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9"/>
  </p:notesMasterIdLst>
  <p:handoutMasterIdLst>
    <p:handoutMasterId r:id="rId40"/>
  </p:handoutMasterIdLst>
  <p:sldIdLst>
    <p:sldId id="319" r:id="rId5"/>
    <p:sldId id="1479" r:id="rId6"/>
    <p:sldId id="1489" r:id="rId7"/>
    <p:sldId id="1488" r:id="rId8"/>
    <p:sldId id="1507" r:id="rId9"/>
    <p:sldId id="1493" r:id="rId10"/>
    <p:sldId id="1502" r:id="rId11"/>
    <p:sldId id="1495" r:id="rId12"/>
    <p:sldId id="1496" r:id="rId13"/>
    <p:sldId id="1480" r:id="rId14"/>
    <p:sldId id="1463" r:id="rId15"/>
    <p:sldId id="1469" r:id="rId16"/>
    <p:sldId id="1500" r:id="rId17"/>
    <p:sldId id="1461" r:id="rId18"/>
    <p:sldId id="1482" r:id="rId19"/>
    <p:sldId id="1486" r:id="rId20"/>
    <p:sldId id="276" r:id="rId21"/>
    <p:sldId id="448" r:id="rId22"/>
    <p:sldId id="1449" r:id="rId23"/>
    <p:sldId id="1450" r:id="rId24"/>
    <p:sldId id="1471" r:id="rId25"/>
    <p:sldId id="1453" r:id="rId26"/>
    <p:sldId id="1448" r:id="rId27"/>
    <p:sldId id="1459" r:id="rId28"/>
    <p:sldId id="1460" r:id="rId29"/>
    <p:sldId id="1451" r:id="rId30"/>
    <p:sldId id="1503" r:id="rId31"/>
    <p:sldId id="1504" r:id="rId32"/>
    <p:sldId id="1505" r:id="rId33"/>
    <p:sldId id="1506" r:id="rId34"/>
    <p:sldId id="1454" r:id="rId35"/>
    <p:sldId id="1487" r:id="rId36"/>
    <p:sldId id="1508" r:id="rId37"/>
    <p:sldId id="1468" r:id="rId3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9A046E-6B9B-4036-B476-3C61FA445E45}">
          <p14:sldIdLst>
            <p14:sldId id="319"/>
            <p14:sldId id="1479"/>
            <p14:sldId id="1489"/>
            <p14:sldId id="1488"/>
            <p14:sldId id="1507"/>
            <p14:sldId id="1493"/>
            <p14:sldId id="1502"/>
            <p14:sldId id="1495"/>
            <p14:sldId id="1496"/>
            <p14:sldId id="1480"/>
            <p14:sldId id="1463"/>
            <p14:sldId id="1469"/>
            <p14:sldId id="1500"/>
            <p14:sldId id="1461"/>
            <p14:sldId id="1482"/>
            <p14:sldId id="1486"/>
            <p14:sldId id="276"/>
            <p14:sldId id="448"/>
            <p14:sldId id="1449"/>
            <p14:sldId id="1450"/>
            <p14:sldId id="1471"/>
            <p14:sldId id="1453"/>
            <p14:sldId id="1448"/>
            <p14:sldId id="1459"/>
            <p14:sldId id="1460"/>
            <p14:sldId id="1451"/>
            <p14:sldId id="1503"/>
            <p14:sldId id="1504"/>
            <p14:sldId id="1505"/>
            <p14:sldId id="1506"/>
            <p14:sldId id="1454"/>
            <p14:sldId id="1487"/>
            <p14:sldId id="1508"/>
            <p14:sldId id="1468"/>
          </p14:sldIdLst>
        </p14:section>
        <p14:section name="Examples" id="{50EF13D4-0C7E-44CE-A013-DC12FACA97EB}">
          <p14:sldIdLst/>
        </p14:section>
        <p14:section name="Tools" id="{6D279879-29C1-42D6-9CA4-77CBB09005DE}">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683"/>
    <a:srgbClr val="F8971D"/>
    <a:srgbClr val="7DAF64"/>
    <a:srgbClr val="FFC850"/>
    <a:srgbClr val="CBCBCB"/>
    <a:srgbClr val="5F5F5F"/>
    <a:srgbClr val="28A0DC"/>
    <a:srgbClr val="D95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38358-8D81-0339-677C-E7DB61610963}" v="42" dt="2026-01-07T07:20:08.834"/>
    <p1510:client id="{35138358-EF0C-FD2D-7C8A-282921739A58}" v="2" dt="2026-01-08T09:22:52.540"/>
    <p1510:client id="{35E90016-3F06-490F-C5B0-3582B20372C1}" v="214" dt="2026-01-07T16:27:35.606"/>
    <p1510:client id="{5573A853-FEF1-7A2F-90FF-9E856852E769}" v="21" dt="2026-01-07T20:36:57.345"/>
    <p1510:client id="{6057224E-4F36-FFCC-7F59-C11E40B60B4A}" v="1" dt="2026-01-06T19:06:09.021"/>
    <p1510:client id="{7E8E9012-DED5-28B2-C5DD-D4DB08689B59}" v="585" dt="2026-01-07T12:58:48.843"/>
    <p1510:client id="{90F4C817-5F6D-F4EB-9B8E-42EAF593248B}" v="1" dt="2026-01-07T17:11:27.969"/>
    <p1510:client id="{AF2BDB65-5103-9351-9BBE-B06FD4C3E303}" v="49" dt="2026-01-06T11:18:07.422"/>
    <p1510:client id="{E3722E7C-E0AA-453E-72A7-1120306EBD93}" v="692" dt="2026-01-07T10:36:46.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ata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AF41F-A531-4704-9683-93C52F3DD50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4888FA8-9AFE-4210-96C6-CC9A2C9BDFBB}">
      <dgm:prSet/>
      <dgm:spPr/>
      <dgm:t>
        <a:bodyPr/>
        <a:lstStyle/>
        <a:p>
          <a:pPr>
            <a:lnSpc>
              <a:spcPct val="100000"/>
            </a:lnSpc>
          </a:pPr>
          <a:r>
            <a:rPr lang="en-GB"/>
            <a:t>Community park walks</a:t>
          </a:r>
          <a:endParaRPr lang="en-US"/>
        </a:p>
      </dgm:t>
    </dgm:pt>
    <dgm:pt modelId="{0C027F6A-3214-48C7-BB98-7945C79C661E}" type="parTrans" cxnId="{0D78663E-6FB8-4EC4-B13C-36ACDDDAC152}">
      <dgm:prSet/>
      <dgm:spPr/>
      <dgm:t>
        <a:bodyPr/>
        <a:lstStyle/>
        <a:p>
          <a:endParaRPr lang="en-US"/>
        </a:p>
      </dgm:t>
    </dgm:pt>
    <dgm:pt modelId="{29E39593-A5FD-4C22-A9F6-9B0570C619B3}" type="sibTrans" cxnId="{0D78663E-6FB8-4EC4-B13C-36ACDDDAC152}">
      <dgm:prSet/>
      <dgm:spPr/>
      <dgm:t>
        <a:bodyPr/>
        <a:lstStyle/>
        <a:p>
          <a:endParaRPr lang="en-US"/>
        </a:p>
      </dgm:t>
    </dgm:pt>
    <dgm:pt modelId="{4B708735-51C1-491C-88A9-13EF0A9A5ABC}">
      <dgm:prSet/>
      <dgm:spPr/>
      <dgm:t>
        <a:bodyPr/>
        <a:lstStyle/>
        <a:p>
          <a:pPr>
            <a:lnSpc>
              <a:spcPct val="100000"/>
            </a:lnSpc>
          </a:pPr>
          <a:r>
            <a:rPr lang="en-GB"/>
            <a:t>Community bike rides</a:t>
          </a:r>
          <a:endParaRPr lang="en-US"/>
        </a:p>
      </dgm:t>
    </dgm:pt>
    <dgm:pt modelId="{96A558BD-D3E6-4EA8-855E-C759D588CA1A}" type="parTrans" cxnId="{634DCD20-18C2-45F9-85CC-32234C687C28}">
      <dgm:prSet/>
      <dgm:spPr/>
      <dgm:t>
        <a:bodyPr/>
        <a:lstStyle/>
        <a:p>
          <a:endParaRPr lang="en-US"/>
        </a:p>
      </dgm:t>
    </dgm:pt>
    <dgm:pt modelId="{1B3B3D23-F57C-40E1-B870-4486A0B60CFF}" type="sibTrans" cxnId="{634DCD20-18C2-45F9-85CC-32234C687C28}">
      <dgm:prSet/>
      <dgm:spPr/>
      <dgm:t>
        <a:bodyPr/>
        <a:lstStyle/>
        <a:p>
          <a:endParaRPr lang="en-US"/>
        </a:p>
      </dgm:t>
    </dgm:pt>
    <dgm:pt modelId="{B96764D7-A4FF-4EA7-B84F-8F239594CC55}">
      <dgm:prSet/>
      <dgm:spPr/>
      <dgm:t>
        <a:bodyPr/>
        <a:lstStyle/>
        <a:p>
          <a:pPr>
            <a:lnSpc>
              <a:spcPct val="100000"/>
            </a:lnSpc>
          </a:pPr>
          <a:r>
            <a:rPr lang="en-GB"/>
            <a:t>Digital PR</a:t>
          </a:r>
          <a:endParaRPr lang="en-US"/>
        </a:p>
      </dgm:t>
    </dgm:pt>
    <dgm:pt modelId="{44D775DF-14CB-48BE-A26D-3191EE04F45C}" type="parTrans" cxnId="{4285492C-0F0F-47D6-A4B9-1359A6B3961B}">
      <dgm:prSet/>
      <dgm:spPr/>
      <dgm:t>
        <a:bodyPr/>
        <a:lstStyle/>
        <a:p>
          <a:endParaRPr lang="en-US"/>
        </a:p>
      </dgm:t>
    </dgm:pt>
    <dgm:pt modelId="{6BC9E2CC-492D-4ECC-A498-4691B9CF41EF}" type="sibTrans" cxnId="{4285492C-0F0F-47D6-A4B9-1359A6B3961B}">
      <dgm:prSet/>
      <dgm:spPr/>
      <dgm:t>
        <a:bodyPr/>
        <a:lstStyle/>
        <a:p>
          <a:endParaRPr lang="en-US"/>
        </a:p>
      </dgm:t>
    </dgm:pt>
    <dgm:pt modelId="{64DAD763-B825-4A4A-AE1D-B46AB849797E}">
      <dgm:prSet/>
      <dgm:spPr/>
      <dgm:t>
        <a:bodyPr/>
        <a:lstStyle/>
        <a:p>
          <a:pPr>
            <a:lnSpc>
              <a:spcPct val="100000"/>
            </a:lnSpc>
          </a:pPr>
          <a:r>
            <a:rPr lang="en-GB"/>
            <a:t>Home PR</a:t>
          </a:r>
          <a:endParaRPr lang="en-US"/>
        </a:p>
      </dgm:t>
    </dgm:pt>
    <dgm:pt modelId="{755F8DB5-F279-41CF-AC1F-ABA3ABB8F459}" type="parTrans" cxnId="{14C5846E-7C4F-41D6-9B09-EFE5B01B99F4}">
      <dgm:prSet/>
      <dgm:spPr/>
      <dgm:t>
        <a:bodyPr/>
        <a:lstStyle/>
        <a:p>
          <a:endParaRPr lang="en-US"/>
        </a:p>
      </dgm:t>
    </dgm:pt>
    <dgm:pt modelId="{9E02A8C6-0887-4817-9D2E-175E1ADB33D9}" type="sibTrans" cxnId="{14C5846E-7C4F-41D6-9B09-EFE5B01B99F4}">
      <dgm:prSet/>
      <dgm:spPr/>
      <dgm:t>
        <a:bodyPr/>
        <a:lstStyle/>
        <a:p>
          <a:endParaRPr lang="en-US"/>
        </a:p>
      </dgm:t>
    </dgm:pt>
    <dgm:pt modelId="{1640B3CE-93D2-4711-B488-5F41B8083146}">
      <dgm:prSet/>
      <dgm:spPr/>
      <dgm:t>
        <a:bodyPr/>
        <a:lstStyle/>
        <a:p>
          <a:pPr>
            <a:lnSpc>
              <a:spcPct val="100000"/>
            </a:lnSpc>
          </a:pPr>
          <a:r>
            <a:rPr lang="en-GB"/>
            <a:t>Engagement with AFL and C&amp;M Anchor Group</a:t>
          </a:r>
          <a:endParaRPr lang="en-US"/>
        </a:p>
      </dgm:t>
    </dgm:pt>
    <dgm:pt modelId="{9A921072-3A8F-4170-AE51-D6CE20970C33}" type="sibTrans" cxnId="{88EBF042-ACF4-4778-B27A-0B654D55166A}">
      <dgm:prSet/>
      <dgm:spPr/>
      <dgm:t>
        <a:bodyPr/>
        <a:lstStyle/>
        <a:p>
          <a:endParaRPr lang="en-US"/>
        </a:p>
      </dgm:t>
    </dgm:pt>
    <dgm:pt modelId="{3C90EC34-4CC8-4B67-B570-8221AA41091C}" type="parTrans" cxnId="{88EBF042-ACF4-4778-B27A-0B654D55166A}">
      <dgm:prSet/>
      <dgm:spPr/>
      <dgm:t>
        <a:bodyPr/>
        <a:lstStyle/>
        <a:p>
          <a:endParaRPr lang="en-US"/>
        </a:p>
      </dgm:t>
    </dgm:pt>
    <dgm:pt modelId="{1DE3FBDD-A952-4D8E-A6C8-08283975D20B}" type="pres">
      <dgm:prSet presAssocID="{311AF41F-A531-4704-9683-93C52F3DD501}" presName="root" presStyleCnt="0">
        <dgm:presLayoutVars>
          <dgm:dir/>
          <dgm:resizeHandles val="exact"/>
        </dgm:presLayoutVars>
      </dgm:prSet>
      <dgm:spPr/>
    </dgm:pt>
    <dgm:pt modelId="{23B2D8E9-7629-4A75-96B1-2A4B8F8596AC}" type="pres">
      <dgm:prSet presAssocID="{F4888FA8-9AFE-4210-96C6-CC9A2C9BDFBB}" presName="compNode" presStyleCnt="0"/>
      <dgm:spPr/>
    </dgm:pt>
    <dgm:pt modelId="{E8B79724-F518-46CD-9A24-5CCC428AF8C1}" type="pres">
      <dgm:prSet presAssocID="{F4888FA8-9AFE-4210-96C6-CC9A2C9BDFBB}" presName="bgRect" presStyleLbl="bgShp" presStyleIdx="0" presStyleCnt="5" custLinFactNeighborX="-3" custLinFactNeighborY="-978"/>
      <dgm:spPr/>
    </dgm:pt>
    <dgm:pt modelId="{312B3767-423C-415A-940A-B5A57A3D36AD}" type="pres">
      <dgm:prSet presAssocID="{F4888FA8-9AFE-4210-96C6-CC9A2C9BDFBB}"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otprint"/>
        </a:ext>
      </dgm:extLst>
    </dgm:pt>
    <dgm:pt modelId="{A3A9E65D-EE60-4DE1-AACF-24276B7ABA50}" type="pres">
      <dgm:prSet presAssocID="{F4888FA8-9AFE-4210-96C6-CC9A2C9BDFBB}" presName="spaceRect" presStyleCnt="0"/>
      <dgm:spPr/>
    </dgm:pt>
    <dgm:pt modelId="{C8B781FD-5FFE-4AE7-85E7-80B83AF15E14}" type="pres">
      <dgm:prSet presAssocID="{F4888FA8-9AFE-4210-96C6-CC9A2C9BDFBB}" presName="parTx" presStyleLbl="revTx" presStyleIdx="0" presStyleCnt="5">
        <dgm:presLayoutVars>
          <dgm:chMax val="0"/>
          <dgm:chPref val="0"/>
        </dgm:presLayoutVars>
      </dgm:prSet>
      <dgm:spPr/>
    </dgm:pt>
    <dgm:pt modelId="{80F4E314-EE03-459F-A280-66C77843B6D9}" type="pres">
      <dgm:prSet presAssocID="{29E39593-A5FD-4C22-A9F6-9B0570C619B3}" presName="sibTrans" presStyleCnt="0"/>
      <dgm:spPr/>
    </dgm:pt>
    <dgm:pt modelId="{8093EB35-8434-4136-B466-7141BE3E8754}" type="pres">
      <dgm:prSet presAssocID="{4B708735-51C1-491C-88A9-13EF0A9A5ABC}" presName="compNode" presStyleCnt="0"/>
      <dgm:spPr/>
    </dgm:pt>
    <dgm:pt modelId="{0D271AD5-0AAF-4486-A8D3-D48108D0FD21}" type="pres">
      <dgm:prSet presAssocID="{4B708735-51C1-491C-88A9-13EF0A9A5ABC}" presName="bgRect" presStyleLbl="bgShp" presStyleIdx="1" presStyleCnt="5"/>
      <dgm:spPr/>
    </dgm:pt>
    <dgm:pt modelId="{5112E5DB-85EE-4B74-8B32-AD0BEB06A978}" type="pres">
      <dgm:prSet presAssocID="{4B708735-51C1-491C-88A9-13EF0A9A5AB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ke"/>
        </a:ext>
      </dgm:extLst>
    </dgm:pt>
    <dgm:pt modelId="{8170D3B7-4B08-4623-9A20-4EFA8BE795BB}" type="pres">
      <dgm:prSet presAssocID="{4B708735-51C1-491C-88A9-13EF0A9A5ABC}" presName="spaceRect" presStyleCnt="0"/>
      <dgm:spPr/>
    </dgm:pt>
    <dgm:pt modelId="{AEB30B67-8970-45F3-8E5B-B90D096D7A85}" type="pres">
      <dgm:prSet presAssocID="{4B708735-51C1-491C-88A9-13EF0A9A5ABC}" presName="parTx" presStyleLbl="revTx" presStyleIdx="1" presStyleCnt="5">
        <dgm:presLayoutVars>
          <dgm:chMax val="0"/>
          <dgm:chPref val="0"/>
        </dgm:presLayoutVars>
      </dgm:prSet>
      <dgm:spPr/>
    </dgm:pt>
    <dgm:pt modelId="{1C03573C-D5CC-490E-8060-8E38AD532E7C}" type="pres">
      <dgm:prSet presAssocID="{1B3B3D23-F57C-40E1-B870-4486A0B60CFF}" presName="sibTrans" presStyleCnt="0"/>
      <dgm:spPr/>
    </dgm:pt>
    <dgm:pt modelId="{46104B30-B17C-4D0A-A8A0-148667115B36}" type="pres">
      <dgm:prSet presAssocID="{B96764D7-A4FF-4EA7-B84F-8F239594CC55}" presName="compNode" presStyleCnt="0"/>
      <dgm:spPr/>
    </dgm:pt>
    <dgm:pt modelId="{4B52382E-E286-42EE-9D8E-7E993990FBF2}" type="pres">
      <dgm:prSet presAssocID="{B96764D7-A4FF-4EA7-B84F-8F239594CC55}" presName="bgRect" presStyleLbl="bgShp" presStyleIdx="2" presStyleCnt="5"/>
      <dgm:spPr/>
    </dgm:pt>
    <dgm:pt modelId="{0464F927-8474-4D4E-8C07-74F12C942306}" type="pres">
      <dgm:prSet presAssocID="{B96764D7-A4FF-4EA7-B84F-8F239594CC5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Fi"/>
        </a:ext>
      </dgm:extLst>
    </dgm:pt>
    <dgm:pt modelId="{0748D77E-E7F4-448F-BC83-7B12D9372AE9}" type="pres">
      <dgm:prSet presAssocID="{B96764D7-A4FF-4EA7-B84F-8F239594CC55}" presName="spaceRect" presStyleCnt="0"/>
      <dgm:spPr/>
    </dgm:pt>
    <dgm:pt modelId="{65B9A82E-D612-4B7C-BE96-EF9B4D3FDDAD}" type="pres">
      <dgm:prSet presAssocID="{B96764D7-A4FF-4EA7-B84F-8F239594CC55}" presName="parTx" presStyleLbl="revTx" presStyleIdx="2" presStyleCnt="5">
        <dgm:presLayoutVars>
          <dgm:chMax val="0"/>
          <dgm:chPref val="0"/>
        </dgm:presLayoutVars>
      </dgm:prSet>
      <dgm:spPr/>
    </dgm:pt>
    <dgm:pt modelId="{FE73D597-2FC3-4251-A1C4-C6DE399005DA}" type="pres">
      <dgm:prSet presAssocID="{6BC9E2CC-492D-4ECC-A498-4691B9CF41EF}" presName="sibTrans" presStyleCnt="0"/>
      <dgm:spPr/>
    </dgm:pt>
    <dgm:pt modelId="{E71A80CE-F49E-46B3-9242-44D67C3934A2}" type="pres">
      <dgm:prSet presAssocID="{64DAD763-B825-4A4A-AE1D-B46AB849797E}" presName="compNode" presStyleCnt="0"/>
      <dgm:spPr/>
    </dgm:pt>
    <dgm:pt modelId="{E62A566E-914F-49A3-8958-254D3F5182DE}" type="pres">
      <dgm:prSet presAssocID="{64DAD763-B825-4A4A-AE1D-B46AB849797E}" presName="bgRect" presStyleLbl="bgShp" presStyleIdx="3" presStyleCnt="5"/>
      <dgm:spPr/>
    </dgm:pt>
    <dgm:pt modelId="{433268B8-86D4-4DCD-9D8A-4946E57FD0C7}" type="pres">
      <dgm:prSet presAssocID="{64DAD763-B825-4A4A-AE1D-B46AB849797E}"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ome1 with solid fill"/>
        </a:ext>
      </dgm:extLst>
    </dgm:pt>
    <dgm:pt modelId="{73E21733-EFB5-40DF-BCC8-560EDC41E032}" type="pres">
      <dgm:prSet presAssocID="{64DAD763-B825-4A4A-AE1D-B46AB849797E}" presName="spaceRect" presStyleCnt="0"/>
      <dgm:spPr/>
    </dgm:pt>
    <dgm:pt modelId="{DB8DA928-D207-4C07-AB83-A7A1490BA297}" type="pres">
      <dgm:prSet presAssocID="{64DAD763-B825-4A4A-AE1D-B46AB849797E}" presName="parTx" presStyleLbl="revTx" presStyleIdx="3" presStyleCnt="5">
        <dgm:presLayoutVars>
          <dgm:chMax val="0"/>
          <dgm:chPref val="0"/>
        </dgm:presLayoutVars>
      </dgm:prSet>
      <dgm:spPr/>
    </dgm:pt>
    <dgm:pt modelId="{77CC16E1-BB55-4B54-A9BC-9FD0584A3799}" type="pres">
      <dgm:prSet presAssocID="{9E02A8C6-0887-4817-9D2E-175E1ADB33D9}" presName="sibTrans" presStyleCnt="0"/>
      <dgm:spPr/>
    </dgm:pt>
    <dgm:pt modelId="{111FFFB8-40A1-44C7-ABA0-E073E7829A49}" type="pres">
      <dgm:prSet presAssocID="{1640B3CE-93D2-4711-B488-5F41B8083146}" presName="compNode" presStyleCnt="0"/>
      <dgm:spPr/>
    </dgm:pt>
    <dgm:pt modelId="{8DFF2562-A2FB-4947-BB98-DB51977D32AD}" type="pres">
      <dgm:prSet presAssocID="{1640B3CE-93D2-4711-B488-5F41B8083146}" presName="bgRect" presStyleLbl="bgShp" presStyleIdx="4" presStyleCnt="5"/>
      <dgm:spPr/>
    </dgm:pt>
    <dgm:pt modelId="{27DBFFBD-9ABB-40A0-B68E-65C029D28A75}" type="pres">
      <dgm:prSet presAssocID="{1640B3CE-93D2-4711-B488-5F41B8083146}"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A0268FC8-EF44-4ED4-8F81-FC382740B004}" type="pres">
      <dgm:prSet presAssocID="{1640B3CE-93D2-4711-B488-5F41B8083146}" presName="spaceRect" presStyleCnt="0"/>
      <dgm:spPr/>
    </dgm:pt>
    <dgm:pt modelId="{2B47FE12-E60D-4044-AF02-6579F877EF31}" type="pres">
      <dgm:prSet presAssocID="{1640B3CE-93D2-4711-B488-5F41B8083146}" presName="parTx" presStyleLbl="revTx" presStyleIdx="4" presStyleCnt="5">
        <dgm:presLayoutVars>
          <dgm:chMax val="0"/>
          <dgm:chPref val="0"/>
        </dgm:presLayoutVars>
      </dgm:prSet>
      <dgm:spPr/>
    </dgm:pt>
  </dgm:ptLst>
  <dgm:cxnLst>
    <dgm:cxn modelId="{46ECBB07-F042-4652-8036-B3D63B037406}" type="presOf" srcId="{311AF41F-A531-4704-9683-93C52F3DD501}" destId="{1DE3FBDD-A952-4D8E-A6C8-08283975D20B}" srcOrd="0" destOrd="0" presId="urn:microsoft.com/office/officeart/2018/2/layout/IconVerticalSolidList"/>
    <dgm:cxn modelId="{634DCD20-18C2-45F9-85CC-32234C687C28}" srcId="{311AF41F-A531-4704-9683-93C52F3DD501}" destId="{4B708735-51C1-491C-88A9-13EF0A9A5ABC}" srcOrd="1" destOrd="0" parTransId="{96A558BD-D3E6-4EA8-855E-C759D588CA1A}" sibTransId="{1B3B3D23-F57C-40E1-B870-4486A0B60CFF}"/>
    <dgm:cxn modelId="{4285492C-0F0F-47D6-A4B9-1359A6B3961B}" srcId="{311AF41F-A531-4704-9683-93C52F3DD501}" destId="{B96764D7-A4FF-4EA7-B84F-8F239594CC55}" srcOrd="2" destOrd="0" parTransId="{44D775DF-14CB-48BE-A26D-3191EE04F45C}" sibTransId="{6BC9E2CC-492D-4ECC-A498-4691B9CF41EF}"/>
    <dgm:cxn modelId="{B8AF9633-858A-47CC-99B9-DFC860EF38BB}" type="presOf" srcId="{B96764D7-A4FF-4EA7-B84F-8F239594CC55}" destId="{65B9A82E-D612-4B7C-BE96-EF9B4D3FDDAD}" srcOrd="0" destOrd="0" presId="urn:microsoft.com/office/officeart/2018/2/layout/IconVerticalSolidList"/>
    <dgm:cxn modelId="{0D78663E-6FB8-4EC4-B13C-36ACDDDAC152}" srcId="{311AF41F-A531-4704-9683-93C52F3DD501}" destId="{F4888FA8-9AFE-4210-96C6-CC9A2C9BDFBB}" srcOrd="0" destOrd="0" parTransId="{0C027F6A-3214-48C7-BB98-7945C79C661E}" sibTransId="{29E39593-A5FD-4C22-A9F6-9B0570C619B3}"/>
    <dgm:cxn modelId="{88EBF042-ACF4-4778-B27A-0B654D55166A}" srcId="{311AF41F-A531-4704-9683-93C52F3DD501}" destId="{1640B3CE-93D2-4711-B488-5F41B8083146}" srcOrd="4" destOrd="0" parTransId="{3C90EC34-4CC8-4B67-B570-8221AA41091C}" sibTransId="{9A921072-3A8F-4170-AE51-D6CE20970C33}"/>
    <dgm:cxn modelId="{03878A67-A2B4-4B94-AF35-D7CB8B6A728B}" type="presOf" srcId="{4B708735-51C1-491C-88A9-13EF0A9A5ABC}" destId="{AEB30B67-8970-45F3-8E5B-B90D096D7A85}" srcOrd="0" destOrd="0" presId="urn:microsoft.com/office/officeart/2018/2/layout/IconVerticalSolidList"/>
    <dgm:cxn modelId="{14C5846E-7C4F-41D6-9B09-EFE5B01B99F4}" srcId="{311AF41F-A531-4704-9683-93C52F3DD501}" destId="{64DAD763-B825-4A4A-AE1D-B46AB849797E}" srcOrd="3" destOrd="0" parTransId="{755F8DB5-F279-41CF-AC1F-ABA3ABB8F459}" sibTransId="{9E02A8C6-0887-4817-9D2E-175E1ADB33D9}"/>
    <dgm:cxn modelId="{474C2D6F-7363-43AF-88DB-60010E145E6D}" type="presOf" srcId="{1640B3CE-93D2-4711-B488-5F41B8083146}" destId="{2B47FE12-E60D-4044-AF02-6579F877EF31}" srcOrd="0" destOrd="0" presId="urn:microsoft.com/office/officeart/2018/2/layout/IconVerticalSolidList"/>
    <dgm:cxn modelId="{154526AE-4D0B-42EA-A536-11B8CFF26FF3}" type="presOf" srcId="{64DAD763-B825-4A4A-AE1D-B46AB849797E}" destId="{DB8DA928-D207-4C07-AB83-A7A1490BA297}" srcOrd="0" destOrd="0" presId="urn:microsoft.com/office/officeart/2018/2/layout/IconVerticalSolidList"/>
    <dgm:cxn modelId="{2F5B1CCA-1153-4833-81F4-E147B16F24D1}" type="presOf" srcId="{F4888FA8-9AFE-4210-96C6-CC9A2C9BDFBB}" destId="{C8B781FD-5FFE-4AE7-85E7-80B83AF15E14}" srcOrd="0" destOrd="0" presId="urn:microsoft.com/office/officeart/2018/2/layout/IconVerticalSolidList"/>
    <dgm:cxn modelId="{1992278D-8A0D-48EB-85ED-57D55AD4E9DB}" type="presParOf" srcId="{1DE3FBDD-A952-4D8E-A6C8-08283975D20B}" destId="{23B2D8E9-7629-4A75-96B1-2A4B8F8596AC}" srcOrd="0" destOrd="0" presId="urn:microsoft.com/office/officeart/2018/2/layout/IconVerticalSolidList"/>
    <dgm:cxn modelId="{83557233-0AA0-4DD8-9B94-E42CED12D336}" type="presParOf" srcId="{23B2D8E9-7629-4A75-96B1-2A4B8F8596AC}" destId="{E8B79724-F518-46CD-9A24-5CCC428AF8C1}" srcOrd="0" destOrd="0" presId="urn:microsoft.com/office/officeart/2018/2/layout/IconVerticalSolidList"/>
    <dgm:cxn modelId="{6030EA11-7180-49D8-96A5-9CE90AB007F1}" type="presParOf" srcId="{23B2D8E9-7629-4A75-96B1-2A4B8F8596AC}" destId="{312B3767-423C-415A-940A-B5A57A3D36AD}" srcOrd="1" destOrd="0" presId="urn:microsoft.com/office/officeart/2018/2/layout/IconVerticalSolidList"/>
    <dgm:cxn modelId="{5070ADDA-8386-4D31-8737-4122FA494898}" type="presParOf" srcId="{23B2D8E9-7629-4A75-96B1-2A4B8F8596AC}" destId="{A3A9E65D-EE60-4DE1-AACF-24276B7ABA50}" srcOrd="2" destOrd="0" presId="urn:microsoft.com/office/officeart/2018/2/layout/IconVerticalSolidList"/>
    <dgm:cxn modelId="{AA9E5708-BB41-4FA9-8DD9-A2F68C7EAC9C}" type="presParOf" srcId="{23B2D8E9-7629-4A75-96B1-2A4B8F8596AC}" destId="{C8B781FD-5FFE-4AE7-85E7-80B83AF15E14}" srcOrd="3" destOrd="0" presId="urn:microsoft.com/office/officeart/2018/2/layout/IconVerticalSolidList"/>
    <dgm:cxn modelId="{CC30427B-BBFC-448F-95EB-ADFDE0A59707}" type="presParOf" srcId="{1DE3FBDD-A952-4D8E-A6C8-08283975D20B}" destId="{80F4E314-EE03-459F-A280-66C77843B6D9}" srcOrd="1" destOrd="0" presId="urn:microsoft.com/office/officeart/2018/2/layout/IconVerticalSolidList"/>
    <dgm:cxn modelId="{93E15A3E-F3B6-4025-BDB1-5B2AB52EC1F8}" type="presParOf" srcId="{1DE3FBDD-A952-4D8E-A6C8-08283975D20B}" destId="{8093EB35-8434-4136-B466-7141BE3E8754}" srcOrd="2" destOrd="0" presId="urn:microsoft.com/office/officeart/2018/2/layout/IconVerticalSolidList"/>
    <dgm:cxn modelId="{CA98FA8D-3DB7-4BEA-87DD-D5FE13B03AAD}" type="presParOf" srcId="{8093EB35-8434-4136-B466-7141BE3E8754}" destId="{0D271AD5-0AAF-4486-A8D3-D48108D0FD21}" srcOrd="0" destOrd="0" presId="urn:microsoft.com/office/officeart/2018/2/layout/IconVerticalSolidList"/>
    <dgm:cxn modelId="{79980CA3-9219-4AA7-856F-EC7C77ED6A6F}" type="presParOf" srcId="{8093EB35-8434-4136-B466-7141BE3E8754}" destId="{5112E5DB-85EE-4B74-8B32-AD0BEB06A978}" srcOrd="1" destOrd="0" presId="urn:microsoft.com/office/officeart/2018/2/layout/IconVerticalSolidList"/>
    <dgm:cxn modelId="{BA071C6A-A96B-4AC2-88DC-9AD95E43E249}" type="presParOf" srcId="{8093EB35-8434-4136-B466-7141BE3E8754}" destId="{8170D3B7-4B08-4623-9A20-4EFA8BE795BB}" srcOrd="2" destOrd="0" presId="urn:microsoft.com/office/officeart/2018/2/layout/IconVerticalSolidList"/>
    <dgm:cxn modelId="{5292B3B9-E8CA-48B5-AC51-491AE512FCBC}" type="presParOf" srcId="{8093EB35-8434-4136-B466-7141BE3E8754}" destId="{AEB30B67-8970-45F3-8E5B-B90D096D7A85}" srcOrd="3" destOrd="0" presId="urn:microsoft.com/office/officeart/2018/2/layout/IconVerticalSolidList"/>
    <dgm:cxn modelId="{71D0F42B-6A39-4BA3-BAF9-58C217C64532}" type="presParOf" srcId="{1DE3FBDD-A952-4D8E-A6C8-08283975D20B}" destId="{1C03573C-D5CC-490E-8060-8E38AD532E7C}" srcOrd="3" destOrd="0" presId="urn:microsoft.com/office/officeart/2018/2/layout/IconVerticalSolidList"/>
    <dgm:cxn modelId="{B4F6183C-CFED-4A04-8BAC-78C42BFE2DA8}" type="presParOf" srcId="{1DE3FBDD-A952-4D8E-A6C8-08283975D20B}" destId="{46104B30-B17C-4D0A-A8A0-148667115B36}" srcOrd="4" destOrd="0" presId="urn:microsoft.com/office/officeart/2018/2/layout/IconVerticalSolidList"/>
    <dgm:cxn modelId="{CE453A65-39FF-4B8D-B2F1-66A41C60362C}" type="presParOf" srcId="{46104B30-B17C-4D0A-A8A0-148667115B36}" destId="{4B52382E-E286-42EE-9D8E-7E993990FBF2}" srcOrd="0" destOrd="0" presId="urn:microsoft.com/office/officeart/2018/2/layout/IconVerticalSolidList"/>
    <dgm:cxn modelId="{4DCC99C6-F537-4514-9544-F90254F24010}" type="presParOf" srcId="{46104B30-B17C-4D0A-A8A0-148667115B36}" destId="{0464F927-8474-4D4E-8C07-74F12C942306}" srcOrd="1" destOrd="0" presId="urn:microsoft.com/office/officeart/2018/2/layout/IconVerticalSolidList"/>
    <dgm:cxn modelId="{9C3A1C8E-2A81-41D4-8DA9-B882F2D0A4EF}" type="presParOf" srcId="{46104B30-B17C-4D0A-A8A0-148667115B36}" destId="{0748D77E-E7F4-448F-BC83-7B12D9372AE9}" srcOrd="2" destOrd="0" presId="urn:microsoft.com/office/officeart/2018/2/layout/IconVerticalSolidList"/>
    <dgm:cxn modelId="{1CC5F220-6942-4F6B-8C76-52EA158E2903}" type="presParOf" srcId="{46104B30-B17C-4D0A-A8A0-148667115B36}" destId="{65B9A82E-D612-4B7C-BE96-EF9B4D3FDDAD}" srcOrd="3" destOrd="0" presId="urn:microsoft.com/office/officeart/2018/2/layout/IconVerticalSolidList"/>
    <dgm:cxn modelId="{BE18D315-0578-487A-9431-EF159727D0A1}" type="presParOf" srcId="{1DE3FBDD-A952-4D8E-A6C8-08283975D20B}" destId="{FE73D597-2FC3-4251-A1C4-C6DE399005DA}" srcOrd="5" destOrd="0" presId="urn:microsoft.com/office/officeart/2018/2/layout/IconVerticalSolidList"/>
    <dgm:cxn modelId="{A1C639DD-5D93-49C8-B880-8BA03388E679}" type="presParOf" srcId="{1DE3FBDD-A952-4D8E-A6C8-08283975D20B}" destId="{E71A80CE-F49E-46B3-9242-44D67C3934A2}" srcOrd="6" destOrd="0" presId="urn:microsoft.com/office/officeart/2018/2/layout/IconVerticalSolidList"/>
    <dgm:cxn modelId="{C44DC7D6-D4FB-4B8E-927D-4BD5C37DE292}" type="presParOf" srcId="{E71A80CE-F49E-46B3-9242-44D67C3934A2}" destId="{E62A566E-914F-49A3-8958-254D3F5182DE}" srcOrd="0" destOrd="0" presId="urn:microsoft.com/office/officeart/2018/2/layout/IconVerticalSolidList"/>
    <dgm:cxn modelId="{05380C4A-D063-4F46-B466-F05B5727F7D8}" type="presParOf" srcId="{E71A80CE-F49E-46B3-9242-44D67C3934A2}" destId="{433268B8-86D4-4DCD-9D8A-4946E57FD0C7}" srcOrd="1" destOrd="0" presId="urn:microsoft.com/office/officeart/2018/2/layout/IconVerticalSolidList"/>
    <dgm:cxn modelId="{5BFDBEA6-176C-4CB2-8818-5A4EE4C1CDED}" type="presParOf" srcId="{E71A80CE-F49E-46B3-9242-44D67C3934A2}" destId="{73E21733-EFB5-40DF-BCC8-560EDC41E032}" srcOrd="2" destOrd="0" presId="urn:microsoft.com/office/officeart/2018/2/layout/IconVerticalSolidList"/>
    <dgm:cxn modelId="{A8027E65-F62D-40C6-80FD-74AB059A1F07}" type="presParOf" srcId="{E71A80CE-F49E-46B3-9242-44D67C3934A2}" destId="{DB8DA928-D207-4C07-AB83-A7A1490BA297}" srcOrd="3" destOrd="0" presId="urn:microsoft.com/office/officeart/2018/2/layout/IconVerticalSolidList"/>
    <dgm:cxn modelId="{8E9344B1-E91F-456F-B425-F7E8320003A2}" type="presParOf" srcId="{1DE3FBDD-A952-4D8E-A6C8-08283975D20B}" destId="{77CC16E1-BB55-4B54-A9BC-9FD0584A3799}" srcOrd="7" destOrd="0" presId="urn:microsoft.com/office/officeart/2018/2/layout/IconVerticalSolidList"/>
    <dgm:cxn modelId="{63BFAA44-CCF5-444B-9992-48A65D801137}" type="presParOf" srcId="{1DE3FBDD-A952-4D8E-A6C8-08283975D20B}" destId="{111FFFB8-40A1-44C7-ABA0-E073E7829A49}" srcOrd="8" destOrd="0" presId="urn:microsoft.com/office/officeart/2018/2/layout/IconVerticalSolidList"/>
    <dgm:cxn modelId="{3FCDC33B-A9A4-49B8-9544-1A9A960F2E63}" type="presParOf" srcId="{111FFFB8-40A1-44C7-ABA0-E073E7829A49}" destId="{8DFF2562-A2FB-4947-BB98-DB51977D32AD}" srcOrd="0" destOrd="0" presId="urn:microsoft.com/office/officeart/2018/2/layout/IconVerticalSolidList"/>
    <dgm:cxn modelId="{8CBC66F2-AC56-4651-96BF-731ECAE5DD12}" type="presParOf" srcId="{111FFFB8-40A1-44C7-ABA0-E073E7829A49}" destId="{27DBFFBD-9ABB-40A0-B68E-65C029D28A75}" srcOrd="1" destOrd="0" presId="urn:microsoft.com/office/officeart/2018/2/layout/IconVerticalSolidList"/>
    <dgm:cxn modelId="{ECB68435-A967-4552-B3B3-35D644CBFDF3}" type="presParOf" srcId="{111FFFB8-40A1-44C7-ABA0-E073E7829A49}" destId="{A0268FC8-EF44-4ED4-8F81-FC382740B004}" srcOrd="2" destOrd="0" presId="urn:microsoft.com/office/officeart/2018/2/layout/IconVerticalSolidList"/>
    <dgm:cxn modelId="{E6B9D88F-C02E-41F3-B2D5-AB69EE937B93}" type="presParOf" srcId="{111FFFB8-40A1-44C7-ABA0-E073E7829A49}" destId="{2B47FE12-E60D-4044-AF02-6579F877EF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2A61EB-EA1E-46B9-83A7-B1F306632E3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8743CBB-4788-4F57-B9C5-F09C2DDEAB4B}">
      <dgm:prSet custT="1"/>
      <dgm:spPr/>
      <dgm:t>
        <a:bodyPr/>
        <a:lstStyle/>
        <a:p>
          <a:pPr>
            <a:lnSpc>
              <a:spcPct val="100000"/>
            </a:lnSpc>
            <a:defRPr b="1"/>
          </a:pPr>
          <a:r>
            <a:rPr lang="en-GB" sz="1600"/>
            <a:t>Patients who have</a:t>
          </a:r>
        </a:p>
        <a:p>
          <a:pPr>
            <a:lnSpc>
              <a:spcPct val="100000"/>
            </a:lnSpc>
            <a:defRPr b="1"/>
          </a:pPr>
          <a:r>
            <a:rPr lang="en-GB" sz="1600"/>
            <a:t>advanced lung disease</a:t>
          </a:r>
          <a:endParaRPr lang="en-US" sz="1600"/>
        </a:p>
      </dgm:t>
    </dgm:pt>
    <dgm:pt modelId="{A2954FDA-282C-4EEB-89D9-3CB9F908A214}" type="parTrans" cxnId="{EA4295C3-0BE7-493D-92F1-8CC9AC3C1ACD}">
      <dgm:prSet/>
      <dgm:spPr/>
      <dgm:t>
        <a:bodyPr/>
        <a:lstStyle/>
        <a:p>
          <a:endParaRPr lang="en-US"/>
        </a:p>
      </dgm:t>
    </dgm:pt>
    <dgm:pt modelId="{30D47C1F-171F-4B7F-8AD3-5A6C47FA8FF4}" type="sibTrans" cxnId="{EA4295C3-0BE7-493D-92F1-8CC9AC3C1ACD}">
      <dgm:prSet/>
      <dgm:spPr/>
      <dgm:t>
        <a:bodyPr/>
        <a:lstStyle/>
        <a:p>
          <a:endParaRPr lang="en-US"/>
        </a:p>
      </dgm:t>
    </dgm:pt>
    <dgm:pt modelId="{C21CC495-3ED3-4E22-8B54-6A46A4865F1B}">
      <dgm:prSet custT="1"/>
      <dgm:spPr/>
      <dgm:t>
        <a:bodyPr/>
        <a:lstStyle/>
        <a:p>
          <a:pPr>
            <a:lnSpc>
              <a:spcPct val="100000"/>
            </a:lnSpc>
          </a:pPr>
          <a:endParaRPr lang="en-US" sz="1600"/>
        </a:p>
      </dgm:t>
    </dgm:pt>
    <dgm:pt modelId="{3B62286A-5EDA-44CA-976F-7136A6EC94D8}" type="parTrans" cxnId="{035B9403-B3B6-4669-B5E4-A4B4EF2BE6DF}">
      <dgm:prSet/>
      <dgm:spPr/>
      <dgm:t>
        <a:bodyPr/>
        <a:lstStyle/>
        <a:p>
          <a:endParaRPr lang="en-US"/>
        </a:p>
      </dgm:t>
    </dgm:pt>
    <dgm:pt modelId="{C47CE55E-766A-4868-8455-AB09ACF2A7F5}" type="sibTrans" cxnId="{035B9403-B3B6-4669-B5E4-A4B4EF2BE6DF}">
      <dgm:prSet/>
      <dgm:spPr/>
      <dgm:t>
        <a:bodyPr/>
        <a:lstStyle/>
        <a:p>
          <a:endParaRPr lang="en-US"/>
        </a:p>
      </dgm:t>
    </dgm:pt>
    <dgm:pt modelId="{C7A7EA87-6B65-4F16-86ED-65B4CD8910C9}">
      <dgm:prSet custT="1"/>
      <dgm:spPr/>
      <dgm:t>
        <a:bodyPr/>
        <a:lstStyle/>
        <a:p>
          <a:pPr>
            <a:lnSpc>
              <a:spcPct val="100000"/>
            </a:lnSpc>
            <a:defRPr b="1"/>
          </a:pPr>
          <a:endParaRPr lang="en-GB" sz="1800"/>
        </a:p>
        <a:p>
          <a:pPr>
            <a:lnSpc>
              <a:spcPct val="100000"/>
            </a:lnSpc>
            <a:defRPr b="1"/>
          </a:pPr>
          <a:r>
            <a:rPr lang="en-GB" sz="1600"/>
            <a:t>KCRS palliative care register (259 patients - 30% increase since 2024)</a:t>
          </a:r>
        </a:p>
        <a:p>
          <a:pPr>
            <a:lnSpc>
              <a:spcPct val="100000"/>
            </a:lnSpc>
            <a:defRPr b="1"/>
          </a:pPr>
          <a:r>
            <a:rPr lang="en-GB" sz="1600"/>
            <a:t>Gold Standard Framework</a:t>
          </a:r>
        </a:p>
        <a:p>
          <a:pPr>
            <a:lnSpc>
              <a:spcPct val="100000"/>
            </a:lnSpc>
            <a:defRPr b="1"/>
          </a:pPr>
          <a:r>
            <a:rPr lang="en-GB" sz="1600"/>
            <a:t>PPC</a:t>
          </a:r>
        </a:p>
        <a:p>
          <a:pPr>
            <a:lnSpc>
              <a:spcPct val="100000"/>
            </a:lnSpc>
            <a:defRPr b="1"/>
          </a:pPr>
          <a:r>
            <a:rPr lang="en-GB" sz="1600"/>
            <a:t>Advance care planning</a:t>
          </a:r>
        </a:p>
        <a:p>
          <a:pPr>
            <a:lnSpc>
              <a:spcPct val="100000"/>
            </a:lnSpc>
            <a:defRPr b="1"/>
          </a:pPr>
          <a:r>
            <a:rPr lang="en-GB" sz="1600"/>
            <a:t>DNAR status</a:t>
          </a:r>
        </a:p>
        <a:p>
          <a:pPr>
            <a:lnSpc>
              <a:spcPct val="100000"/>
            </a:lnSpc>
            <a:defRPr b="1"/>
          </a:pPr>
          <a:r>
            <a:rPr lang="en-GB" sz="1600"/>
            <a:t>Bereavement support</a:t>
          </a:r>
        </a:p>
      </dgm:t>
    </dgm:pt>
    <dgm:pt modelId="{758849D6-FDDB-4D6A-9A2A-117D202C528A}" type="parTrans" cxnId="{6A4C89D8-F73F-4F37-8B1E-96FA42C19912}">
      <dgm:prSet/>
      <dgm:spPr/>
      <dgm:t>
        <a:bodyPr/>
        <a:lstStyle/>
        <a:p>
          <a:endParaRPr lang="en-US"/>
        </a:p>
      </dgm:t>
    </dgm:pt>
    <dgm:pt modelId="{01F5128F-9863-4025-9D41-AAE12AA702D2}" type="sibTrans" cxnId="{6A4C89D8-F73F-4F37-8B1E-96FA42C19912}">
      <dgm:prSet/>
      <dgm:spPr/>
      <dgm:t>
        <a:bodyPr/>
        <a:lstStyle/>
        <a:p>
          <a:endParaRPr lang="en-US"/>
        </a:p>
      </dgm:t>
    </dgm:pt>
    <dgm:pt modelId="{8AEC543F-8316-40E6-A178-F72FE79D259F}">
      <dgm:prSet custT="1"/>
      <dgm:spPr/>
      <dgm:t>
        <a:bodyPr/>
        <a:lstStyle/>
        <a:p>
          <a:pPr>
            <a:lnSpc>
              <a:spcPct val="100000"/>
            </a:lnSpc>
            <a:defRPr b="1"/>
          </a:pPr>
          <a:r>
            <a:rPr lang="en-GB" sz="1600"/>
            <a:t>Non-pharmacological interventions</a:t>
          </a:r>
        </a:p>
        <a:p>
          <a:pPr>
            <a:lnSpc>
              <a:spcPct val="100000"/>
            </a:lnSpc>
            <a:defRPr b="1"/>
          </a:pPr>
          <a:endParaRPr lang="en-GB" sz="1600"/>
        </a:p>
        <a:p>
          <a:pPr>
            <a:lnSpc>
              <a:spcPct val="100000"/>
            </a:lnSpc>
            <a:defRPr b="1"/>
          </a:pPr>
          <a:r>
            <a:rPr lang="en-GB" sz="1600"/>
            <a:t>Symptom control</a:t>
          </a:r>
        </a:p>
        <a:p>
          <a:pPr>
            <a:lnSpc>
              <a:spcPct val="100000"/>
            </a:lnSpc>
            <a:defRPr b="1"/>
          </a:pPr>
          <a:endParaRPr lang="en-GB" sz="1600"/>
        </a:p>
        <a:p>
          <a:pPr>
            <a:lnSpc>
              <a:spcPct val="100000"/>
            </a:lnSpc>
            <a:defRPr b="1"/>
          </a:pPr>
          <a:r>
            <a:rPr lang="en-GB" sz="1600"/>
            <a:t>Breathlessness management</a:t>
          </a:r>
        </a:p>
        <a:p>
          <a:pPr>
            <a:lnSpc>
              <a:spcPct val="100000"/>
            </a:lnSpc>
            <a:defRPr b="1"/>
          </a:pPr>
          <a:endParaRPr lang="en-GB" sz="1600"/>
        </a:p>
        <a:p>
          <a:pPr>
            <a:lnSpc>
              <a:spcPct val="100000"/>
            </a:lnSpc>
            <a:defRPr b="1"/>
          </a:pPr>
          <a:r>
            <a:rPr lang="en-GB" sz="1600">
              <a:latin typeface="Arial"/>
            </a:rPr>
            <a:t>Initiation of just in case medications</a:t>
          </a:r>
          <a:endParaRPr lang="en-GB" sz="1600"/>
        </a:p>
      </dgm:t>
    </dgm:pt>
    <dgm:pt modelId="{2F2E43F1-4C95-40D7-BAAE-02DCADC05A75}" type="parTrans" cxnId="{3B3100C5-9EBD-4D8C-9731-3A7CCEF5940A}">
      <dgm:prSet/>
      <dgm:spPr/>
      <dgm:t>
        <a:bodyPr/>
        <a:lstStyle/>
        <a:p>
          <a:endParaRPr lang="en-US"/>
        </a:p>
      </dgm:t>
    </dgm:pt>
    <dgm:pt modelId="{827E472A-6132-4018-9335-31CF65FE3E4A}" type="sibTrans" cxnId="{3B3100C5-9EBD-4D8C-9731-3A7CCEF5940A}">
      <dgm:prSet/>
      <dgm:spPr/>
      <dgm:t>
        <a:bodyPr/>
        <a:lstStyle/>
        <a:p>
          <a:endParaRPr lang="en-US"/>
        </a:p>
      </dgm:t>
    </dgm:pt>
    <dgm:pt modelId="{084BE2CD-1EFB-40F0-97BD-9927A687D369}">
      <dgm:prSet custT="1"/>
      <dgm:spPr/>
      <dgm:t>
        <a:bodyPr/>
        <a:lstStyle/>
        <a:p>
          <a:pPr>
            <a:lnSpc>
              <a:spcPct val="100000"/>
            </a:lnSpc>
            <a:defRPr b="1"/>
          </a:pPr>
          <a:r>
            <a:rPr lang="en-GB" sz="1600"/>
            <a:t>Monthly complex care MDT</a:t>
          </a:r>
        </a:p>
        <a:p>
          <a:pPr>
            <a:lnSpc>
              <a:spcPct val="100000"/>
            </a:lnSpc>
            <a:defRPr b="1"/>
          </a:pPr>
          <a:r>
            <a:rPr lang="en-GB" sz="1600"/>
            <a:t>Community Matrons </a:t>
          </a:r>
        </a:p>
        <a:p>
          <a:pPr>
            <a:lnSpc>
              <a:spcPct val="100000"/>
            </a:lnSpc>
            <a:defRPr b="1"/>
          </a:pPr>
          <a:r>
            <a:rPr lang="en-GB" sz="1600"/>
            <a:t>Community Palliative Care Team</a:t>
          </a:r>
        </a:p>
        <a:p>
          <a:pPr>
            <a:lnSpc>
              <a:spcPct val="100000"/>
            </a:lnSpc>
            <a:defRPr b="1"/>
          </a:pPr>
          <a:r>
            <a:rPr lang="en-GB" sz="1600"/>
            <a:t>GPs</a:t>
          </a:r>
          <a:endParaRPr lang="en-US" sz="1600"/>
        </a:p>
      </dgm:t>
    </dgm:pt>
    <dgm:pt modelId="{B6842BEE-F9F1-424B-97B9-A5FF5E81A3EB}" type="parTrans" cxnId="{F49B28E0-BE71-4858-83D6-248AF61D2415}">
      <dgm:prSet/>
      <dgm:spPr/>
      <dgm:t>
        <a:bodyPr/>
        <a:lstStyle/>
        <a:p>
          <a:endParaRPr lang="en-US"/>
        </a:p>
      </dgm:t>
    </dgm:pt>
    <dgm:pt modelId="{8F072077-4557-4A14-9187-7048B2D7CD88}" type="sibTrans" cxnId="{F49B28E0-BE71-4858-83D6-248AF61D2415}">
      <dgm:prSet/>
      <dgm:spPr/>
      <dgm:t>
        <a:bodyPr/>
        <a:lstStyle/>
        <a:p>
          <a:endParaRPr lang="en-US"/>
        </a:p>
      </dgm:t>
    </dgm:pt>
    <dgm:pt modelId="{E622EF25-CC1C-4B5C-BFFB-606E4C0B0881}" type="pres">
      <dgm:prSet presAssocID="{4F2A61EB-EA1E-46B9-83A7-B1F306632E3A}" presName="root" presStyleCnt="0">
        <dgm:presLayoutVars>
          <dgm:dir/>
          <dgm:resizeHandles val="exact"/>
        </dgm:presLayoutVars>
      </dgm:prSet>
      <dgm:spPr/>
    </dgm:pt>
    <dgm:pt modelId="{771E1BB2-5CC9-4F95-8528-8F821B3785F9}" type="pres">
      <dgm:prSet presAssocID="{58743CBB-4788-4F57-B9C5-F09C2DDEAB4B}" presName="compNode" presStyleCnt="0"/>
      <dgm:spPr/>
    </dgm:pt>
    <dgm:pt modelId="{4F0D6921-5389-463C-8BB0-CF85BFA3A29C}" type="pres">
      <dgm:prSet presAssocID="{58743CBB-4788-4F57-B9C5-F09C2DDEAB4B}" presName="iconRect" presStyleLbl="node1" presStyleIdx="0" presStyleCnt="4" custScaleX="154903" custScaleY="10517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40275DFF-DCF1-4E96-939C-549F37D1FD68}" type="pres">
      <dgm:prSet presAssocID="{58743CBB-4788-4F57-B9C5-F09C2DDEAB4B}" presName="iconSpace" presStyleCnt="0"/>
      <dgm:spPr/>
    </dgm:pt>
    <dgm:pt modelId="{62579239-6A22-405E-97C4-8285858C4B5F}" type="pres">
      <dgm:prSet presAssocID="{58743CBB-4788-4F57-B9C5-F09C2DDEAB4B}" presName="parTx" presStyleLbl="revTx" presStyleIdx="0" presStyleCnt="8" custLinFactNeighborX="-6642" custLinFactNeighborY="107">
        <dgm:presLayoutVars>
          <dgm:chMax val="0"/>
          <dgm:chPref val="0"/>
        </dgm:presLayoutVars>
      </dgm:prSet>
      <dgm:spPr/>
    </dgm:pt>
    <dgm:pt modelId="{3DEDAB51-C43F-443D-B893-4A6749813847}" type="pres">
      <dgm:prSet presAssocID="{58743CBB-4788-4F57-B9C5-F09C2DDEAB4B}" presName="txSpace" presStyleCnt="0"/>
      <dgm:spPr/>
    </dgm:pt>
    <dgm:pt modelId="{6F29B3A4-BAAD-41BD-9675-E123CF099373}" type="pres">
      <dgm:prSet presAssocID="{58743CBB-4788-4F57-B9C5-F09C2DDEAB4B}" presName="desTx" presStyleLbl="revTx" presStyleIdx="1" presStyleCnt="8" custLinFactY="-4200000" custLinFactNeighborX="-2504" custLinFactNeighborY="-4244266">
        <dgm:presLayoutVars/>
      </dgm:prSet>
      <dgm:spPr/>
    </dgm:pt>
    <dgm:pt modelId="{8581678C-5C46-48CB-B715-95889E8D77F9}" type="pres">
      <dgm:prSet presAssocID="{30D47C1F-171F-4B7F-8AD3-5A6C47FA8FF4}" presName="sibTrans" presStyleCnt="0"/>
      <dgm:spPr/>
    </dgm:pt>
    <dgm:pt modelId="{E4D9A948-F7BF-41D5-AE00-3E04A6A1E2FD}" type="pres">
      <dgm:prSet presAssocID="{084BE2CD-1EFB-40F0-97BD-9927A687D369}" presName="compNode" presStyleCnt="0"/>
      <dgm:spPr/>
    </dgm:pt>
    <dgm:pt modelId="{07A2A840-8397-44B3-97FC-87393A66404F}" type="pres">
      <dgm:prSet presAssocID="{084BE2CD-1EFB-40F0-97BD-9927A687D369}" presName="iconRect" presStyleLbl="node1" presStyleIdx="1" presStyleCnt="4" custScaleX="138057" custScaleY="118780"/>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50D5BBC6-EAB1-42F2-83F4-E2E89809796A}" type="pres">
      <dgm:prSet presAssocID="{084BE2CD-1EFB-40F0-97BD-9927A687D369}" presName="iconSpace" presStyleCnt="0"/>
      <dgm:spPr/>
    </dgm:pt>
    <dgm:pt modelId="{4C45A793-C280-402D-AF51-9356AAF173C2}" type="pres">
      <dgm:prSet presAssocID="{084BE2CD-1EFB-40F0-97BD-9927A687D369}" presName="parTx" presStyleLbl="revTx" presStyleIdx="2" presStyleCnt="8">
        <dgm:presLayoutVars>
          <dgm:chMax val="0"/>
          <dgm:chPref val="0"/>
        </dgm:presLayoutVars>
      </dgm:prSet>
      <dgm:spPr/>
    </dgm:pt>
    <dgm:pt modelId="{265E0165-EA5F-4D23-BE91-F5CB44B008EB}" type="pres">
      <dgm:prSet presAssocID="{084BE2CD-1EFB-40F0-97BD-9927A687D369}" presName="txSpace" presStyleCnt="0"/>
      <dgm:spPr/>
    </dgm:pt>
    <dgm:pt modelId="{CF43023B-DB16-4521-BF06-E34DF969CD54}" type="pres">
      <dgm:prSet presAssocID="{084BE2CD-1EFB-40F0-97BD-9927A687D369}" presName="desTx" presStyleLbl="revTx" presStyleIdx="3" presStyleCnt="8">
        <dgm:presLayoutVars/>
      </dgm:prSet>
      <dgm:spPr/>
    </dgm:pt>
    <dgm:pt modelId="{03E0E3AB-6E05-4970-992D-8B1D2CC9CCC4}" type="pres">
      <dgm:prSet presAssocID="{8F072077-4557-4A14-9187-7048B2D7CD88}" presName="sibTrans" presStyleCnt="0"/>
      <dgm:spPr/>
    </dgm:pt>
    <dgm:pt modelId="{E0E8C265-19CB-41EC-82DE-C716B635F313}" type="pres">
      <dgm:prSet presAssocID="{C7A7EA87-6B65-4F16-86ED-65B4CD8910C9}" presName="compNode" presStyleCnt="0"/>
      <dgm:spPr/>
    </dgm:pt>
    <dgm:pt modelId="{A58485A9-1B35-4FED-863F-8DB3AAA38B44}" type="pres">
      <dgm:prSet presAssocID="{C7A7EA87-6B65-4F16-86ED-65B4CD8910C9}" presName="iconRect" presStyleLbl="node1" presStyleIdx="2" presStyleCnt="4" custScaleX="116488" custScaleY="12976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11F578B9-DBAC-44F2-9A0D-471F8D1BB6A0}" type="pres">
      <dgm:prSet presAssocID="{C7A7EA87-6B65-4F16-86ED-65B4CD8910C9}" presName="iconSpace" presStyleCnt="0"/>
      <dgm:spPr/>
    </dgm:pt>
    <dgm:pt modelId="{5706D04E-79E8-490C-A785-02731B54DF32}" type="pres">
      <dgm:prSet presAssocID="{C7A7EA87-6B65-4F16-86ED-65B4CD8910C9}" presName="parTx" presStyleLbl="revTx" presStyleIdx="4" presStyleCnt="8" custScaleX="101471" custScaleY="116028">
        <dgm:presLayoutVars>
          <dgm:chMax val="0"/>
          <dgm:chPref val="0"/>
        </dgm:presLayoutVars>
      </dgm:prSet>
      <dgm:spPr/>
    </dgm:pt>
    <dgm:pt modelId="{2D804AA0-25A5-46FA-8DFB-430DA56CEDF9}" type="pres">
      <dgm:prSet presAssocID="{C7A7EA87-6B65-4F16-86ED-65B4CD8910C9}" presName="txSpace" presStyleCnt="0"/>
      <dgm:spPr/>
    </dgm:pt>
    <dgm:pt modelId="{D76B1ACB-6E31-43F9-A92C-7D7739EF473A}" type="pres">
      <dgm:prSet presAssocID="{C7A7EA87-6B65-4F16-86ED-65B4CD8910C9}" presName="desTx" presStyleLbl="revTx" presStyleIdx="5" presStyleCnt="8">
        <dgm:presLayoutVars/>
      </dgm:prSet>
      <dgm:spPr/>
    </dgm:pt>
    <dgm:pt modelId="{48BCE068-FE38-4179-9A01-AD4B3CE90269}" type="pres">
      <dgm:prSet presAssocID="{01F5128F-9863-4025-9D41-AAE12AA702D2}" presName="sibTrans" presStyleCnt="0"/>
      <dgm:spPr/>
    </dgm:pt>
    <dgm:pt modelId="{A96385FD-7F95-4B6F-A6E0-08DCF5915F6F}" type="pres">
      <dgm:prSet presAssocID="{8AEC543F-8316-40E6-A178-F72FE79D259F}" presName="compNode" presStyleCnt="0"/>
      <dgm:spPr/>
    </dgm:pt>
    <dgm:pt modelId="{ADB526B1-60BC-41A7-87CF-8FADD763EC83}" type="pres">
      <dgm:prSet presAssocID="{8AEC543F-8316-40E6-A178-F72FE79D259F}" presName="iconRect" presStyleLbl="node1" presStyleIdx="3" presStyleCnt="4" custScaleX="131974" custScaleY="116638"/>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59465697-C863-4579-A019-206E42ED0D79}" type="pres">
      <dgm:prSet presAssocID="{8AEC543F-8316-40E6-A178-F72FE79D259F}" presName="iconSpace" presStyleCnt="0"/>
      <dgm:spPr/>
    </dgm:pt>
    <dgm:pt modelId="{ECC0F67B-ED18-4DF2-ADEC-2E2104A876A1}" type="pres">
      <dgm:prSet presAssocID="{8AEC543F-8316-40E6-A178-F72FE79D259F}" presName="parTx" presStyleLbl="revTx" presStyleIdx="6" presStyleCnt="8">
        <dgm:presLayoutVars>
          <dgm:chMax val="0"/>
          <dgm:chPref val="0"/>
        </dgm:presLayoutVars>
      </dgm:prSet>
      <dgm:spPr/>
    </dgm:pt>
    <dgm:pt modelId="{C0E53048-15FB-44CC-8172-1555AC29B220}" type="pres">
      <dgm:prSet presAssocID="{8AEC543F-8316-40E6-A178-F72FE79D259F}" presName="txSpace" presStyleCnt="0"/>
      <dgm:spPr/>
    </dgm:pt>
    <dgm:pt modelId="{ADA2E46B-1643-481B-9259-5D0D164982FE}" type="pres">
      <dgm:prSet presAssocID="{8AEC543F-8316-40E6-A178-F72FE79D259F}" presName="desTx" presStyleLbl="revTx" presStyleIdx="7" presStyleCnt="8">
        <dgm:presLayoutVars/>
      </dgm:prSet>
      <dgm:spPr/>
    </dgm:pt>
  </dgm:ptLst>
  <dgm:cxnLst>
    <dgm:cxn modelId="{035B9403-B3B6-4669-B5E4-A4B4EF2BE6DF}" srcId="{58743CBB-4788-4F57-B9C5-F09C2DDEAB4B}" destId="{C21CC495-3ED3-4E22-8B54-6A46A4865F1B}" srcOrd="0" destOrd="0" parTransId="{3B62286A-5EDA-44CA-976F-7136A6EC94D8}" sibTransId="{C47CE55E-766A-4868-8455-AB09ACF2A7F5}"/>
    <dgm:cxn modelId="{468CF64A-0FB4-D448-B2CA-CBF62023F6F7}" type="presOf" srcId="{084BE2CD-1EFB-40F0-97BD-9927A687D369}" destId="{4C45A793-C280-402D-AF51-9356AAF173C2}" srcOrd="0" destOrd="0" presId="urn:microsoft.com/office/officeart/2018/2/layout/IconLabelDescriptionList"/>
    <dgm:cxn modelId="{38ACFD97-9DFE-4015-A2C3-BF1E41580DBE}" type="presOf" srcId="{4F2A61EB-EA1E-46B9-83A7-B1F306632E3A}" destId="{E622EF25-CC1C-4B5C-BFFB-606E4C0B0881}" srcOrd="0" destOrd="0" presId="urn:microsoft.com/office/officeart/2018/2/layout/IconLabelDescriptionList"/>
    <dgm:cxn modelId="{C8CB93A1-FB70-8A43-9815-4A8F1CF4D229}" type="presOf" srcId="{C21CC495-3ED3-4E22-8B54-6A46A4865F1B}" destId="{6F29B3A4-BAAD-41BD-9675-E123CF099373}" srcOrd="0" destOrd="0" presId="urn:microsoft.com/office/officeart/2018/2/layout/IconLabelDescriptionList"/>
    <dgm:cxn modelId="{595DE9AA-27A0-5F4C-A35E-87FC060FD3B9}" type="presOf" srcId="{8AEC543F-8316-40E6-A178-F72FE79D259F}" destId="{ECC0F67B-ED18-4DF2-ADEC-2E2104A876A1}" srcOrd="0" destOrd="0" presId="urn:microsoft.com/office/officeart/2018/2/layout/IconLabelDescriptionList"/>
    <dgm:cxn modelId="{EA4295C3-0BE7-493D-92F1-8CC9AC3C1ACD}" srcId="{4F2A61EB-EA1E-46B9-83A7-B1F306632E3A}" destId="{58743CBB-4788-4F57-B9C5-F09C2DDEAB4B}" srcOrd="0" destOrd="0" parTransId="{A2954FDA-282C-4EEB-89D9-3CB9F908A214}" sibTransId="{30D47C1F-171F-4B7F-8AD3-5A6C47FA8FF4}"/>
    <dgm:cxn modelId="{3B3100C5-9EBD-4D8C-9731-3A7CCEF5940A}" srcId="{4F2A61EB-EA1E-46B9-83A7-B1F306632E3A}" destId="{8AEC543F-8316-40E6-A178-F72FE79D259F}" srcOrd="3" destOrd="0" parTransId="{2F2E43F1-4C95-40D7-BAAE-02DCADC05A75}" sibTransId="{827E472A-6132-4018-9335-31CF65FE3E4A}"/>
    <dgm:cxn modelId="{6A4C89D8-F73F-4F37-8B1E-96FA42C19912}" srcId="{4F2A61EB-EA1E-46B9-83A7-B1F306632E3A}" destId="{C7A7EA87-6B65-4F16-86ED-65B4CD8910C9}" srcOrd="2" destOrd="0" parTransId="{758849D6-FDDB-4D6A-9A2A-117D202C528A}" sibTransId="{01F5128F-9863-4025-9D41-AAE12AA702D2}"/>
    <dgm:cxn modelId="{00C719DE-D57B-9744-B773-3E0977CD0FEF}" type="presOf" srcId="{58743CBB-4788-4F57-B9C5-F09C2DDEAB4B}" destId="{62579239-6A22-405E-97C4-8285858C4B5F}" srcOrd="0" destOrd="0" presId="urn:microsoft.com/office/officeart/2018/2/layout/IconLabelDescriptionList"/>
    <dgm:cxn modelId="{F49B28E0-BE71-4858-83D6-248AF61D2415}" srcId="{4F2A61EB-EA1E-46B9-83A7-B1F306632E3A}" destId="{084BE2CD-1EFB-40F0-97BD-9927A687D369}" srcOrd="1" destOrd="0" parTransId="{B6842BEE-F9F1-424B-97B9-A5FF5E81A3EB}" sibTransId="{8F072077-4557-4A14-9187-7048B2D7CD88}"/>
    <dgm:cxn modelId="{10DDE4E1-F850-A04F-837F-D83A2117547C}" type="presOf" srcId="{C7A7EA87-6B65-4F16-86ED-65B4CD8910C9}" destId="{5706D04E-79E8-490C-A785-02731B54DF32}" srcOrd="0" destOrd="0" presId="urn:microsoft.com/office/officeart/2018/2/layout/IconLabelDescriptionList"/>
    <dgm:cxn modelId="{FA6E0E6A-971E-AD4F-B60C-D4CDBDCEFE83}" type="presParOf" srcId="{E622EF25-CC1C-4B5C-BFFB-606E4C0B0881}" destId="{771E1BB2-5CC9-4F95-8528-8F821B3785F9}" srcOrd="0" destOrd="0" presId="urn:microsoft.com/office/officeart/2018/2/layout/IconLabelDescriptionList"/>
    <dgm:cxn modelId="{0E602E53-86A3-BE46-A10E-22C6D1EBDA69}" type="presParOf" srcId="{771E1BB2-5CC9-4F95-8528-8F821B3785F9}" destId="{4F0D6921-5389-463C-8BB0-CF85BFA3A29C}" srcOrd="0" destOrd="0" presId="urn:microsoft.com/office/officeart/2018/2/layout/IconLabelDescriptionList"/>
    <dgm:cxn modelId="{BED32D28-07AD-A04E-8D66-4CF7B193A570}" type="presParOf" srcId="{771E1BB2-5CC9-4F95-8528-8F821B3785F9}" destId="{40275DFF-DCF1-4E96-939C-549F37D1FD68}" srcOrd="1" destOrd="0" presId="urn:microsoft.com/office/officeart/2018/2/layout/IconLabelDescriptionList"/>
    <dgm:cxn modelId="{8A05239A-1C0D-4148-A342-88E07A76F399}" type="presParOf" srcId="{771E1BB2-5CC9-4F95-8528-8F821B3785F9}" destId="{62579239-6A22-405E-97C4-8285858C4B5F}" srcOrd="2" destOrd="0" presId="urn:microsoft.com/office/officeart/2018/2/layout/IconLabelDescriptionList"/>
    <dgm:cxn modelId="{2CB046FD-1E94-234A-8210-BC68F7DBC43D}" type="presParOf" srcId="{771E1BB2-5CC9-4F95-8528-8F821B3785F9}" destId="{3DEDAB51-C43F-443D-B893-4A6749813847}" srcOrd="3" destOrd="0" presId="urn:microsoft.com/office/officeart/2018/2/layout/IconLabelDescriptionList"/>
    <dgm:cxn modelId="{E735A3BF-A746-F141-9B22-6295F925D0D1}" type="presParOf" srcId="{771E1BB2-5CC9-4F95-8528-8F821B3785F9}" destId="{6F29B3A4-BAAD-41BD-9675-E123CF099373}" srcOrd="4" destOrd="0" presId="urn:microsoft.com/office/officeart/2018/2/layout/IconLabelDescriptionList"/>
    <dgm:cxn modelId="{DBAFE6EE-4EED-6449-99FD-41A1F7F4797E}" type="presParOf" srcId="{E622EF25-CC1C-4B5C-BFFB-606E4C0B0881}" destId="{8581678C-5C46-48CB-B715-95889E8D77F9}" srcOrd="1" destOrd="0" presId="urn:microsoft.com/office/officeart/2018/2/layout/IconLabelDescriptionList"/>
    <dgm:cxn modelId="{64653CB7-216A-0E46-9F8C-B523E55AFACB}" type="presParOf" srcId="{E622EF25-CC1C-4B5C-BFFB-606E4C0B0881}" destId="{E4D9A948-F7BF-41D5-AE00-3E04A6A1E2FD}" srcOrd="2" destOrd="0" presId="urn:microsoft.com/office/officeart/2018/2/layout/IconLabelDescriptionList"/>
    <dgm:cxn modelId="{786F7C6D-3F5C-3F46-B502-6EC12F154612}" type="presParOf" srcId="{E4D9A948-F7BF-41D5-AE00-3E04A6A1E2FD}" destId="{07A2A840-8397-44B3-97FC-87393A66404F}" srcOrd="0" destOrd="0" presId="urn:microsoft.com/office/officeart/2018/2/layout/IconLabelDescriptionList"/>
    <dgm:cxn modelId="{633494DF-7BF1-A34B-916A-21DC50711BF5}" type="presParOf" srcId="{E4D9A948-F7BF-41D5-AE00-3E04A6A1E2FD}" destId="{50D5BBC6-EAB1-42F2-83F4-E2E89809796A}" srcOrd="1" destOrd="0" presId="urn:microsoft.com/office/officeart/2018/2/layout/IconLabelDescriptionList"/>
    <dgm:cxn modelId="{37DF5D3E-2645-B44E-91B3-2A515EB2A397}" type="presParOf" srcId="{E4D9A948-F7BF-41D5-AE00-3E04A6A1E2FD}" destId="{4C45A793-C280-402D-AF51-9356AAF173C2}" srcOrd="2" destOrd="0" presId="urn:microsoft.com/office/officeart/2018/2/layout/IconLabelDescriptionList"/>
    <dgm:cxn modelId="{F300DEF4-2AE0-C046-9670-8FBD059E98C9}" type="presParOf" srcId="{E4D9A948-F7BF-41D5-AE00-3E04A6A1E2FD}" destId="{265E0165-EA5F-4D23-BE91-F5CB44B008EB}" srcOrd="3" destOrd="0" presId="urn:microsoft.com/office/officeart/2018/2/layout/IconLabelDescriptionList"/>
    <dgm:cxn modelId="{B7B39143-0243-B442-AFC1-3E1D2CAB04CD}" type="presParOf" srcId="{E4D9A948-F7BF-41D5-AE00-3E04A6A1E2FD}" destId="{CF43023B-DB16-4521-BF06-E34DF969CD54}" srcOrd="4" destOrd="0" presId="urn:microsoft.com/office/officeart/2018/2/layout/IconLabelDescriptionList"/>
    <dgm:cxn modelId="{6E04FA11-2B82-164B-B0D7-6865F987849B}" type="presParOf" srcId="{E622EF25-CC1C-4B5C-BFFB-606E4C0B0881}" destId="{03E0E3AB-6E05-4970-992D-8B1D2CC9CCC4}" srcOrd="3" destOrd="0" presId="urn:microsoft.com/office/officeart/2018/2/layout/IconLabelDescriptionList"/>
    <dgm:cxn modelId="{50B51013-9DBC-4544-A856-F2048C9B8AFB}" type="presParOf" srcId="{E622EF25-CC1C-4B5C-BFFB-606E4C0B0881}" destId="{E0E8C265-19CB-41EC-82DE-C716B635F313}" srcOrd="4" destOrd="0" presId="urn:microsoft.com/office/officeart/2018/2/layout/IconLabelDescriptionList"/>
    <dgm:cxn modelId="{C254C267-156A-A14B-A774-A5E7E4CD97F0}" type="presParOf" srcId="{E0E8C265-19CB-41EC-82DE-C716B635F313}" destId="{A58485A9-1B35-4FED-863F-8DB3AAA38B44}" srcOrd="0" destOrd="0" presId="urn:microsoft.com/office/officeart/2018/2/layout/IconLabelDescriptionList"/>
    <dgm:cxn modelId="{394A2CBB-6465-0248-B48C-47D46C16DD73}" type="presParOf" srcId="{E0E8C265-19CB-41EC-82DE-C716B635F313}" destId="{11F578B9-DBAC-44F2-9A0D-471F8D1BB6A0}" srcOrd="1" destOrd="0" presId="urn:microsoft.com/office/officeart/2018/2/layout/IconLabelDescriptionList"/>
    <dgm:cxn modelId="{E05B829C-C2B6-DF4C-9ECC-7CA9BA6010D8}" type="presParOf" srcId="{E0E8C265-19CB-41EC-82DE-C716B635F313}" destId="{5706D04E-79E8-490C-A785-02731B54DF32}" srcOrd="2" destOrd="0" presId="urn:microsoft.com/office/officeart/2018/2/layout/IconLabelDescriptionList"/>
    <dgm:cxn modelId="{1FC2B4F2-B424-2C43-BCBD-E9485CABE9B8}" type="presParOf" srcId="{E0E8C265-19CB-41EC-82DE-C716B635F313}" destId="{2D804AA0-25A5-46FA-8DFB-430DA56CEDF9}" srcOrd="3" destOrd="0" presId="urn:microsoft.com/office/officeart/2018/2/layout/IconLabelDescriptionList"/>
    <dgm:cxn modelId="{1CFE474A-D25A-F543-880D-81767AFDA57F}" type="presParOf" srcId="{E0E8C265-19CB-41EC-82DE-C716B635F313}" destId="{D76B1ACB-6E31-43F9-A92C-7D7739EF473A}" srcOrd="4" destOrd="0" presId="urn:microsoft.com/office/officeart/2018/2/layout/IconLabelDescriptionList"/>
    <dgm:cxn modelId="{B587099E-59F3-FC4A-8D38-E488F5E7386A}" type="presParOf" srcId="{E622EF25-CC1C-4B5C-BFFB-606E4C0B0881}" destId="{48BCE068-FE38-4179-9A01-AD4B3CE90269}" srcOrd="5" destOrd="0" presId="urn:microsoft.com/office/officeart/2018/2/layout/IconLabelDescriptionList"/>
    <dgm:cxn modelId="{A083EAD5-ECC8-8143-AF34-30BE62C68968}" type="presParOf" srcId="{E622EF25-CC1C-4B5C-BFFB-606E4C0B0881}" destId="{A96385FD-7F95-4B6F-A6E0-08DCF5915F6F}" srcOrd="6" destOrd="0" presId="urn:microsoft.com/office/officeart/2018/2/layout/IconLabelDescriptionList"/>
    <dgm:cxn modelId="{BAC6D9B0-0EFA-1848-8D5D-837DCDE9BF6C}" type="presParOf" srcId="{A96385FD-7F95-4B6F-A6E0-08DCF5915F6F}" destId="{ADB526B1-60BC-41A7-87CF-8FADD763EC83}" srcOrd="0" destOrd="0" presId="urn:microsoft.com/office/officeart/2018/2/layout/IconLabelDescriptionList"/>
    <dgm:cxn modelId="{4D9FB7E9-0057-EC46-9989-B1E0CEDFEE2C}" type="presParOf" srcId="{A96385FD-7F95-4B6F-A6E0-08DCF5915F6F}" destId="{59465697-C863-4579-A019-206E42ED0D79}" srcOrd="1" destOrd="0" presId="urn:microsoft.com/office/officeart/2018/2/layout/IconLabelDescriptionList"/>
    <dgm:cxn modelId="{C8526D74-4DE2-DA48-8141-4D7F94CC1375}" type="presParOf" srcId="{A96385FD-7F95-4B6F-A6E0-08DCF5915F6F}" destId="{ECC0F67B-ED18-4DF2-ADEC-2E2104A876A1}" srcOrd="2" destOrd="0" presId="urn:microsoft.com/office/officeart/2018/2/layout/IconLabelDescriptionList"/>
    <dgm:cxn modelId="{B0BB05B4-FF8F-7746-8DF1-B4B4542F7AFD}" type="presParOf" srcId="{A96385FD-7F95-4B6F-A6E0-08DCF5915F6F}" destId="{C0E53048-15FB-44CC-8172-1555AC29B220}" srcOrd="3" destOrd="0" presId="urn:microsoft.com/office/officeart/2018/2/layout/IconLabelDescriptionList"/>
    <dgm:cxn modelId="{F5EA79B0-7ECA-F042-88FE-5338DB50598F}" type="presParOf" srcId="{A96385FD-7F95-4B6F-A6E0-08DCF5915F6F}" destId="{ADA2E46B-1643-481B-9259-5D0D164982F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0195B4-07CC-4B67-9598-B7059DABAF7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523E5F9D-DAB7-4A3B-B7C7-C6A43659F4C8}">
      <dgm:prSet phldrT="[Text]" custT="1"/>
      <dgm:spPr/>
      <dgm:t>
        <a:bodyPr/>
        <a:lstStyle/>
        <a:p>
          <a:r>
            <a:rPr lang="en-GB" sz="1800" b="1"/>
            <a:t>Friends &amp; Family Test</a:t>
          </a:r>
        </a:p>
      </dgm:t>
    </dgm:pt>
    <dgm:pt modelId="{8BBF3F03-6210-4A1E-8836-8632C829E3C2}" type="parTrans" cxnId="{A7CBEA18-687A-4C41-B22A-4D16190D0A7C}">
      <dgm:prSet/>
      <dgm:spPr/>
      <dgm:t>
        <a:bodyPr/>
        <a:lstStyle/>
        <a:p>
          <a:endParaRPr lang="en-GB"/>
        </a:p>
      </dgm:t>
    </dgm:pt>
    <dgm:pt modelId="{6E8CED64-F149-4B88-B447-2DD7C0E16350}" type="sibTrans" cxnId="{A7CBEA18-687A-4C41-B22A-4D16190D0A7C}">
      <dgm:prSet/>
      <dgm:spPr/>
      <dgm:t>
        <a:bodyPr/>
        <a:lstStyle/>
        <a:p>
          <a:endParaRPr lang="en-GB"/>
        </a:p>
      </dgm:t>
    </dgm:pt>
    <dgm:pt modelId="{7757840A-ABF9-4B38-B2F3-59154F1FC589}">
      <dgm:prSet phldrT="[Text]" phldr="1"/>
      <dgm:spPr/>
      <dgm:t>
        <a:bodyPr/>
        <a:lstStyle/>
        <a:p>
          <a:endParaRPr lang="en-GB"/>
        </a:p>
      </dgm:t>
    </dgm:pt>
    <dgm:pt modelId="{D624CC97-9255-467A-B9D6-9D1E296A1755}" type="parTrans" cxnId="{9A71EBF4-3C68-4346-BA70-59DF7DE4B640}">
      <dgm:prSet/>
      <dgm:spPr/>
      <dgm:t>
        <a:bodyPr/>
        <a:lstStyle/>
        <a:p>
          <a:endParaRPr lang="en-GB"/>
        </a:p>
      </dgm:t>
    </dgm:pt>
    <dgm:pt modelId="{92F2FC3F-9E6B-406E-B5F7-512E2CDA934E}" type="sibTrans" cxnId="{9A71EBF4-3C68-4346-BA70-59DF7DE4B640}">
      <dgm:prSet/>
      <dgm:spPr/>
      <dgm:t>
        <a:bodyPr/>
        <a:lstStyle/>
        <a:p>
          <a:endParaRPr lang="en-GB"/>
        </a:p>
      </dgm:t>
    </dgm:pt>
    <dgm:pt modelId="{F774E68E-601E-4276-ACDE-A17D6570246F}">
      <dgm:prSet phldrT="[Text]" phldr="1"/>
      <dgm:spPr/>
      <dgm:t>
        <a:bodyPr/>
        <a:lstStyle/>
        <a:p>
          <a:endParaRPr lang="en-GB"/>
        </a:p>
      </dgm:t>
    </dgm:pt>
    <dgm:pt modelId="{E4720E23-80CF-4DC6-B532-9EB7ADA3E414}" type="parTrans" cxnId="{FC4D53C8-CC9A-4DFE-9C35-671F2A2DC17C}">
      <dgm:prSet/>
      <dgm:spPr/>
      <dgm:t>
        <a:bodyPr/>
        <a:lstStyle/>
        <a:p>
          <a:endParaRPr lang="en-GB"/>
        </a:p>
      </dgm:t>
    </dgm:pt>
    <dgm:pt modelId="{C834E06C-5B64-44D0-BB7D-766E0DDA62AE}" type="sibTrans" cxnId="{FC4D53C8-CC9A-4DFE-9C35-671F2A2DC17C}">
      <dgm:prSet/>
      <dgm:spPr/>
      <dgm:t>
        <a:bodyPr/>
        <a:lstStyle/>
        <a:p>
          <a:endParaRPr lang="en-GB"/>
        </a:p>
      </dgm:t>
    </dgm:pt>
    <dgm:pt modelId="{8BCBF847-DB0D-46F4-892E-00D9299A98B7}">
      <dgm:prSet phldrT="[Text]" phldr="1"/>
      <dgm:spPr/>
      <dgm:t>
        <a:bodyPr/>
        <a:lstStyle/>
        <a:p>
          <a:endParaRPr lang="en-GB"/>
        </a:p>
      </dgm:t>
    </dgm:pt>
    <dgm:pt modelId="{7653DEEC-9FB7-48D7-8EF2-6672BC4E9C56}" type="parTrans" cxnId="{73ECB2B9-5433-495F-B828-51DF274CA4C7}">
      <dgm:prSet/>
      <dgm:spPr/>
      <dgm:t>
        <a:bodyPr/>
        <a:lstStyle/>
        <a:p>
          <a:endParaRPr lang="en-GB"/>
        </a:p>
      </dgm:t>
    </dgm:pt>
    <dgm:pt modelId="{B115AF36-3639-43B1-9320-1BBD88156938}" type="sibTrans" cxnId="{73ECB2B9-5433-495F-B828-51DF274CA4C7}">
      <dgm:prSet/>
      <dgm:spPr/>
      <dgm:t>
        <a:bodyPr/>
        <a:lstStyle/>
        <a:p>
          <a:endParaRPr lang="en-GB"/>
        </a:p>
      </dgm:t>
    </dgm:pt>
    <dgm:pt modelId="{300755DA-4D7C-4855-B2C7-8144392ADFE7}">
      <dgm:prSet custT="1"/>
      <dgm:spPr/>
      <dgm:t>
        <a:bodyPr/>
        <a:lstStyle/>
        <a:p>
          <a:r>
            <a:rPr lang="en-GB" sz="1700" i="1">
              <a:solidFill>
                <a:schemeClr val="bg1"/>
              </a:solidFill>
            </a:rPr>
            <a:t>“Myself and my family would like to thank all the rapid response nurses and physiotherapists.  They have always been there for me.  They are so caring and understand my medical illness.  No matter when I ring, they will always make a visit.  We would be lost without them.  They are true angels!”</a:t>
          </a:r>
          <a:endParaRPr lang="en-GB" sz="1700">
            <a:solidFill>
              <a:schemeClr val="bg1"/>
            </a:solidFill>
          </a:endParaRPr>
        </a:p>
      </dgm:t>
    </dgm:pt>
    <dgm:pt modelId="{6AEE3D47-35CF-4C35-A4D9-701F8616AC5A}" type="parTrans" cxnId="{69257D7D-6641-4AC6-81B7-B614ED6975E1}">
      <dgm:prSet/>
      <dgm:spPr/>
      <dgm:t>
        <a:bodyPr/>
        <a:lstStyle/>
        <a:p>
          <a:endParaRPr lang="en-GB"/>
        </a:p>
      </dgm:t>
    </dgm:pt>
    <dgm:pt modelId="{49EDBCBA-34F9-4E74-A7D3-E74822D73D44}" type="sibTrans" cxnId="{69257D7D-6641-4AC6-81B7-B614ED6975E1}">
      <dgm:prSet/>
      <dgm:spPr/>
      <dgm:t>
        <a:bodyPr/>
        <a:lstStyle/>
        <a:p>
          <a:endParaRPr lang="en-GB"/>
        </a:p>
      </dgm:t>
    </dgm:pt>
    <dgm:pt modelId="{AE538442-0845-4C9B-95D5-00FA3082F8D8}">
      <dgm:prSet custT="1"/>
      <dgm:spPr/>
      <dgm:t>
        <a:bodyPr/>
        <a:lstStyle/>
        <a:p>
          <a:r>
            <a:rPr lang="en-GB" sz="1700" i="1">
              <a:solidFill>
                <a:schemeClr val="bg1"/>
              </a:solidFill>
            </a:rPr>
            <a:t>“Assessed mum thoroughly.  Gave her very good advice. Changed medication to a more appropriate device.  Nurses were excellent, very compassionate towards mum. This is an amazing service.  Quick to respond with excellent, caring, knowledgeable staff.  Thank you for all your help.  It is very much appreciated”</a:t>
          </a:r>
          <a:r>
            <a:rPr lang="en-GB" sz="1700" i="1">
              <a:solidFill>
                <a:schemeClr val="tx1"/>
              </a:solidFill>
            </a:rPr>
            <a:t>”</a:t>
          </a:r>
          <a:endParaRPr lang="en-GB" sz="1700">
            <a:solidFill>
              <a:schemeClr val="bg1"/>
            </a:solidFill>
          </a:endParaRPr>
        </a:p>
      </dgm:t>
    </dgm:pt>
    <dgm:pt modelId="{E685D40E-8BD1-4CD7-BC5E-B70208F55FD8}" type="parTrans" cxnId="{4CEF80DB-D4D8-42C9-BE05-86DA76DCF7DA}">
      <dgm:prSet/>
      <dgm:spPr/>
      <dgm:t>
        <a:bodyPr/>
        <a:lstStyle/>
        <a:p>
          <a:endParaRPr lang="en-GB"/>
        </a:p>
      </dgm:t>
    </dgm:pt>
    <dgm:pt modelId="{990409C0-E246-41B5-81AA-BB4F05253E16}" type="sibTrans" cxnId="{4CEF80DB-D4D8-42C9-BE05-86DA76DCF7DA}">
      <dgm:prSet/>
      <dgm:spPr/>
      <dgm:t>
        <a:bodyPr/>
        <a:lstStyle/>
        <a:p>
          <a:endParaRPr lang="en-GB"/>
        </a:p>
      </dgm:t>
    </dgm:pt>
    <dgm:pt modelId="{E08EB2C0-1E28-4948-A803-2551F6B79160}">
      <dgm:prSet custT="1"/>
      <dgm:spPr/>
      <dgm:t>
        <a:bodyPr/>
        <a:lstStyle/>
        <a:p>
          <a:r>
            <a:rPr lang="en-GB" sz="1700" i="1">
              <a:solidFill>
                <a:schemeClr val="bg1"/>
              </a:solidFill>
            </a:rPr>
            <a:t>“This service is invaluable and has helped mum stay at home where she wants to be.  Without the knowledge, expertise and support of this team, I don't think we would be able to manage.  Thank you is just not enough, and I wish every local authority could provide the same level of service.  We are extremely fortunate to live in Knowsley” </a:t>
          </a:r>
          <a:endParaRPr lang="en-GB" sz="1700"/>
        </a:p>
      </dgm:t>
    </dgm:pt>
    <dgm:pt modelId="{8AB871AD-3AFD-4BEB-B537-93AF72DD52DD}" type="parTrans" cxnId="{CF40F4BF-7461-4CAB-AD7B-33C6E3C1F516}">
      <dgm:prSet/>
      <dgm:spPr/>
      <dgm:t>
        <a:bodyPr/>
        <a:lstStyle/>
        <a:p>
          <a:endParaRPr lang="en-GB"/>
        </a:p>
      </dgm:t>
    </dgm:pt>
    <dgm:pt modelId="{BBC7494F-665B-44CC-BA00-EEC1756470E8}" type="sibTrans" cxnId="{CF40F4BF-7461-4CAB-AD7B-33C6E3C1F516}">
      <dgm:prSet/>
      <dgm:spPr/>
      <dgm:t>
        <a:bodyPr/>
        <a:lstStyle/>
        <a:p>
          <a:endParaRPr lang="en-GB"/>
        </a:p>
      </dgm:t>
    </dgm:pt>
    <dgm:pt modelId="{F262D11E-4880-4744-8AA5-14660148C996}">
      <dgm:prSet/>
      <dgm:spPr/>
      <dgm:t>
        <a:bodyPr/>
        <a:lstStyle/>
        <a:p>
          <a:endParaRPr lang="en-GB">
            <a:solidFill>
              <a:schemeClr val="bg1"/>
            </a:solidFill>
          </a:endParaRPr>
        </a:p>
      </dgm:t>
    </dgm:pt>
    <dgm:pt modelId="{D2D37ADE-DBCF-42AC-8740-ECF7CDC9F921}" type="parTrans" cxnId="{5B7A11C1-9A55-43F1-A4CD-C98D1D36AF31}">
      <dgm:prSet/>
      <dgm:spPr/>
      <dgm:t>
        <a:bodyPr/>
        <a:lstStyle/>
        <a:p>
          <a:endParaRPr lang="en-GB"/>
        </a:p>
      </dgm:t>
    </dgm:pt>
    <dgm:pt modelId="{F11A753E-C6E9-4F7D-9454-A49EF16C2DB5}" type="sibTrans" cxnId="{5B7A11C1-9A55-43F1-A4CD-C98D1D36AF31}">
      <dgm:prSet/>
      <dgm:spPr/>
      <dgm:t>
        <a:bodyPr/>
        <a:lstStyle/>
        <a:p>
          <a:endParaRPr lang="en-GB"/>
        </a:p>
      </dgm:t>
    </dgm:pt>
    <dgm:pt modelId="{A8AD15C6-48CB-4253-A963-5B3D1818C486}">
      <dgm:prSet/>
      <dgm:spPr/>
      <dgm:t>
        <a:bodyPr/>
        <a:lstStyle/>
        <a:p>
          <a:endParaRPr lang="en-GB"/>
        </a:p>
      </dgm:t>
    </dgm:pt>
    <dgm:pt modelId="{3809AAC7-9FC9-470C-8C7C-D9059F7247DB}" type="parTrans" cxnId="{696DB2B5-30AB-4E84-B329-61903C0D6C2E}">
      <dgm:prSet/>
      <dgm:spPr/>
      <dgm:t>
        <a:bodyPr/>
        <a:lstStyle/>
        <a:p>
          <a:endParaRPr lang="en-GB"/>
        </a:p>
      </dgm:t>
    </dgm:pt>
    <dgm:pt modelId="{1F1B6A50-1EAC-4CD8-BE21-1E90A51BA2A3}" type="sibTrans" cxnId="{696DB2B5-30AB-4E84-B329-61903C0D6C2E}">
      <dgm:prSet/>
      <dgm:spPr/>
      <dgm:t>
        <a:bodyPr/>
        <a:lstStyle/>
        <a:p>
          <a:endParaRPr lang="en-GB"/>
        </a:p>
      </dgm:t>
    </dgm:pt>
    <dgm:pt modelId="{7D8B8906-C2A5-49AC-A3A9-8DF91DDFCC95}">
      <dgm:prSet custT="1"/>
      <dgm:spPr/>
      <dgm:t>
        <a:bodyPr/>
        <a:lstStyle/>
        <a:p>
          <a:r>
            <a:rPr lang="en-GB" sz="1700" i="1">
              <a:solidFill>
                <a:schemeClr val="bg1"/>
              </a:solidFill>
            </a:rPr>
            <a:t>“Your staff are a credit to you…. they are amazing, friendly &amp; professional.  They were fantastic and knew exactly what they were doing. Thank you to the team for such a fast and wonderful service!” </a:t>
          </a:r>
          <a:endParaRPr lang="en-GB" sz="1700">
            <a:solidFill>
              <a:schemeClr val="bg1"/>
            </a:solidFill>
          </a:endParaRPr>
        </a:p>
      </dgm:t>
    </dgm:pt>
    <dgm:pt modelId="{9C079533-B7A9-4BDB-BAAB-8961CE40AF74}" type="parTrans" cxnId="{278BD87F-7E75-432B-8303-CB9DC3561FA9}">
      <dgm:prSet/>
      <dgm:spPr/>
      <dgm:t>
        <a:bodyPr/>
        <a:lstStyle/>
        <a:p>
          <a:endParaRPr lang="en-GB"/>
        </a:p>
      </dgm:t>
    </dgm:pt>
    <dgm:pt modelId="{BEFF6102-30B3-451C-AF2D-4632B083AF1D}" type="sibTrans" cxnId="{278BD87F-7E75-432B-8303-CB9DC3561FA9}">
      <dgm:prSet/>
      <dgm:spPr/>
      <dgm:t>
        <a:bodyPr/>
        <a:lstStyle/>
        <a:p>
          <a:endParaRPr lang="en-GB"/>
        </a:p>
      </dgm:t>
    </dgm:pt>
    <dgm:pt modelId="{231783DC-16AC-4337-9FFD-F41D6437DB7B}" type="pres">
      <dgm:prSet presAssocID="{6B0195B4-07CC-4B67-9598-B7059DABAF79}" presName="diagram" presStyleCnt="0">
        <dgm:presLayoutVars>
          <dgm:chMax val="1"/>
          <dgm:dir/>
          <dgm:animLvl val="ctr"/>
          <dgm:resizeHandles val="exact"/>
        </dgm:presLayoutVars>
      </dgm:prSet>
      <dgm:spPr/>
    </dgm:pt>
    <dgm:pt modelId="{CFAC3653-0C07-47CE-A644-104DF57F339F}" type="pres">
      <dgm:prSet presAssocID="{6B0195B4-07CC-4B67-9598-B7059DABAF79}" presName="matrix" presStyleCnt="0"/>
      <dgm:spPr/>
    </dgm:pt>
    <dgm:pt modelId="{2F1BDA5F-B6C1-4665-A2EC-7012FCD2F632}" type="pres">
      <dgm:prSet presAssocID="{6B0195B4-07CC-4B67-9598-B7059DABAF79}" presName="tile1" presStyleLbl="node1" presStyleIdx="0" presStyleCnt="4"/>
      <dgm:spPr/>
    </dgm:pt>
    <dgm:pt modelId="{28A04ADC-B006-4901-AFCD-0573C209E26C}" type="pres">
      <dgm:prSet presAssocID="{6B0195B4-07CC-4B67-9598-B7059DABAF79}" presName="tile1text" presStyleLbl="node1" presStyleIdx="0" presStyleCnt="4">
        <dgm:presLayoutVars>
          <dgm:chMax val="0"/>
          <dgm:chPref val="0"/>
          <dgm:bulletEnabled val="1"/>
        </dgm:presLayoutVars>
      </dgm:prSet>
      <dgm:spPr/>
    </dgm:pt>
    <dgm:pt modelId="{A289F027-519E-41DF-ADFF-6E7C2CD42503}" type="pres">
      <dgm:prSet presAssocID="{6B0195B4-07CC-4B67-9598-B7059DABAF79}" presName="tile2" presStyleLbl="node1" presStyleIdx="1" presStyleCnt="4"/>
      <dgm:spPr/>
    </dgm:pt>
    <dgm:pt modelId="{4F412721-54DE-45BE-B0D0-99AF6A746DAB}" type="pres">
      <dgm:prSet presAssocID="{6B0195B4-07CC-4B67-9598-B7059DABAF79}" presName="tile2text" presStyleLbl="node1" presStyleIdx="1" presStyleCnt="4">
        <dgm:presLayoutVars>
          <dgm:chMax val="0"/>
          <dgm:chPref val="0"/>
          <dgm:bulletEnabled val="1"/>
        </dgm:presLayoutVars>
      </dgm:prSet>
      <dgm:spPr/>
    </dgm:pt>
    <dgm:pt modelId="{6BE4B045-D0DE-4454-B2E9-340724299A4E}" type="pres">
      <dgm:prSet presAssocID="{6B0195B4-07CC-4B67-9598-B7059DABAF79}" presName="tile3" presStyleLbl="node1" presStyleIdx="2" presStyleCnt="4"/>
      <dgm:spPr/>
    </dgm:pt>
    <dgm:pt modelId="{1EE802F6-1127-40B6-8638-8711B1A464E7}" type="pres">
      <dgm:prSet presAssocID="{6B0195B4-07CC-4B67-9598-B7059DABAF79}" presName="tile3text" presStyleLbl="node1" presStyleIdx="2" presStyleCnt="4">
        <dgm:presLayoutVars>
          <dgm:chMax val="0"/>
          <dgm:chPref val="0"/>
          <dgm:bulletEnabled val="1"/>
        </dgm:presLayoutVars>
      </dgm:prSet>
      <dgm:spPr/>
    </dgm:pt>
    <dgm:pt modelId="{069153A1-4F67-4805-963E-4EE7555AD829}" type="pres">
      <dgm:prSet presAssocID="{6B0195B4-07CC-4B67-9598-B7059DABAF79}" presName="tile4" presStyleLbl="node1" presStyleIdx="3" presStyleCnt="4"/>
      <dgm:spPr/>
    </dgm:pt>
    <dgm:pt modelId="{DCC0B5F2-843D-4BDF-9B05-D7A402897F2E}" type="pres">
      <dgm:prSet presAssocID="{6B0195B4-07CC-4B67-9598-B7059DABAF79}" presName="tile4text" presStyleLbl="node1" presStyleIdx="3" presStyleCnt="4">
        <dgm:presLayoutVars>
          <dgm:chMax val="0"/>
          <dgm:chPref val="0"/>
          <dgm:bulletEnabled val="1"/>
        </dgm:presLayoutVars>
      </dgm:prSet>
      <dgm:spPr/>
    </dgm:pt>
    <dgm:pt modelId="{F5105FA5-A44F-4DB1-8532-62C4889BDEFC}" type="pres">
      <dgm:prSet presAssocID="{6B0195B4-07CC-4B67-9598-B7059DABAF79}" presName="centerTile" presStyleLbl="fgShp" presStyleIdx="0" presStyleCnt="1">
        <dgm:presLayoutVars>
          <dgm:chMax val="0"/>
          <dgm:chPref val="0"/>
        </dgm:presLayoutVars>
      </dgm:prSet>
      <dgm:spPr/>
    </dgm:pt>
  </dgm:ptLst>
  <dgm:cxnLst>
    <dgm:cxn modelId="{A7CBEA18-687A-4C41-B22A-4D16190D0A7C}" srcId="{6B0195B4-07CC-4B67-9598-B7059DABAF79}" destId="{523E5F9D-DAB7-4A3B-B7C7-C6A43659F4C8}" srcOrd="0" destOrd="0" parTransId="{8BBF3F03-6210-4A1E-8836-8632C829E3C2}" sibTransId="{6E8CED64-F149-4B88-B447-2DD7C0E16350}"/>
    <dgm:cxn modelId="{3A71056B-DD53-4568-9CFB-115492C1046E}" type="presOf" srcId="{E08EB2C0-1E28-4948-A803-2551F6B79160}" destId="{6BE4B045-D0DE-4454-B2E9-340724299A4E}" srcOrd="0" destOrd="0" presId="urn:microsoft.com/office/officeart/2005/8/layout/matrix1"/>
    <dgm:cxn modelId="{4C970A4D-C6AC-4A48-9D69-B81BD8D5F5CF}" type="presOf" srcId="{E08EB2C0-1E28-4948-A803-2551F6B79160}" destId="{1EE802F6-1127-40B6-8638-8711B1A464E7}" srcOrd="1" destOrd="0" presId="urn:microsoft.com/office/officeart/2005/8/layout/matrix1"/>
    <dgm:cxn modelId="{718E9A7C-E729-4B36-93AB-277326F9F388}" type="presOf" srcId="{300755DA-4D7C-4855-B2C7-8144392ADFE7}" destId="{28A04ADC-B006-4901-AFCD-0573C209E26C}" srcOrd="1" destOrd="0" presId="urn:microsoft.com/office/officeart/2005/8/layout/matrix1"/>
    <dgm:cxn modelId="{69257D7D-6641-4AC6-81B7-B614ED6975E1}" srcId="{523E5F9D-DAB7-4A3B-B7C7-C6A43659F4C8}" destId="{300755DA-4D7C-4855-B2C7-8144392ADFE7}" srcOrd="0" destOrd="0" parTransId="{6AEE3D47-35CF-4C35-A4D9-701F8616AC5A}" sibTransId="{49EDBCBA-34F9-4E74-A7D3-E74822D73D44}"/>
    <dgm:cxn modelId="{278BD87F-7E75-432B-8303-CB9DC3561FA9}" srcId="{523E5F9D-DAB7-4A3B-B7C7-C6A43659F4C8}" destId="{7D8B8906-C2A5-49AC-A3A9-8DF91DDFCC95}" srcOrd="3" destOrd="0" parTransId="{9C079533-B7A9-4BDB-BAAB-8961CE40AF74}" sibTransId="{BEFF6102-30B3-451C-AF2D-4632B083AF1D}"/>
    <dgm:cxn modelId="{DE433586-B239-4413-BA51-401FB241B521}" type="presOf" srcId="{AE538442-0845-4C9B-95D5-00FA3082F8D8}" destId="{A289F027-519E-41DF-ADFF-6E7C2CD42503}" srcOrd="0" destOrd="0" presId="urn:microsoft.com/office/officeart/2005/8/layout/matrix1"/>
    <dgm:cxn modelId="{69A18788-A584-46A3-8C98-AE184B0D2CF7}" type="presOf" srcId="{6B0195B4-07CC-4B67-9598-B7059DABAF79}" destId="{231783DC-16AC-4337-9FFD-F41D6437DB7B}" srcOrd="0" destOrd="0" presId="urn:microsoft.com/office/officeart/2005/8/layout/matrix1"/>
    <dgm:cxn modelId="{0B293F92-5422-463F-A21C-2498FFF18C99}" type="presOf" srcId="{AE538442-0845-4C9B-95D5-00FA3082F8D8}" destId="{4F412721-54DE-45BE-B0D0-99AF6A746DAB}" srcOrd="1" destOrd="0" presId="urn:microsoft.com/office/officeart/2005/8/layout/matrix1"/>
    <dgm:cxn modelId="{696DB2B5-30AB-4E84-B329-61903C0D6C2E}" srcId="{6B0195B4-07CC-4B67-9598-B7059DABAF79}" destId="{A8AD15C6-48CB-4253-A963-5B3D1818C486}" srcOrd="4" destOrd="0" parTransId="{3809AAC7-9FC9-470C-8C7C-D9059F7247DB}" sibTransId="{1F1B6A50-1EAC-4CD8-BE21-1E90A51BA2A3}"/>
    <dgm:cxn modelId="{1798F8B6-4AC0-4776-B4CF-EF0D1135F781}" type="presOf" srcId="{523E5F9D-DAB7-4A3B-B7C7-C6A43659F4C8}" destId="{F5105FA5-A44F-4DB1-8532-62C4889BDEFC}" srcOrd="0" destOrd="0" presId="urn:microsoft.com/office/officeart/2005/8/layout/matrix1"/>
    <dgm:cxn modelId="{73ECB2B9-5433-495F-B828-51DF274CA4C7}" srcId="{6B0195B4-07CC-4B67-9598-B7059DABAF79}" destId="{8BCBF847-DB0D-46F4-892E-00D9299A98B7}" srcOrd="3" destOrd="0" parTransId="{7653DEEC-9FB7-48D7-8EF2-6672BC4E9C56}" sibTransId="{B115AF36-3639-43B1-9320-1BBD88156938}"/>
    <dgm:cxn modelId="{CF40F4BF-7461-4CAB-AD7B-33C6E3C1F516}" srcId="{523E5F9D-DAB7-4A3B-B7C7-C6A43659F4C8}" destId="{E08EB2C0-1E28-4948-A803-2551F6B79160}" srcOrd="2" destOrd="0" parTransId="{8AB871AD-3AFD-4BEB-B537-93AF72DD52DD}" sibTransId="{BBC7494F-665B-44CC-BA00-EEC1756470E8}"/>
    <dgm:cxn modelId="{5B7A11C1-9A55-43F1-A4CD-C98D1D36AF31}" srcId="{523E5F9D-DAB7-4A3B-B7C7-C6A43659F4C8}" destId="{F262D11E-4880-4744-8AA5-14660148C996}" srcOrd="4" destOrd="0" parTransId="{D2D37ADE-DBCF-42AC-8740-ECF7CDC9F921}" sibTransId="{F11A753E-C6E9-4F7D-9454-A49EF16C2DB5}"/>
    <dgm:cxn modelId="{FC4D53C8-CC9A-4DFE-9C35-671F2A2DC17C}" srcId="{6B0195B4-07CC-4B67-9598-B7059DABAF79}" destId="{F774E68E-601E-4276-ACDE-A17D6570246F}" srcOrd="2" destOrd="0" parTransId="{E4720E23-80CF-4DC6-B532-9EB7ADA3E414}" sibTransId="{C834E06C-5B64-44D0-BB7D-766E0DDA62AE}"/>
    <dgm:cxn modelId="{4CEF80DB-D4D8-42C9-BE05-86DA76DCF7DA}" srcId="{523E5F9D-DAB7-4A3B-B7C7-C6A43659F4C8}" destId="{AE538442-0845-4C9B-95D5-00FA3082F8D8}" srcOrd="1" destOrd="0" parTransId="{E685D40E-8BD1-4CD7-BC5E-B70208F55FD8}" sibTransId="{990409C0-E246-41B5-81AA-BB4F05253E16}"/>
    <dgm:cxn modelId="{A4DD81DF-6780-4749-8A86-A1AE6925D78A}" type="presOf" srcId="{7D8B8906-C2A5-49AC-A3A9-8DF91DDFCC95}" destId="{DCC0B5F2-843D-4BDF-9B05-D7A402897F2E}" srcOrd="1" destOrd="0" presId="urn:microsoft.com/office/officeart/2005/8/layout/matrix1"/>
    <dgm:cxn modelId="{6436D2EE-C168-40EC-A97E-E7F0486FB1DA}" type="presOf" srcId="{7D8B8906-C2A5-49AC-A3A9-8DF91DDFCC95}" destId="{069153A1-4F67-4805-963E-4EE7555AD829}" srcOrd="0" destOrd="0" presId="urn:microsoft.com/office/officeart/2005/8/layout/matrix1"/>
    <dgm:cxn modelId="{9A71EBF4-3C68-4346-BA70-59DF7DE4B640}" srcId="{6B0195B4-07CC-4B67-9598-B7059DABAF79}" destId="{7757840A-ABF9-4B38-B2F3-59154F1FC589}" srcOrd="1" destOrd="0" parTransId="{D624CC97-9255-467A-B9D6-9D1E296A1755}" sibTransId="{92F2FC3F-9E6B-406E-B5F7-512E2CDA934E}"/>
    <dgm:cxn modelId="{9074B6F6-0D15-4D9B-87E4-F96CE1D0AAD2}" type="presOf" srcId="{300755DA-4D7C-4855-B2C7-8144392ADFE7}" destId="{2F1BDA5F-B6C1-4665-A2EC-7012FCD2F632}" srcOrd="0" destOrd="0" presId="urn:microsoft.com/office/officeart/2005/8/layout/matrix1"/>
    <dgm:cxn modelId="{473BFA30-7AFB-41E8-B2EF-CA1A6EE63569}" type="presParOf" srcId="{231783DC-16AC-4337-9FFD-F41D6437DB7B}" destId="{CFAC3653-0C07-47CE-A644-104DF57F339F}" srcOrd="0" destOrd="0" presId="urn:microsoft.com/office/officeart/2005/8/layout/matrix1"/>
    <dgm:cxn modelId="{45F22380-8CD4-439B-B998-A189B4821BDF}" type="presParOf" srcId="{CFAC3653-0C07-47CE-A644-104DF57F339F}" destId="{2F1BDA5F-B6C1-4665-A2EC-7012FCD2F632}" srcOrd="0" destOrd="0" presId="urn:microsoft.com/office/officeart/2005/8/layout/matrix1"/>
    <dgm:cxn modelId="{8D13611D-F4F3-4C89-BFA6-4C7EA0BE71F2}" type="presParOf" srcId="{CFAC3653-0C07-47CE-A644-104DF57F339F}" destId="{28A04ADC-B006-4901-AFCD-0573C209E26C}" srcOrd="1" destOrd="0" presId="urn:microsoft.com/office/officeart/2005/8/layout/matrix1"/>
    <dgm:cxn modelId="{83F05095-0A4F-4526-86B8-BCF5BF15CFA6}" type="presParOf" srcId="{CFAC3653-0C07-47CE-A644-104DF57F339F}" destId="{A289F027-519E-41DF-ADFF-6E7C2CD42503}" srcOrd="2" destOrd="0" presId="urn:microsoft.com/office/officeart/2005/8/layout/matrix1"/>
    <dgm:cxn modelId="{C21891EA-CF08-41B4-AA9E-F6986CBE5248}" type="presParOf" srcId="{CFAC3653-0C07-47CE-A644-104DF57F339F}" destId="{4F412721-54DE-45BE-B0D0-99AF6A746DAB}" srcOrd="3" destOrd="0" presId="urn:microsoft.com/office/officeart/2005/8/layout/matrix1"/>
    <dgm:cxn modelId="{A7CD82CA-A777-49D4-BCEE-51DE85FD731A}" type="presParOf" srcId="{CFAC3653-0C07-47CE-A644-104DF57F339F}" destId="{6BE4B045-D0DE-4454-B2E9-340724299A4E}" srcOrd="4" destOrd="0" presId="urn:microsoft.com/office/officeart/2005/8/layout/matrix1"/>
    <dgm:cxn modelId="{AD7E4D87-DC96-4737-843A-FD34035BBDB1}" type="presParOf" srcId="{CFAC3653-0C07-47CE-A644-104DF57F339F}" destId="{1EE802F6-1127-40B6-8638-8711B1A464E7}" srcOrd="5" destOrd="0" presId="urn:microsoft.com/office/officeart/2005/8/layout/matrix1"/>
    <dgm:cxn modelId="{5F526F24-0407-40CF-B7A3-AC448AE90754}" type="presParOf" srcId="{CFAC3653-0C07-47CE-A644-104DF57F339F}" destId="{069153A1-4F67-4805-963E-4EE7555AD829}" srcOrd="6" destOrd="0" presId="urn:microsoft.com/office/officeart/2005/8/layout/matrix1"/>
    <dgm:cxn modelId="{7C11808E-0BAF-4376-9AF5-2F7BDC71F34C}" type="presParOf" srcId="{CFAC3653-0C07-47CE-A644-104DF57F339F}" destId="{DCC0B5F2-843D-4BDF-9B05-D7A402897F2E}" srcOrd="7" destOrd="0" presId="urn:microsoft.com/office/officeart/2005/8/layout/matrix1"/>
    <dgm:cxn modelId="{F51D2706-270E-4E89-9A6B-FA639198B9ED}" type="presParOf" srcId="{231783DC-16AC-4337-9FFD-F41D6437DB7B}" destId="{F5105FA5-A44F-4DB1-8532-62C4889BDEF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79724-F518-46CD-9A24-5CCC428AF8C1}">
      <dsp:nvSpPr>
        <dsp:cNvPr id="0" name=""/>
        <dsp:cNvSpPr/>
      </dsp:nvSpPr>
      <dsp:spPr>
        <a:xfrm>
          <a:off x="0" y="0"/>
          <a:ext cx="4770407" cy="4615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2B3767-423C-415A-940A-B5A57A3D36AD}">
      <dsp:nvSpPr>
        <dsp:cNvPr id="0" name=""/>
        <dsp:cNvSpPr/>
      </dsp:nvSpPr>
      <dsp:spPr>
        <a:xfrm>
          <a:off x="139631" y="106025"/>
          <a:ext cx="253875" cy="25387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B781FD-5FFE-4AE7-85E7-80B83AF15E14}">
      <dsp:nvSpPr>
        <dsp:cNvPr id="0" name=""/>
        <dsp:cNvSpPr/>
      </dsp:nvSpPr>
      <dsp:spPr>
        <a:xfrm>
          <a:off x="533138" y="2167"/>
          <a:ext cx="4237268" cy="46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52" tIns="48852" rIns="48852" bIns="48852" numCol="1" spcCol="1270" anchor="ctr" anchorCtr="0">
          <a:noAutofit/>
        </a:bodyPr>
        <a:lstStyle/>
        <a:p>
          <a:pPr marL="0" lvl="0" indent="0" algn="l" defTabSz="666750">
            <a:lnSpc>
              <a:spcPct val="100000"/>
            </a:lnSpc>
            <a:spcBef>
              <a:spcPct val="0"/>
            </a:spcBef>
            <a:spcAft>
              <a:spcPct val="35000"/>
            </a:spcAft>
            <a:buNone/>
          </a:pPr>
          <a:r>
            <a:rPr lang="en-GB" sz="1500" kern="1200"/>
            <a:t>Community park walks</a:t>
          </a:r>
          <a:endParaRPr lang="en-US" sz="1500" kern="1200"/>
        </a:p>
      </dsp:txBody>
      <dsp:txXfrm>
        <a:off x="533138" y="2167"/>
        <a:ext cx="4237268" cy="461591"/>
      </dsp:txXfrm>
    </dsp:sp>
    <dsp:sp modelId="{0D271AD5-0AAF-4486-A8D3-D48108D0FD21}">
      <dsp:nvSpPr>
        <dsp:cNvPr id="0" name=""/>
        <dsp:cNvSpPr/>
      </dsp:nvSpPr>
      <dsp:spPr>
        <a:xfrm>
          <a:off x="0" y="579156"/>
          <a:ext cx="4770407" cy="4615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12E5DB-85EE-4B74-8B32-AD0BEB06A978}">
      <dsp:nvSpPr>
        <dsp:cNvPr id="0" name=""/>
        <dsp:cNvSpPr/>
      </dsp:nvSpPr>
      <dsp:spPr>
        <a:xfrm>
          <a:off x="139631" y="683014"/>
          <a:ext cx="253875" cy="25387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30B67-8970-45F3-8E5B-B90D096D7A85}">
      <dsp:nvSpPr>
        <dsp:cNvPr id="0" name=""/>
        <dsp:cNvSpPr/>
      </dsp:nvSpPr>
      <dsp:spPr>
        <a:xfrm>
          <a:off x="533138" y="579156"/>
          <a:ext cx="4237268" cy="46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52" tIns="48852" rIns="48852" bIns="48852" numCol="1" spcCol="1270" anchor="ctr" anchorCtr="0">
          <a:noAutofit/>
        </a:bodyPr>
        <a:lstStyle/>
        <a:p>
          <a:pPr marL="0" lvl="0" indent="0" algn="l" defTabSz="666750">
            <a:lnSpc>
              <a:spcPct val="100000"/>
            </a:lnSpc>
            <a:spcBef>
              <a:spcPct val="0"/>
            </a:spcBef>
            <a:spcAft>
              <a:spcPct val="35000"/>
            </a:spcAft>
            <a:buNone/>
          </a:pPr>
          <a:r>
            <a:rPr lang="en-GB" sz="1500" kern="1200"/>
            <a:t>Community bike rides</a:t>
          </a:r>
          <a:endParaRPr lang="en-US" sz="1500" kern="1200"/>
        </a:p>
      </dsp:txBody>
      <dsp:txXfrm>
        <a:off x="533138" y="579156"/>
        <a:ext cx="4237268" cy="461591"/>
      </dsp:txXfrm>
    </dsp:sp>
    <dsp:sp modelId="{4B52382E-E286-42EE-9D8E-7E993990FBF2}">
      <dsp:nvSpPr>
        <dsp:cNvPr id="0" name=""/>
        <dsp:cNvSpPr/>
      </dsp:nvSpPr>
      <dsp:spPr>
        <a:xfrm>
          <a:off x="0" y="1156145"/>
          <a:ext cx="4770407" cy="4615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4F927-8474-4D4E-8C07-74F12C942306}">
      <dsp:nvSpPr>
        <dsp:cNvPr id="0" name=""/>
        <dsp:cNvSpPr/>
      </dsp:nvSpPr>
      <dsp:spPr>
        <a:xfrm>
          <a:off x="139631" y="1260003"/>
          <a:ext cx="253875" cy="25387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B9A82E-D612-4B7C-BE96-EF9B4D3FDDAD}">
      <dsp:nvSpPr>
        <dsp:cNvPr id="0" name=""/>
        <dsp:cNvSpPr/>
      </dsp:nvSpPr>
      <dsp:spPr>
        <a:xfrm>
          <a:off x="533138" y="1156145"/>
          <a:ext cx="4237268" cy="46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52" tIns="48852" rIns="48852" bIns="48852" numCol="1" spcCol="1270" anchor="ctr" anchorCtr="0">
          <a:noAutofit/>
        </a:bodyPr>
        <a:lstStyle/>
        <a:p>
          <a:pPr marL="0" lvl="0" indent="0" algn="l" defTabSz="666750">
            <a:lnSpc>
              <a:spcPct val="100000"/>
            </a:lnSpc>
            <a:spcBef>
              <a:spcPct val="0"/>
            </a:spcBef>
            <a:spcAft>
              <a:spcPct val="35000"/>
            </a:spcAft>
            <a:buNone/>
          </a:pPr>
          <a:r>
            <a:rPr lang="en-GB" sz="1500" kern="1200"/>
            <a:t>Digital PR</a:t>
          </a:r>
          <a:endParaRPr lang="en-US" sz="1500" kern="1200"/>
        </a:p>
      </dsp:txBody>
      <dsp:txXfrm>
        <a:off x="533138" y="1156145"/>
        <a:ext cx="4237268" cy="461591"/>
      </dsp:txXfrm>
    </dsp:sp>
    <dsp:sp modelId="{E62A566E-914F-49A3-8958-254D3F5182DE}">
      <dsp:nvSpPr>
        <dsp:cNvPr id="0" name=""/>
        <dsp:cNvSpPr/>
      </dsp:nvSpPr>
      <dsp:spPr>
        <a:xfrm>
          <a:off x="0" y="1733135"/>
          <a:ext cx="4770407" cy="4615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268B8-86D4-4DCD-9D8A-4946E57FD0C7}">
      <dsp:nvSpPr>
        <dsp:cNvPr id="0" name=""/>
        <dsp:cNvSpPr/>
      </dsp:nvSpPr>
      <dsp:spPr>
        <a:xfrm>
          <a:off x="139631" y="1836993"/>
          <a:ext cx="253875" cy="25387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8DA928-D207-4C07-AB83-A7A1490BA297}">
      <dsp:nvSpPr>
        <dsp:cNvPr id="0" name=""/>
        <dsp:cNvSpPr/>
      </dsp:nvSpPr>
      <dsp:spPr>
        <a:xfrm>
          <a:off x="533138" y="1733135"/>
          <a:ext cx="4237268" cy="46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52" tIns="48852" rIns="48852" bIns="48852" numCol="1" spcCol="1270" anchor="ctr" anchorCtr="0">
          <a:noAutofit/>
        </a:bodyPr>
        <a:lstStyle/>
        <a:p>
          <a:pPr marL="0" lvl="0" indent="0" algn="l" defTabSz="666750">
            <a:lnSpc>
              <a:spcPct val="100000"/>
            </a:lnSpc>
            <a:spcBef>
              <a:spcPct val="0"/>
            </a:spcBef>
            <a:spcAft>
              <a:spcPct val="35000"/>
            </a:spcAft>
            <a:buNone/>
          </a:pPr>
          <a:r>
            <a:rPr lang="en-GB" sz="1500" kern="1200"/>
            <a:t>Home PR</a:t>
          </a:r>
          <a:endParaRPr lang="en-US" sz="1500" kern="1200"/>
        </a:p>
      </dsp:txBody>
      <dsp:txXfrm>
        <a:off x="533138" y="1733135"/>
        <a:ext cx="4237268" cy="461591"/>
      </dsp:txXfrm>
    </dsp:sp>
    <dsp:sp modelId="{8DFF2562-A2FB-4947-BB98-DB51977D32AD}">
      <dsp:nvSpPr>
        <dsp:cNvPr id="0" name=""/>
        <dsp:cNvSpPr/>
      </dsp:nvSpPr>
      <dsp:spPr>
        <a:xfrm>
          <a:off x="0" y="2310124"/>
          <a:ext cx="4770407" cy="46159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DBFFBD-9ABB-40A0-B68E-65C029D28A75}">
      <dsp:nvSpPr>
        <dsp:cNvPr id="0" name=""/>
        <dsp:cNvSpPr/>
      </dsp:nvSpPr>
      <dsp:spPr>
        <a:xfrm>
          <a:off x="139631" y="2413982"/>
          <a:ext cx="253875" cy="25387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47FE12-E60D-4044-AF02-6579F877EF31}">
      <dsp:nvSpPr>
        <dsp:cNvPr id="0" name=""/>
        <dsp:cNvSpPr/>
      </dsp:nvSpPr>
      <dsp:spPr>
        <a:xfrm>
          <a:off x="533138" y="2310124"/>
          <a:ext cx="4237268" cy="46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52" tIns="48852" rIns="48852" bIns="48852" numCol="1" spcCol="1270" anchor="ctr" anchorCtr="0">
          <a:noAutofit/>
        </a:bodyPr>
        <a:lstStyle/>
        <a:p>
          <a:pPr marL="0" lvl="0" indent="0" algn="l" defTabSz="666750">
            <a:lnSpc>
              <a:spcPct val="100000"/>
            </a:lnSpc>
            <a:spcBef>
              <a:spcPct val="0"/>
            </a:spcBef>
            <a:spcAft>
              <a:spcPct val="35000"/>
            </a:spcAft>
            <a:buNone/>
          </a:pPr>
          <a:r>
            <a:rPr lang="en-GB" sz="1500" kern="1200"/>
            <a:t>Engagement with AFL and C&amp;M Anchor Group</a:t>
          </a:r>
          <a:endParaRPr lang="en-US" sz="1500" kern="1200"/>
        </a:p>
      </dsp:txBody>
      <dsp:txXfrm>
        <a:off x="533138" y="2310124"/>
        <a:ext cx="4237268" cy="461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D6921-5389-463C-8BB0-CF85BFA3A29C}">
      <dsp:nvSpPr>
        <dsp:cNvPr id="0" name=""/>
        <dsp:cNvSpPr/>
      </dsp:nvSpPr>
      <dsp:spPr>
        <a:xfrm>
          <a:off x="2437" y="406820"/>
          <a:ext cx="1299152" cy="88208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579239-6A22-405E-97C4-8285858C4B5F}">
      <dsp:nvSpPr>
        <dsp:cNvPr id="0" name=""/>
        <dsp:cNvSpPr/>
      </dsp:nvSpPr>
      <dsp:spPr>
        <a:xfrm>
          <a:off x="73510" y="1451853"/>
          <a:ext cx="2396250" cy="311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GB" sz="1600" kern="1200"/>
            <a:t>Patients who have</a:t>
          </a:r>
        </a:p>
        <a:p>
          <a:pPr marL="0" lvl="0" indent="0" algn="l" defTabSz="711200">
            <a:lnSpc>
              <a:spcPct val="100000"/>
            </a:lnSpc>
            <a:spcBef>
              <a:spcPct val="0"/>
            </a:spcBef>
            <a:spcAft>
              <a:spcPct val="35000"/>
            </a:spcAft>
            <a:buNone/>
            <a:defRPr b="1"/>
          </a:pPr>
          <a:r>
            <a:rPr lang="en-GB" sz="1600" kern="1200"/>
            <a:t>advanced lung disease</a:t>
          </a:r>
          <a:endParaRPr lang="en-US" sz="1600" kern="1200"/>
        </a:p>
      </dsp:txBody>
      <dsp:txXfrm>
        <a:off x="73510" y="1451853"/>
        <a:ext cx="2396250" cy="3111397"/>
      </dsp:txXfrm>
    </dsp:sp>
    <dsp:sp modelId="{6F29B3A4-BAAD-41BD-9675-E123CF099373}">
      <dsp:nvSpPr>
        <dsp:cNvPr id="0" name=""/>
        <dsp:cNvSpPr/>
      </dsp:nvSpPr>
      <dsp:spPr>
        <a:xfrm>
          <a:off x="172667" y="4559178"/>
          <a:ext cx="2396250" cy="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endParaRPr lang="en-US" sz="1600" kern="1200"/>
        </a:p>
      </dsp:txBody>
      <dsp:txXfrm>
        <a:off x="172667" y="4559178"/>
        <a:ext cx="2396250" cy="1007"/>
      </dsp:txXfrm>
    </dsp:sp>
    <dsp:sp modelId="{07A2A840-8397-44B3-97FC-87393A66404F}">
      <dsp:nvSpPr>
        <dsp:cNvPr id="0" name=""/>
        <dsp:cNvSpPr/>
      </dsp:nvSpPr>
      <dsp:spPr>
        <a:xfrm>
          <a:off x="3048263" y="378292"/>
          <a:ext cx="1157866" cy="99619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45A793-C280-402D-AF51-9356AAF173C2}">
      <dsp:nvSpPr>
        <dsp:cNvPr id="0" name=""/>
        <dsp:cNvSpPr/>
      </dsp:nvSpPr>
      <dsp:spPr>
        <a:xfrm>
          <a:off x="3207853" y="1477052"/>
          <a:ext cx="2396250" cy="311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GB" sz="1600" kern="1200"/>
            <a:t>Monthly complex care MDT</a:t>
          </a:r>
        </a:p>
        <a:p>
          <a:pPr marL="0" lvl="0" indent="0" algn="l" defTabSz="711200">
            <a:lnSpc>
              <a:spcPct val="100000"/>
            </a:lnSpc>
            <a:spcBef>
              <a:spcPct val="0"/>
            </a:spcBef>
            <a:spcAft>
              <a:spcPct val="35000"/>
            </a:spcAft>
            <a:buNone/>
            <a:defRPr b="1"/>
          </a:pPr>
          <a:r>
            <a:rPr lang="en-GB" sz="1600" kern="1200"/>
            <a:t>Community Matrons </a:t>
          </a:r>
        </a:p>
        <a:p>
          <a:pPr marL="0" lvl="0" indent="0" algn="l" defTabSz="711200">
            <a:lnSpc>
              <a:spcPct val="100000"/>
            </a:lnSpc>
            <a:spcBef>
              <a:spcPct val="0"/>
            </a:spcBef>
            <a:spcAft>
              <a:spcPct val="35000"/>
            </a:spcAft>
            <a:buNone/>
            <a:defRPr b="1"/>
          </a:pPr>
          <a:r>
            <a:rPr lang="en-GB" sz="1600" kern="1200"/>
            <a:t>Community Palliative Care Team</a:t>
          </a:r>
        </a:p>
        <a:p>
          <a:pPr marL="0" lvl="0" indent="0" algn="l" defTabSz="711200">
            <a:lnSpc>
              <a:spcPct val="100000"/>
            </a:lnSpc>
            <a:spcBef>
              <a:spcPct val="0"/>
            </a:spcBef>
            <a:spcAft>
              <a:spcPct val="35000"/>
            </a:spcAft>
            <a:buNone/>
            <a:defRPr b="1"/>
          </a:pPr>
          <a:r>
            <a:rPr lang="en-GB" sz="1600" kern="1200"/>
            <a:t>GPs</a:t>
          </a:r>
          <a:endParaRPr lang="en-US" sz="1600" kern="1200"/>
        </a:p>
      </dsp:txBody>
      <dsp:txXfrm>
        <a:off x="3207853" y="1477052"/>
        <a:ext cx="2396250" cy="3111397"/>
      </dsp:txXfrm>
    </dsp:sp>
    <dsp:sp modelId="{CF43023B-DB16-4521-BF06-E34DF969CD54}">
      <dsp:nvSpPr>
        <dsp:cNvPr id="0" name=""/>
        <dsp:cNvSpPr/>
      </dsp:nvSpPr>
      <dsp:spPr>
        <a:xfrm>
          <a:off x="3207853" y="4672784"/>
          <a:ext cx="2396250" cy="1007"/>
        </a:xfrm>
        <a:prstGeom prst="rect">
          <a:avLst/>
        </a:prstGeom>
        <a:noFill/>
        <a:ln>
          <a:noFill/>
        </a:ln>
        <a:effectLst/>
      </dsp:spPr>
      <dsp:style>
        <a:lnRef idx="0">
          <a:scrgbClr r="0" g="0" b="0"/>
        </a:lnRef>
        <a:fillRef idx="0">
          <a:scrgbClr r="0" g="0" b="0"/>
        </a:fillRef>
        <a:effectRef idx="0">
          <a:scrgbClr r="0" g="0" b="0"/>
        </a:effectRef>
        <a:fontRef idx="minor"/>
      </dsp:style>
    </dsp:sp>
    <dsp:sp modelId="{A58485A9-1B35-4FED-863F-8DB3AAA38B44}">
      <dsp:nvSpPr>
        <dsp:cNvPr id="0" name=""/>
        <dsp:cNvSpPr/>
      </dsp:nvSpPr>
      <dsp:spPr>
        <a:xfrm>
          <a:off x="6023446" y="273259"/>
          <a:ext cx="976970" cy="10883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06D04E-79E8-490C-A785-02731B54DF32}">
      <dsp:nvSpPr>
        <dsp:cNvPr id="0" name=""/>
        <dsp:cNvSpPr/>
      </dsp:nvSpPr>
      <dsp:spPr>
        <a:xfrm>
          <a:off x="6074963" y="1168733"/>
          <a:ext cx="2431498" cy="3610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endParaRPr lang="en-GB" sz="1800" kern="1200"/>
        </a:p>
        <a:p>
          <a:pPr marL="0" lvl="0" indent="0" algn="l" defTabSz="800100">
            <a:lnSpc>
              <a:spcPct val="100000"/>
            </a:lnSpc>
            <a:spcBef>
              <a:spcPct val="0"/>
            </a:spcBef>
            <a:spcAft>
              <a:spcPct val="35000"/>
            </a:spcAft>
            <a:buNone/>
            <a:defRPr b="1"/>
          </a:pPr>
          <a:r>
            <a:rPr lang="en-GB" sz="1600" kern="1200"/>
            <a:t>KCRS palliative care register (259 patients - 30% increase since 2024)</a:t>
          </a:r>
        </a:p>
        <a:p>
          <a:pPr marL="0" lvl="0" indent="0" algn="l" defTabSz="800100">
            <a:lnSpc>
              <a:spcPct val="100000"/>
            </a:lnSpc>
            <a:spcBef>
              <a:spcPct val="0"/>
            </a:spcBef>
            <a:spcAft>
              <a:spcPct val="35000"/>
            </a:spcAft>
            <a:buNone/>
            <a:defRPr b="1"/>
          </a:pPr>
          <a:r>
            <a:rPr lang="en-GB" sz="1600" kern="1200"/>
            <a:t>Gold Standard Framework</a:t>
          </a:r>
        </a:p>
        <a:p>
          <a:pPr marL="0" lvl="0" indent="0" algn="l" defTabSz="800100">
            <a:lnSpc>
              <a:spcPct val="100000"/>
            </a:lnSpc>
            <a:spcBef>
              <a:spcPct val="0"/>
            </a:spcBef>
            <a:spcAft>
              <a:spcPct val="35000"/>
            </a:spcAft>
            <a:buNone/>
            <a:defRPr b="1"/>
          </a:pPr>
          <a:r>
            <a:rPr lang="en-GB" sz="1600" kern="1200"/>
            <a:t>PPC</a:t>
          </a:r>
        </a:p>
        <a:p>
          <a:pPr marL="0" lvl="0" indent="0" algn="l" defTabSz="800100">
            <a:lnSpc>
              <a:spcPct val="100000"/>
            </a:lnSpc>
            <a:spcBef>
              <a:spcPct val="0"/>
            </a:spcBef>
            <a:spcAft>
              <a:spcPct val="35000"/>
            </a:spcAft>
            <a:buNone/>
            <a:defRPr b="1"/>
          </a:pPr>
          <a:r>
            <a:rPr lang="en-GB" sz="1600" kern="1200"/>
            <a:t>Advance care planning</a:t>
          </a:r>
        </a:p>
        <a:p>
          <a:pPr marL="0" lvl="0" indent="0" algn="l" defTabSz="800100">
            <a:lnSpc>
              <a:spcPct val="100000"/>
            </a:lnSpc>
            <a:spcBef>
              <a:spcPct val="0"/>
            </a:spcBef>
            <a:spcAft>
              <a:spcPct val="35000"/>
            </a:spcAft>
            <a:buNone/>
            <a:defRPr b="1"/>
          </a:pPr>
          <a:r>
            <a:rPr lang="en-GB" sz="1600" kern="1200"/>
            <a:t>DNAR status</a:t>
          </a:r>
        </a:p>
        <a:p>
          <a:pPr marL="0" lvl="0" indent="0" algn="l" defTabSz="800100">
            <a:lnSpc>
              <a:spcPct val="100000"/>
            </a:lnSpc>
            <a:spcBef>
              <a:spcPct val="0"/>
            </a:spcBef>
            <a:spcAft>
              <a:spcPct val="35000"/>
            </a:spcAft>
            <a:buNone/>
            <a:defRPr b="1"/>
          </a:pPr>
          <a:r>
            <a:rPr lang="en-GB" sz="1600" kern="1200"/>
            <a:t>Bereavement support</a:t>
          </a:r>
        </a:p>
      </dsp:txBody>
      <dsp:txXfrm>
        <a:off x="6074963" y="1168733"/>
        <a:ext cx="2431498" cy="3610091"/>
      </dsp:txXfrm>
    </dsp:sp>
    <dsp:sp modelId="{D76B1ACB-6E31-43F9-A92C-7D7739EF473A}">
      <dsp:nvSpPr>
        <dsp:cNvPr id="0" name=""/>
        <dsp:cNvSpPr/>
      </dsp:nvSpPr>
      <dsp:spPr>
        <a:xfrm>
          <a:off x="6092588" y="4613812"/>
          <a:ext cx="2396250" cy="1007"/>
        </a:xfrm>
        <a:prstGeom prst="rect">
          <a:avLst/>
        </a:prstGeom>
        <a:noFill/>
        <a:ln>
          <a:noFill/>
        </a:ln>
        <a:effectLst/>
      </dsp:spPr>
      <dsp:style>
        <a:lnRef idx="0">
          <a:scrgbClr r="0" g="0" b="0"/>
        </a:lnRef>
        <a:fillRef idx="0">
          <a:scrgbClr r="0" g="0" b="0"/>
        </a:fillRef>
        <a:effectRef idx="0">
          <a:scrgbClr r="0" g="0" b="0"/>
        </a:effectRef>
        <a:fontRef idx="minor"/>
      </dsp:style>
    </dsp:sp>
    <dsp:sp modelId="{ADB526B1-60BC-41A7-87CF-8FADD763EC83}">
      <dsp:nvSpPr>
        <dsp:cNvPr id="0" name=""/>
        <dsp:cNvSpPr/>
      </dsp:nvSpPr>
      <dsp:spPr>
        <a:xfrm>
          <a:off x="8925806" y="382783"/>
          <a:ext cx="1106849" cy="97822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0F67B-ED18-4DF2-ADEC-2E2104A876A1}">
      <dsp:nvSpPr>
        <dsp:cNvPr id="0" name=""/>
        <dsp:cNvSpPr/>
      </dsp:nvSpPr>
      <dsp:spPr>
        <a:xfrm>
          <a:off x="9059887" y="1472561"/>
          <a:ext cx="2396250" cy="311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GB" sz="1600" kern="1200"/>
            <a:t>Non-pharmacological interventions</a:t>
          </a:r>
        </a:p>
        <a:p>
          <a:pPr marL="0" lvl="0" indent="0" algn="l" defTabSz="711200">
            <a:lnSpc>
              <a:spcPct val="100000"/>
            </a:lnSpc>
            <a:spcBef>
              <a:spcPct val="0"/>
            </a:spcBef>
            <a:spcAft>
              <a:spcPct val="35000"/>
            </a:spcAft>
            <a:buNone/>
            <a:defRPr b="1"/>
          </a:pPr>
          <a:endParaRPr lang="en-GB" sz="1600" kern="1200"/>
        </a:p>
        <a:p>
          <a:pPr marL="0" lvl="0" indent="0" algn="l" defTabSz="711200">
            <a:lnSpc>
              <a:spcPct val="100000"/>
            </a:lnSpc>
            <a:spcBef>
              <a:spcPct val="0"/>
            </a:spcBef>
            <a:spcAft>
              <a:spcPct val="35000"/>
            </a:spcAft>
            <a:buNone/>
            <a:defRPr b="1"/>
          </a:pPr>
          <a:r>
            <a:rPr lang="en-GB" sz="1600" kern="1200"/>
            <a:t>Symptom control</a:t>
          </a:r>
        </a:p>
        <a:p>
          <a:pPr marL="0" lvl="0" indent="0" algn="l" defTabSz="711200">
            <a:lnSpc>
              <a:spcPct val="100000"/>
            </a:lnSpc>
            <a:spcBef>
              <a:spcPct val="0"/>
            </a:spcBef>
            <a:spcAft>
              <a:spcPct val="35000"/>
            </a:spcAft>
            <a:buNone/>
            <a:defRPr b="1"/>
          </a:pPr>
          <a:endParaRPr lang="en-GB" sz="1600" kern="1200"/>
        </a:p>
        <a:p>
          <a:pPr marL="0" lvl="0" indent="0" algn="l" defTabSz="711200">
            <a:lnSpc>
              <a:spcPct val="100000"/>
            </a:lnSpc>
            <a:spcBef>
              <a:spcPct val="0"/>
            </a:spcBef>
            <a:spcAft>
              <a:spcPct val="35000"/>
            </a:spcAft>
            <a:buNone/>
            <a:defRPr b="1"/>
          </a:pPr>
          <a:r>
            <a:rPr lang="en-GB" sz="1600" kern="1200"/>
            <a:t>Breathlessness management</a:t>
          </a:r>
        </a:p>
        <a:p>
          <a:pPr marL="0" lvl="0" indent="0" algn="l" defTabSz="711200">
            <a:lnSpc>
              <a:spcPct val="100000"/>
            </a:lnSpc>
            <a:spcBef>
              <a:spcPct val="0"/>
            </a:spcBef>
            <a:spcAft>
              <a:spcPct val="35000"/>
            </a:spcAft>
            <a:buNone/>
            <a:defRPr b="1"/>
          </a:pPr>
          <a:endParaRPr lang="en-GB" sz="1600" kern="1200"/>
        </a:p>
        <a:p>
          <a:pPr marL="0" lvl="0" indent="0" algn="l" defTabSz="711200">
            <a:lnSpc>
              <a:spcPct val="100000"/>
            </a:lnSpc>
            <a:spcBef>
              <a:spcPct val="0"/>
            </a:spcBef>
            <a:spcAft>
              <a:spcPct val="35000"/>
            </a:spcAft>
            <a:buNone/>
            <a:defRPr b="1"/>
          </a:pPr>
          <a:r>
            <a:rPr lang="en-GB" sz="1600" kern="1200">
              <a:latin typeface="Arial"/>
            </a:rPr>
            <a:t>Initiation of just in case medications</a:t>
          </a:r>
          <a:endParaRPr lang="en-GB" sz="1600" kern="1200"/>
        </a:p>
      </dsp:txBody>
      <dsp:txXfrm>
        <a:off x="9059887" y="1472561"/>
        <a:ext cx="2396250" cy="3111397"/>
      </dsp:txXfrm>
    </dsp:sp>
    <dsp:sp modelId="{ADA2E46B-1643-481B-9259-5D0D164982FE}">
      <dsp:nvSpPr>
        <dsp:cNvPr id="0" name=""/>
        <dsp:cNvSpPr/>
      </dsp:nvSpPr>
      <dsp:spPr>
        <a:xfrm>
          <a:off x="9059887" y="4668293"/>
          <a:ext cx="2396250" cy="100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BDA5F-B6C1-4665-A2EC-7012FCD2F632}">
      <dsp:nvSpPr>
        <dsp:cNvPr id="0" name=""/>
        <dsp:cNvSpPr/>
      </dsp:nvSpPr>
      <dsp:spPr>
        <a:xfrm rot="16200000">
          <a:off x="1755264" y="-1755264"/>
          <a:ext cx="2218621" cy="57291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i="1" kern="1200">
              <a:solidFill>
                <a:schemeClr val="bg1"/>
              </a:solidFill>
            </a:rPr>
            <a:t>“Myself and my family would like to thank all the rapid response nurses and physiotherapists.  They have always been there for me.  They are so caring and understand my medical illness.  No matter when I ring, they will always make a visit.  We would be lost without them.  They are true angels!”</a:t>
          </a:r>
          <a:endParaRPr lang="en-GB" sz="1700" kern="1200">
            <a:solidFill>
              <a:schemeClr val="bg1"/>
            </a:solidFill>
          </a:endParaRPr>
        </a:p>
      </dsp:txBody>
      <dsp:txXfrm rot="5400000">
        <a:off x="-1" y="1"/>
        <a:ext cx="5729150" cy="1663966"/>
      </dsp:txXfrm>
    </dsp:sp>
    <dsp:sp modelId="{A289F027-519E-41DF-ADFF-6E7C2CD42503}">
      <dsp:nvSpPr>
        <dsp:cNvPr id="0" name=""/>
        <dsp:cNvSpPr/>
      </dsp:nvSpPr>
      <dsp:spPr>
        <a:xfrm>
          <a:off x="5729150" y="0"/>
          <a:ext cx="5729150" cy="221862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i="1" kern="1200">
              <a:solidFill>
                <a:schemeClr val="bg1"/>
              </a:solidFill>
            </a:rPr>
            <a:t>“Assessed mum thoroughly.  Gave her very good advice. Changed medication to a more appropriate device.  Nurses were excellent, very compassionate towards mum. This is an amazing service.  Quick to respond with excellent, caring, knowledgeable staff.  Thank you for all your help.  It is very much appreciated”</a:t>
          </a:r>
          <a:r>
            <a:rPr lang="en-GB" sz="1700" i="1" kern="1200">
              <a:solidFill>
                <a:schemeClr val="tx1"/>
              </a:solidFill>
            </a:rPr>
            <a:t>”</a:t>
          </a:r>
          <a:endParaRPr lang="en-GB" sz="1700" kern="1200">
            <a:solidFill>
              <a:schemeClr val="bg1"/>
            </a:solidFill>
          </a:endParaRPr>
        </a:p>
      </dsp:txBody>
      <dsp:txXfrm>
        <a:off x="5729150" y="0"/>
        <a:ext cx="5729150" cy="1663966"/>
      </dsp:txXfrm>
    </dsp:sp>
    <dsp:sp modelId="{6BE4B045-D0DE-4454-B2E9-340724299A4E}">
      <dsp:nvSpPr>
        <dsp:cNvPr id="0" name=""/>
        <dsp:cNvSpPr/>
      </dsp:nvSpPr>
      <dsp:spPr>
        <a:xfrm rot="10800000">
          <a:off x="0" y="2218621"/>
          <a:ext cx="5729150" cy="221862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i="1" kern="1200">
              <a:solidFill>
                <a:schemeClr val="bg1"/>
              </a:solidFill>
            </a:rPr>
            <a:t>“This service is invaluable and has helped mum stay at home where she wants to be.  Without the knowledge, expertise and support of this team, I don't think we would be able to manage.  Thank you is just not enough, and I wish every local authority could provide the same level of service.  We are extremely fortunate to live in Knowsley” </a:t>
          </a:r>
          <a:endParaRPr lang="en-GB" sz="1700" kern="1200"/>
        </a:p>
      </dsp:txBody>
      <dsp:txXfrm rot="10800000">
        <a:off x="0" y="2773276"/>
        <a:ext cx="5729150" cy="1663966"/>
      </dsp:txXfrm>
    </dsp:sp>
    <dsp:sp modelId="{069153A1-4F67-4805-963E-4EE7555AD829}">
      <dsp:nvSpPr>
        <dsp:cNvPr id="0" name=""/>
        <dsp:cNvSpPr/>
      </dsp:nvSpPr>
      <dsp:spPr>
        <a:xfrm rot="5400000">
          <a:off x="7484414" y="463357"/>
          <a:ext cx="2218621" cy="57291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i="1" kern="1200">
              <a:solidFill>
                <a:schemeClr val="bg1"/>
              </a:solidFill>
            </a:rPr>
            <a:t>“Your staff are a credit to you…. they are amazing, friendly &amp; professional.  They were fantastic and knew exactly what they were doing. Thank you to the team for such a fast and wonderful service!” </a:t>
          </a:r>
          <a:endParaRPr lang="en-GB" sz="1700" kern="1200">
            <a:solidFill>
              <a:schemeClr val="bg1"/>
            </a:solidFill>
          </a:endParaRPr>
        </a:p>
      </dsp:txBody>
      <dsp:txXfrm rot="-5400000">
        <a:off x="5729149" y="2773276"/>
        <a:ext cx="5729150" cy="1663966"/>
      </dsp:txXfrm>
    </dsp:sp>
    <dsp:sp modelId="{F5105FA5-A44F-4DB1-8532-62C4889BDEFC}">
      <dsp:nvSpPr>
        <dsp:cNvPr id="0" name=""/>
        <dsp:cNvSpPr/>
      </dsp:nvSpPr>
      <dsp:spPr>
        <a:xfrm>
          <a:off x="4010404" y="1663966"/>
          <a:ext cx="3437490" cy="110931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Friends &amp; Family Test</a:t>
          </a:r>
        </a:p>
      </dsp:txBody>
      <dsp:txXfrm>
        <a:off x="4064556" y="1718118"/>
        <a:ext cx="3329186" cy="10010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C237F4-301F-DA43-B4D4-E7BBDEBBA09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1B5A49-48AF-034C-888A-9F420170DB7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915257D-0302-624C-884C-F50B299F7386}" type="datetime1">
              <a:rPr lang="en-GB" smtClean="0"/>
              <a:t>14/01/2026</a:t>
            </a:fld>
            <a:endParaRPr lang="en-US"/>
          </a:p>
        </p:txBody>
      </p:sp>
      <p:sp>
        <p:nvSpPr>
          <p:cNvPr id="4" name="Footer Placeholder 3">
            <a:extLst>
              <a:ext uri="{FF2B5EF4-FFF2-40B4-BE49-F238E27FC236}">
                <a16:creationId xmlns:a16="http://schemas.microsoft.com/office/drawing/2014/main" id="{DD87F3C0-AD34-5A4A-B27E-250862593F2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409813-B459-4743-BF34-C8B2C8433729}"/>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2BC4545-25F6-944D-86CF-EA81BD38560F}" type="slidenum">
              <a:rPr lang="en-US" smtClean="0"/>
              <a:t>‹#›</a:t>
            </a:fld>
            <a:endParaRPr lang="en-US"/>
          </a:p>
        </p:txBody>
      </p:sp>
    </p:spTree>
    <p:extLst>
      <p:ext uri="{BB962C8B-B14F-4D97-AF65-F5344CB8AC3E}">
        <p14:creationId xmlns:p14="http://schemas.microsoft.com/office/powerpoint/2010/main" val="330400550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4282689-571A-B24B-9671-370EFB1AD43C}" type="datetime1">
              <a:rPr lang="en-GB" smtClean="0"/>
              <a:t>14/01/2026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4B85F33-7DA6-424A-BEB6-8E621AFB5FBA}" type="slidenum">
              <a:rPr lang="en-US" smtClean="0"/>
              <a:t>‹#›</a:t>
            </a:fld>
            <a:endParaRPr lang="en-US"/>
          </a:p>
        </p:txBody>
      </p:sp>
    </p:spTree>
    <p:extLst>
      <p:ext uri="{BB962C8B-B14F-4D97-AF65-F5344CB8AC3E}">
        <p14:creationId xmlns:p14="http://schemas.microsoft.com/office/powerpoint/2010/main" val="207216930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fld id="{B4282689-571A-B24B-9671-370EFB1AD43C}" type="datetime1">
              <a:rPr lang="en-GB" smtClean="0"/>
              <a:t>14/01/2026</a:t>
            </a:fld>
            <a:endParaRPr lang="en-US"/>
          </a:p>
        </p:txBody>
      </p:sp>
      <p:sp>
        <p:nvSpPr>
          <p:cNvPr id="5" name="Slide Number Placeholder 4"/>
          <p:cNvSpPr>
            <a:spLocks noGrp="1"/>
          </p:cNvSpPr>
          <p:nvPr>
            <p:ph type="sldNum" sz="quarter" idx="5"/>
          </p:nvPr>
        </p:nvSpPr>
        <p:spPr/>
        <p:txBody>
          <a:bodyPr/>
          <a:lstStyle/>
          <a:p>
            <a:fld id="{24B85F33-7DA6-424A-BEB6-8E621AFB5FBA}" type="slidenum">
              <a:rPr lang="en-US" smtClean="0"/>
              <a:t>18</a:t>
            </a:fld>
            <a:endParaRPr lang="en-US"/>
          </a:p>
        </p:txBody>
      </p:sp>
    </p:spTree>
    <p:extLst>
      <p:ext uri="{BB962C8B-B14F-4D97-AF65-F5344CB8AC3E}">
        <p14:creationId xmlns:p14="http://schemas.microsoft.com/office/powerpoint/2010/main" val="3494155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3654CED2-8856-3049-BBDE-40994C100428}" type="datetime1">
              <a:rPr lang="en-GB" smtClean="0"/>
              <a:t>14/01/2026</a:t>
            </a:fld>
            <a:endParaRPr lang="en-US"/>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12" name="Straight Connector 11">
            <a:extLst>
              <a:ext uri="{FF2B5EF4-FFF2-40B4-BE49-F238E27FC236}">
                <a16:creationId xmlns:a16="http://schemas.microsoft.com/office/drawing/2014/main" id="{D4C4D7DC-7B20-2449-BD2E-3B9518959AF8}"/>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3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0995-D774-0A46-B467-2C52A93CA7D5}"/>
              </a:ext>
            </a:extLst>
          </p:cNvPr>
          <p:cNvSpPr>
            <a:spLocks noGrp="1"/>
          </p:cNvSpPr>
          <p:nvPr>
            <p:ph type="title" hasCustomPrompt="1"/>
          </p:nvPr>
        </p:nvSpPr>
        <p:spPr>
          <a:xfrm>
            <a:off x="366850" y="1049656"/>
            <a:ext cx="11461476" cy="823912"/>
          </a:xfrm>
        </p:spPr>
        <p:txBody>
          <a:bodyPr anchor="b" anchorCtr="0"/>
          <a:lstStyle/>
          <a:p>
            <a:r>
              <a:rPr lang="en-GB"/>
              <a:t>Click to edit master title style</a:t>
            </a:r>
            <a:endParaRPr lang="en-US"/>
          </a:p>
        </p:txBody>
      </p:sp>
      <p:sp>
        <p:nvSpPr>
          <p:cNvPr id="3" name="Text Placeholder 2">
            <a:extLst>
              <a:ext uri="{FF2B5EF4-FFF2-40B4-BE49-F238E27FC236}">
                <a16:creationId xmlns:a16="http://schemas.microsoft.com/office/drawing/2014/main" id="{DADF04D1-1D24-8545-BE44-8F5347713A93}"/>
              </a:ext>
            </a:extLst>
          </p:cNvPr>
          <p:cNvSpPr>
            <a:spLocks noGrp="1"/>
          </p:cNvSpPr>
          <p:nvPr>
            <p:ph type="body" idx="1"/>
          </p:nvPr>
        </p:nvSpPr>
        <p:spPr>
          <a:xfrm>
            <a:off x="363674" y="2020823"/>
            <a:ext cx="5633901" cy="667132"/>
          </a:xfrm>
        </p:spPr>
        <p:txBody>
          <a:bodyPr anchor="b"/>
          <a:lstStyle>
            <a:lvl1pPr marL="0" indent="0">
              <a:buNone/>
              <a:defRPr sz="2400" b="0">
                <a:solidFill>
                  <a:srgbClr val="4F26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B6AAA1-70A3-BA4A-9EA1-2C0F8F534E73}"/>
              </a:ext>
            </a:extLst>
          </p:cNvPr>
          <p:cNvSpPr>
            <a:spLocks noGrp="1"/>
          </p:cNvSpPr>
          <p:nvPr>
            <p:ph sz="half" idx="2"/>
          </p:nvPr>
        </p:nvSpPr>
        <p:spPr>
          <a:xfrm>
            <a:off x="363674" y="2687955"/>
            <a:ext cx="5633901" cy="3493389"/>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71D8837-ABB3-9045-A4A0-A0A5FC6AA592}"/>
              </a:ext>
            </a:extLst>
          </p:cNvPr>
          <p:cNvSpPr>
            <a:spLocks noGrp="1"/>
          </p:cNvSpPr>
          <p:nvPr>
            <p:ph type="body" sz="quarter" idx="3"/>
          </p:nvPr>
        </p:nvSpPr>
        <p:spPr>
          <a:xfrm>
            <a:off x="6172200" y="2020823"/>
            <a:ext cx="5659302" cy="667131"/>
          </a:xfrm>
        </p:spPr>
        <p:txBody>
          <a:bodyPr anchor="b"/>
          <a:lstStyle>
            <a:lvl1pPr marL="0" indent="0">
              <a:buNone/>
              <a:defRPr sz="2400" b="0">
                <a:solidFill>
                  <a:srgbClr val="4F26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3B003F8-FB36-8345-915A-295EB74B008A}"/>
              </a:ext>
            </a:extLst>
          </p:cNvPr>
          <p:cNvSpPr>
            <a:spLocks noGrp="1"/>
          </p:cNvSpPr>
          <p:nvPr>
            <p:ph sz="quarter" idx="4"/>
          </p:nvPr>
        </p:nvSpPr>
        <p:spPr>
          <a:xfrm>
            <a:off x="6172200" y="2687955"/>
            <a:ext cx="5652950" cy="3493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722EADB-22A1-8E4B-9314-AB7EC8B1324E}"/>
              </a:ext>
            </a:extLst>
          </p:cNvPr>
          <p:cNvSpPr>
            <a:spLocks noGrp="1"/>
          </p:cNvSpPr>
          <p:nvPr>
            <p:ph type="dt" sz="half" idx="10"/>
          </p:nvPr>
        </p:nvSpPr>
        <p:spPr/>
        <p:txBody>
          <a:bodyPr/>
          <a:lstStyle/>
          <a:p>
            <a:fld id="{AAA2A2E7-967D-8549-90F5-C1C435E24400}" type="datetime1">
              <a:rPr lang="en-GB" smtClean="0"/>
              <a:t>14/01/2026</a:t>
            </a:fld>
            <a:endParaRPr lang="en-US"/>
          </a:p>
        </p:txBody>
      </p:sp>
      <p:sp>
        <p:nvSpPr>
          <p:cNvPr id="8" name="Footer Placeholder 7">
            <a:extLst>
              <a:ext uri="{FF2B5EF4-FFF2-40B4-BE49-F238E27FC236}">
                <a16:creationId xmlns:a16="http://schemas.microsoft.com/office/drawing/2014/main" id="{52B18BC9-147E-784E-892C-8C5F90439A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0956-C20B-964F-AF08-04651053C595}"/>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10" name="Straight Connector 9">
            <a:extLst>
              <a:ext uri="{FF2B5EF4-FFF2-40B4-BE49-F238E27FC236}">
                <a16:creationId xmlns:a16="http://schemas.microsoft.com/office/drawing/2014/main" id="{532EE56D-C1D9-934A-9AE7-442A7B872363}"/>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4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392B-BBD6-EF4B-A321-10EC5C35DA99}"/>
              </a:ext>
            </a:extLst>
          </p:cNvPr>
          <p:cNvSpPr>
            <a:spLocks noGrp="1"/>
          </p:cNvSpPr>
          <p:nvPr>
            <p:ph type="title" hasCustomPrompt="1"/>
          </p:nvPr>
        </p:nvSpPr>
        <p:spPr>
          <a:xfrm>
            <a:off x="366850" y="1031292"/>
            <a:ext cx="11458300" cy="842276"/>
          </a:xfrm>
        </p:spPr>
        <p:txBody>
          <a:bodyPr anchor="b" anchorCtr="0"/>
          <a:lstStyle/>
          <a:p>
            <a:r>
              <a:rPr lang="en-GB"/>
              <a:t>Click to edit master title style</a:t>
            </a:r>
            <a:endParaRPr lang="en-US"/>
          </a:p>
        </p:txBody>
      </p:sp>
      <p:sp>
        <p:nvSpPr>
          <p:cNvPr id="3" name="Date Placeholder 2">
            <a:extLst>
              <a:ext uri="{FF2B5EF4-FFF2-40B4-BE49-F238E27FC236}">
                <a16:creationId xmlns:a16="http://schemas.microsoft.com/office/drawing/2014/main" id="{A778B1F5-01D3-3349-8EC2-D012A1EE2CFC}"/>
              </a:ext>
            </a:extLst>
          </p:cNvPr>
          <p:cNvSpPr>
            <a:spLocks noGrp="1"/>
          </p:cNvSpPr>
          <p:nvPr>
            <p:ph type="dt" sz="half" idx="10"/>
          </p:nvPr>
        </p:nvSpPr>
        <p:spPr/>
        <p:txBody>
          <a:bodyPr/>
          <a:lstStyle/>
          <a:p>
            <a:fld id="{65B06B5A-D839-D44D-B4C8-AF5167ED2629}" type="datetime1">
              <a:rPr lang="en-GB" smtClean="0"/>
              <a:t>14/01/2026</a:t>
            </a:fld>
            <a:endParaRPr lang="en-US"/>
          </a:p>
        </p:txBody>
      </p:sp>
      <p:sp>
        <p:nvSpPr>
          <p:cNvPr id="4" name="Footer Placeholder 3">
            <a:extLst>
              <a:ext uri="{FF2B5EF4-FFF2-40B4-BE49-F238E27FC236}">
                <a16:creationId xmlns:a16="http://schemas.microsoft.com/office/drawing/2014/main" id="{891FA987-029E-014B-9D84-2653CE6569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CCAC2B-4B3B-4242-B9FE-B79289D17248}"/>
              </a:ext>
            </a:extLst>
          </p:cNvPr>
          <p:cNvSpPr>
            <a:spLocks noGrp="1"/>
          </p:cNvSpPr>
          <p:nvPr>
            <p:ph type="sldNum" sz="quarter" idx="12"/>
          </p:nvPr>
        </p:nvSpPr>
        <p:spPr/>
        <p:txBody>
          <a:bodyPr/>
          <a:lstStyle/>
          <a:p>
            <a:fld id="{C53DD674-0FE8-9A43-90ED-815A93F2FBA3}" type="slidenum">
              <a:rPr lang="en-US" smtClean="0"/>
              <a:t>‹#›</a:t>
            </a:fld>
            <a:endParaRPr lang="en-US"/>
          </a:p>
        </p:txBody>
      </p:sp>
    </p:spTree>
    <p:extLst>
      <p:ext uri="{BB962C8B-B14F-4D97-AF65-F5344CB8AC3E}">
        <p14:creationId xmlns:p14="http://schemas.microsoft.com/office/powerpoint/2010/main" val="423823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E63F042-2F27-FD47-AD7A-5758C9D742E7}"/>
              </a:ext>
            </a:extLst>
          </p:cNvPr>
          <p:cNvSpPr>
            <a:spLocks noGrp="1"/>
          </p:cNvSpPr>
          <p:nvPr>
            <p:ph type="pic" sz="quarter" idx="13"/>
          </p:nvPr>
        </p:nvSpPr>
        <p:spPr>
          <a:xfrm>
            <a:off x="0" y="0"/>
            <a:ext cx="12192000" cy="6858000"/>
          </a:xfrm>
        </p:spPr>
        <p:txBody>
          <a:bodyPr/>
          <a:lstStyle/>
          <a:p>
            <a:endParaRPr lang="en-US"/>
          </a:p>
        </p:txBody>
      </p:sp>
      <p:sp>
        <p:nvSpPr>
          <p:cNvPr id="5" name="Date Placeholder 4">
            <a:extLst>
              <a:ext uri="{FF2B5EF4-FFF2-40B4-BE49-F238E27FC236}">
                <a16:creationId xmlns:a16="http://schemas.microsoft.com/office/drawing/2014/main" id="{A8D7BB5A-0552-D14B-A65B-65C378F1BF77}"/>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Footer Placeholder 5">
            <a:extLst>
              <a:ext uri="{FF2B5EF4-FFF2-40B4-BE49-F238E27FC236}">
                <a16:creationId xmlns:a16="http://schemas.microsoft.com/office/drawing/2014/main" id="{1A490AAF-5516-4C49-9531-2F4837C7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767DD-2EC7-B34D-B8F5-F2E8DC612111}"/>
              </a:ext>
            </a:extLst>
          </p:cNvPr>
          <p:cNvSpPr>
            <a:spLocks noGrp="1"/>
          </p:cNvSpPr>
          <p:nvPr>
            <p:ph type="sldNum" sz="quarter" idx="12"/>
          </p:nvPr>
        </p:nvSpPr>
        <p:spPr/>
        <p:txBody>
          <a:bodyPr/>
          <a:lstStyle/>
          <a:p>
            <a:fld id="{C53DD674-0FE8-9A43-90ED-815A93F2FBA3}" type="slidenum">
              <a:rPr lang="en-US" smtClean="0"/>
              <a:t>‹#›</a:t>
            </a:fld>
            <a:endParaRPr lang="en-US"/>
          </a:p>
        </p:txBody>
      </p:sp>
      <p:pic>
        <p:nvPicPr>
          <p:cNvPr id="10" name="Graphic 9">
            <a:extLst>
              <a:ext uri="{FF2B5EF4-FFF2-40B4-BE49-F238E27FC236}">
                <a16:creationId xmlns:a16="http://schemas.microsoft.com/office/drawing/2014/main" id="{A14D38A7-40DB-294A-BD57-118281AE7A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89" y="5125270"/>
            <a:ext cx="12002531" cy="1132367"/>
          </a:xfrm>
          <a:prstGeom prst="rect">
            <a:avLst/>
          </a:prstGeom>
        </p:spPr>
      </p:pic>
    </p:spTree>
    <p:extLst>
      <p:ext uri="{BB962C8B-B14F-4D97-AF65-F5344CB8AC3E}">
        <p14:creationId xmlns:p14="http://schemas.microsoft.com/office/powerpoint/2010/main" val="1446469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7B3D3-3375-FA48-8B94-1D7D1D9336A6}"/>
              </a:ext>
            </a:extLst>
          </p:cNvPr>
          <p:cNvSpPr>
            <a:spLocks noGrp="1"/>
          </p:cNvSpPr>
          <p:nvPr>
            <p:ph type="dt" sz="half" idx="10"/>
          </p:nvPr>
        </p:nvSpPr>
        <p:spPr/>
        <p:txBody>
          <a:bodyPr/>
          <a:lstStyle/>
          <a:p>
            <a:fld id="{AC440313-A122-C14C-B656-D37AB3F0E6CE}" type="datetime1">
              <a:rPr lang="en-GB" smtClean="0"/>
              <a:t>14/01/2026</a:t>
            </a:fld>
            <a:endParaRPr lang="en-US"/>
          </a:p>
        </p:txBody>
      </p:sp>
      <p:sp>
        <p:nvSpPr>
          <p:cNvPr id="3" name="Footer Placeholder 2">
            <a:extLst>
              <a:ext uri="{FF2B5EF4-FFF2-40B4-BE49-F238E27FC236}">
                <a16:creationId xmlns:a16="http://schemas.microsoft.com/office/drawing/2014/main" id="{EE3D3A8D-4B03-B847-9AD2-84C8E96CFC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9493D-0E85-E343-9965-59201105DA99}"/>
              </a:ext>
            </a:extLst>
          </p:cNvPr>
          <p:cNvSpPr>
            <a:spLocks noGrp="1"/>
          </p:cNvSpPr>
          <p:nvPr>
            <p:ph type="sldNum" sz="quarter" idx="12"/>
          </p:nvPr>
        </p:nvSpPr>
        <p:spPr/>
        <p:txBody>
          <a:bodyPr/>
          <a:lstStyle/>
          <a:p>
            <a:fld id="{C53DD674-0FE8-9A43-90ED-815A93F2FBA3}" type="slidenum">
              <a:rPr lang="en-US" smtClean="0"/>
              <a:t>‹#›</a:t>
            </a:fld>
            <a:endParaRPr lang="en-US"/>
          </a:p>
        </p:txBody>
      </p:sp>
    </p:spTree>
    <p:extLst>
      <p:ext uri="{BB962C8B-B14F-4D97-AF65-F5344CB8AC3E}">
        <p14:creationId xmlns:p14="http://schemas.microsoft.com/office/powerpoint/2010/main" val="201162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D80A-AB39-984B-9B38-DE5B213FE011}"/>
              </a:ext>
            </a:extLst>
          </p:cNvPr>
          <p:cNvSpPr>
            <a:spLocks noGrp="1"/>
          </p:cNvSpPr>
          <p:nvPr>
            <p:ph type="title" hasCustomPrompt="1"/>
          </p:nvPr>
        </p:nvSpPr>
        <p:spPr>
          <a:xfrm>
            <a:off x="366850" y="1042288"/>
            <a:ext cx="5729150" cy="1069975"/>
          </a:xfrm>
        </p:spPr>
        <p:txBody>
          <a:bodyPr anchor="b" anchorCtr="0"/>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79AAB1-D998-1143-BE1C-676AF9B9EA0E}"/>
              </a:ext>
            </a:extLst>
          </p:cNvPr>
          <p:cNvSpPr>
            <a:spLocks noGrp="1"/>
          </p:cNvSpPr>
          <p:nvPr>
            <p:ph idx="1"/>
          </p:nvPr>
        </p:nvSpPr>
        <p:spPr>
          <a:xfrm>
            <a:off x="6300216" y="1042289"/>
            <a:ext cx="5524934" cy="4873625"/>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58534B8-BC4C-8041-9EE3-23E9506C48C6}"/>
              </a:ext>
            </a:extLst>
          </p:cNvPr>
          <p:cNvSpPr>
            <a:spLocks noGrp="1"/>
          </p:cNvSpPr>
          <p:nvPr>
            <p:ph type="body" sz="half" idx="2"/>
          </p:nvPr>
        </p:nvSpPr>
        <p:spPr>
          <a:xfrm>
            <a:off x="366850" y="2304288"/>
            <a:ext cx="5729150" cy="3619564"/>
          </a:xfrm>
        </p:spPr>
        <p:txBody>
          <a:bodyPr/>
          <a:lstStyle>
            <a:lvl1pPr marL="0" indent="0">
              <a:lnSpc>
                <a:spcPct val="100000"/>
              </a:lnSpc>
              <a:buNone/>
              <a:defRPr sz="15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3A0CEA-1FC2-1B4D-A93D-42D53F7B0238}"/>
              </a:ext>
            </a:extLst>
          </p:cNvPr>
          <p:cNvSpPr>
            <a:spLocks noGrp="1"/>
          </p:cNvSpPr>
          <p:nvPr>
            <p:ph type="dt" sz="half" idx="10"/>
          </p:nvPr>
        </p:nvSpPr>
        <p:spPr/>
        <p:txBody>
          <a:bodyPr/>
          <a:lstStyle/>
          <a:p>
            <a:fld id="{187506FD-BE82-D24B-994D-D065C345C366}" type="datetime1">
              <a:rPr lang="en-GB" smtClean="0"/>
              <a:t>14/01/2026</a:t>
            </a:fld>
            <a:endParaRPr lang="en-US"/>
          </a:p>
        </p:txBody>
      </p:sp>
      <p:sp>
        <p:nvSpPr>
          <p:cNvPr id="6" name="Footer Placeholder 5">
            <a:extLst>
              <a:ext uri="{FF2B5EF4-FFF2-40B4-BE49-F238E27FC236}">
                <a16:creationId xmlns:a16="http://schemas.microsoft.com/office/drawing/2014/main" id="{93A10338-EF2F-2445-945B-A9C2E08D5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929D9-7D00-C34C-8FAD-BBF6C0EE6777}"/>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5E6AE784-0B32-FE41-94FB-A47C04D9C112}"/>
              </a:ext>
            </a:extLst>
          </p:cNvPr>
          <p:cNvCxnSpPr>
            <a:cxnSpLocks/>
          </p:cNvCxnSpPr>
          <p:nvPr userDrawn="1"/>
        </p:nvCxnSpPr>
        <p:spPr>
          <a:xfrm>
            <a:off x="366850" y="2212848"/>
            <a:ext cx="57291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40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CA76-B875-FA4A-A114-807B8DB15200}"/>
              </a:ext>
            </a:extLst>
          </p:cNvPr>
          <p:cNvSpPr>
            <a:spLocks noGrp="1"/>
          </p:cNvSpPr>
          <p:nvPr>
            <p:ph type="title" hasCustomPrompt="1"/>
          </p:nvPr>
        </p:nvSpPr>
        <p:spPr>
          <a:xfrm>
            <a:off x="366850" y="1042288"/>
            <a:ext cx="5729150" cy="1069975"/>
          </a:xfrm>
        </p:spPr>
        <p:txBody>
          <a:bodyPr anchor="b" anchorCtr="0"/>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F55A241-5F47-8348-81F0-03481167033C}"/>
              </a:ext>
            </a:extLst>
          </p:cNvPr>
          <p:cNvSpPr>
            <a:spLocks noGrp="1"/>
          </p:cNvSpPr>
          <p:nvPr>
            <p:ph type="pic" idx="1"/>
          </p:nvPr>
        </p:nvSpPr>
        <p:spPr>
          <a:xfrm>
            <a:off x="6309360" y="1042289"/>
            <a:ext cx="5515790" cy="4873625"/>
          </a:xfrm>
        </p:spPr>
        <p:txBody>
          <a:bodyPr>
            <a:normAutofit/>
          </a:bodyPr>
          <a:lstStyle>
            <a:lvl1pPr marL="0" indent="0">
              <a:buNone/>
              <a:defRPr sz="18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6C7E6303-B2FC-EE4C-8ACD-8D563F5AAD46}"/>
              </a:ext>
            </a:extLst>
          </p:cNvPr>
          <p:cNvSpPr>
            <a:spLocks noGrp="1"/>
          </p:cNvSpPr>
          <p:nvPr>
            <p:ph type="body" sz="half" idx="2"/>
          </p:nvPr>
        </p:nvSpPr>
        <p:spPr>
          <a:xfrm>
            <a:off x="366850" y="2304288"/>
            <a:ext cx="5729150" cy="3619564"/>
          </a:xfrm>
        </p:spPr>
        <p:txBody>
          <a:bodyPr/>
          <a:lstStyle>
            <a:lvl1pPr marL="0" indent="0">
              <a:buNone/>
              <a:defRPr sz="15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BB9876-2084-6543-B0CE-0B1BD53B9A6A}"/>
              </a:ext>
            </a:extLst>
          </p:cNvPr>
          <p:cNvSpPr>
            <a:spLocks noGrp="1"/>
          </p:cNvSpPr>
          <p:nvPr>
            <p:ph type="dt" sz="half" idx="10"/>
          </p:nvPr>
        </p:nvSpPr>
        <p:spPr/>
        <p:txBody>
          <a:bodyPr/>
          <a:lstStyle/>
          <a:p>
            <a:fld id="{CF1E2DE2-6DF5-C246-B7E3-9E63962142D1}" type="datetime1">
              <a:rPr lang="en-GB" smtClean="0"/>
              <a:t>14/01/2026</a:t>
            </a:fld>
            <a:endParaRPr lang="en-US"/>
          </a:p>
        </p:txBody>
      </p:sp>
      <p:sp>
        <p:nvSpPr>
          <p:cNvPr id="6" name="Footer Placeholder 5">
            <a:extLst>
              <a:ext uri="{FF2B5EF4-FFF2-40B4-BE49-F238E27FC236}">
                <a16:creationId xmlns:a16="http://schemas.microsoft.com/office/drawing/2014/main" id="{DE832706-E4E2-A84E-9EF9-BA61A445D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EA5D1-D051-3E40-B6EA-0D28709C96F8}"/>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D0DA6217-7ECF-8747-B6BA-0C13B8B5E7C5}"/>
              </a:ext>
            </a:extLst>
          </p:cNvPr>
          <p:cNvCxnSpPr>
            <a:cxnSpLocks/>
          </p:cNvCxnSpPr>
          <p:nvPr userDrawn="1"/>
        </p:nvCxnSpPr>
        <p:spPr>
          <a:xfrm>
            <a:off x="366850" y="2212848"/>
            <a:ext cx="57291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68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ED6D5990-D230-494A-AFE1-A377BD46F56A}" type="datetime1">
              <a:rPr lang="en-GB" smtClean="0"/>
              <a:t>14/01/2026</a:t>
            </a:fld>
            <a:endParaRPr lang="en-US"/>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FCD1504A-26E7-5C43-A957-655C79045144}"/>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49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54D73365-F639-A549-8E1F-0B1E00687E9B}" type="datetime1">
              <a:rPr lang="en-GB" smtClean="0"/>
              <a:t>14/01/2026</a:t>
            </a:fld>
            <a:endParaRPr lang="en-US"/>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8" name="Straight Connector 7">
            <a:extLst>
              <a:ext uri="{FF2B5EF4-FFF2-40B4-BE49-F238E27FC236}">
                <a16:creationId xmlns:a16="http://schemas.microsoft.com/office/drawing/2014/main" id="{18F5195D-5BA5-DC43-812E-3D99A77AF64E}"/>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7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BB88E271-B3DF-3847-9E4A-D9F367CE14CC}" type="datetime1">
              <a:rPr lang="en-GB" smtClean="0"/>
              <a:t>14/01/2026</a:t>
            </a:fld>
            <a:endParaRPr lang="en-US"/>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01523E76-A290-AE4C-A6AB-FDC327C41D99}"/>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84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BB88E271-B3DF-3847-9E4A-D9F367CE14CC}" type="datetime1">
              <a:rPr lang="en-GB" smtClean="0"/>
              <a:t>14/01/2026</a:t>
            </a:fld>
            <a:endParaRPr lang="en-US"/>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01523E76-A290-AE4C-A6AB-FDC327C41D99}"/>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10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BB88E271-B3DF-3847-9E4A-D9F367CE14CC}" type="datetime1">
              <a:rPr lang="en-GB" smtClean="0"/>
              <a:t>14/01/2026</a:t>
            </a:fld>
            <a:endParaRPr lang="en-US"/>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01523E76-A290-AE4C-A6AB-FDC327C41D99}"/>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69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13A9-1C9D-CE44-B1EA-6FA615AD70E5}"/>
              </a:ext>
            </a:extLst>
          </p:cNvPr>
          <p:cNvSpPr>
            <a:spLocks noGrp="1"/>
          </p:cNvSpPr>
          <p:nvPr>
            <p:ph type="title" hasCustomPrompt="1"/>
          </p:nvPr>
        </p:nvSpPr>
        <p:spPr>
          <a:xfrm>
            <a:off x="366850" y="1024695"/>
            <a:ext cx="11458300" cy="842276"/>
          </a:xfrm>
        </p:spPr>
        <p:txBody>
          <a:bodyPr anchor="b" anchorCtr="0"/>
          <a:lstStyle>
            <a:lvl1pPr>
              <a:lnSpc>
                <a:spcPct val="100000"/>
              </a:lnSpc>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0322039-20E6-9A42-AB96-1A56E00F216B}"/>
              </a:ext>
            </a:extLst>
          </p:cNvPr>
          <p:cNvSpPr>
            <a:spLocks noGrp="1"/>
          </p:cNvSpPr>
          <p:nvPr>
            <p:ph idx="1"/>
          </p:nvPr>
        </p:nvSpPr>
        <p:spPr>
          <a:xfrm>
            <a:off x="366850" y="2013377"/>
            <a:ext cx="11458300" cy="4140535"/>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761903-E778-9646-9FF9-F80DDF2A5266}"/>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Footer Placeholder 4">
            <a:extLst>
              <a:ext uri="{FF2B5EF4-FFF2-40B4-BE49-F238E27FC236}">
                <a16:creationId xmlns:a16="http://schemas.microsoft.com/office/drawing/2014/main" id="{FD4D98EA-A7FC-5E4E-BCC2-9E1F23925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1A99-9A1A-DC4F-AC6B-3BD5128395C4}"/>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7" name="Straight Connector 6">
            <a:extLst>
              <a:ext uri="{FF2B5EF4-FFF2-40B4-BE49-F238E27FC236}">
                <a16:creationId xmlns:a16="http://schemas.microsoft.com/office/drawing/2014/main" id="{17884BE4-45A2-CB49-8EF5-42EA151733E7}"/>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1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BBA8-447A-C44F-8686-C88C7A833EEF}"/>
              </a:ext>
            </a:extLst>
          </p:cNvPr>
          <p:cNvSpPr>
            <a:spLocks noGrp="1"/>
          </p:cNvSpPr>
          <p:nvPr>
            <p:ph type="title" hasCustomPrompt="1"/>
          </p:nvPr>
        </p:nvSpPr>
        <p:spPr>
          <a:xfrm>
            <a:off x="366850" y="1032198"/>
            <a:ext cx="11458300" cy="842276"/>
          </a:xfrm>
        </p:spPr>
        <p:txBody>
          <a:bodyPr anchor="b" anchorCtr="0"/>
          <a:lstStyle/>
          <a:p>
            <a:r>
              <a:rPr lang="en-GB"/>
              <a:t>Click to edit master title style</a:t>
            </a:r>
            <a:endParaRPr lang="en-US"/>
          </a:p>
        </p:txBody>
      </p:sp>
      <p:sp>
        <p:nvSpPr>
          <p:cNvPr id="3" name="Content Placeholder 2">
            <a:extLst>
              <a:ext uri="{FF2B5EF4-FFF2-40B4-BE49-F238E27FC236}">
                <a16:creationId xmlns:a16="http://schemas.microsoft.com/office/drawing/2014/main" id="{20141DB5-2908-C944-870F-A5CCB3A769B3}"/>
              </a:ext>
            </a:extLst>
          </p:cNvPr>
          <p:cNvSpPr>
            <a:spLocks noGrp="1"/>
          </p:cNvSpPr>
          <p:nvPr>
            <p:ph sz="half" idx="1"/>
          </p:nvPr>
        </p:nvSpPr>
        <p:spPr>
          <a:xfrm>
            <a:off x="366850" y="2017649"/>
            <a:ext cx="5652950" cy="4145407"/>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B2EDF4-EB6F-2145-88C2-B177DB4C6BA9}"/>
              </a:ext>
            </a:extLst>
          </p:cNvPr>
          <p:cNvSpPr>
            <a:spLocks noGrp="1"/>
          </p:cNvSpPr>
          <p:nvPr>
            <p:ph sz="half" idx="2"/>
          </p:nvPr>
        </p:nvSpPr>
        <p:spPr>
          <a:xfrm>
            <a:off x="6172200" y="2017649"/>
            <a:ext cx="5652950" cy="4145407"/>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D7BB5A-0552-D14B-A65B-65C378F1BF77}"/>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Footer Placeholder 5">
            <a:extLst>
              <a:ext uri="{FF2B5EF4-FFF2-40B4-BE49-F238E27FC236}">
                <a16:creationId xmlns:a16="http://schemas.microsoft.com/office/drawing/2014/main" id="{1A490AAF-5516-4C49-9531-2F4837C7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767DD-2EC7-B34D-B8F5-F2E8DC612111}"/>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B659460B-F1C8-6A44-941D-F2D47060B8BC}"/>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BBA8-447A-C44F-8686-C88C7A833EEF}"/>
              </a:ext>
            </a:extLst>
          </p:cNvPr>
          <p:cNvSpPr>
            <a:spLocks noGrp="1"/>
          </p:cNvSpPr>
          <p:nvPr>
            <p:ph type="title" hasCustomPrompt="1"/>
          </p:nvPr>
        </p:nvSpPr>
        <p:spPr>
          <a:xfrm>
            <a:off x="366850" y="1032198"/>
            <a:ext cx="11458300" cy="842276"/>
          </a:xfrm>
        </p:spPr>
        <p:txBody>
          <a:bodyPr anchor="b" anchorCtr="0"/>
          <a:lstStyle/>
          <a:p>
            <a:r>
              <a:rPr lang="en-GB"/>
              <a:t>Click to edit master title style</a:t>
            </a:r>
            <a:endParaRPr lang="en-US"/>
          </a:p>
        </p:txBody>
      </p:sp>
      <p:sp>
        <p:nvSpPr>
          <p:cNvPr id="3" name="Content Placeholder 2">
            <a:extLst>
              <a:ext uri="{FF2B5EF4-FFF2-40B4-BE49-F238E27FC236}">
                <a16:creationId xmlns:a16="http://schemas.microsoft.com/office/drawing/2014/main" id="{20141DB5-2908-C944-870F-A5CCB3A769B3}"/>
              </a:ext>
            </a:extLst>
          </p:cNvPr>
          <p:cNvSpPr>
            <a:spLocks noGrp="1"/>
          </p:cNvSpPr>
          <p:nvPr>
            <p:ph sz="half" idx="1"/>
          </p:nvPr>
        </p:nvSpPr>
        <p:spPr>
          <a:xfrm>
            <a:off x="366850" y="2017649"/>
            <a:ext cx="5652950" cy="4145407"/>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D7BB5A-0552-D14B-A65B-65C378F1BF77}"/>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Footer Placeholder 5">
            <a:extLst>
              <a:ext uri="{FF2B5EF4-FFF2-40B4-BE49-F238E27FC236}">
                <a16:creationId xmlns:a16="http://schemas.microsoft.com/office/drawing/2014/main" id="{1A490AAF-5516-4C49-9531-2F4837C7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767DD-2EC7-B34D-B8F5-F2E8DC612111}"/>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B659460B-F1C8-6A44-941D-F2D47060B8BC}"/>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E63F042-2F27-FD47-AD7A-5758C9D742E7}"/>
              </a:ext>
            </a:extLst>
          </p:cNvPr>
          <p:cNvSpPr>
            <a:spLocks noGrp="1"/>
          </p:cNvSpPr>
          <p:nvPr>
            <p:ph type="pic" sz="quarter" idx="13"/>
          </p:nvPr>
        </p:nvSpPr>
        <p:spPr>
          <a:xfrm>
            <a:off x="6172200" y="2017292"/>
            <a:ext cx="5652950" cy="4145404"/>
          </a:xfrm>
        </p:spPr>
        <p:txBody>
          <a:bodyPr/>
          <a:lstStyle/>
          <a:p>
            <a:endParaRPr lang="en-US"/>
          </a:p>
        </p:txBody>
      </p:sp>
      <p:pic>
        <p:nvPicPr>
          <p:cNvPr id="10" name="Graphic 9">
            <a:extLst>
              <a:ext uri="{FF2B5EF4-FFF2-40B4-BE49-F238E27FC236}">
                <a16:creationId xmlns:a16="http://schemas.microsoft.com/office/drawing/2014/main" id="{A14D38A7-40DB-294A-BD57-118281AE7A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800" y="5248836"/>
            <a:ext cx="6172200" cy="1132367"/>
          </a:xfrm>
          <a:prstGeom prst="rect">
            <a:avLst/>
          </a:prstGeom>
        </p:spPr>
      </p:pic>
    </p:spTree>
    <p:extLst>
      <p:ext uri="{BB962C8B-B14F-4D97-AF65-F5344CB8AC3E}">
        <p14:creationId xmlns:p14="http://schemas.microsoft.com/office/powerpoint/2010/main" val="291557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5FADD0-948E-2E4D-8166-8630AC059B18}"/>
              </a:ext>
            </a:extLst>
          </p:cNvPr>
          <p:cNvSpPr>
            <a:spLocks noGrp="1"/>
          </p:cNvSpPr>
          <p:nvPr>
            <p:ph type="title"/>
          </p:nvPr>
        </p:nvSpPr>
        <p:spPr>
          <a:xfrm>
            <a:off x="366850" y="1031292"/>
            <a:ext cx="11458300" cy="842276"/>
          </a:xfrm>
          <a:prstGeom prst="rect">
            <a:avLst/>
          </a:prstGeom>
        </p:spPr>
        <p:txBody>
          <a:bodyPr vert="horz" lIns="91440" tIns="45720" rIns="91440" bIns="45720" rtlCol="0" anchor="b"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72FA5A-445C-4C4C-984F-8E925BF0AC91}"/>
              </a:ext>
            </a:extLst>
          </p:cNvPr>
          <p:cNvSpPr>
            <a:spLocks noGrp="1"/>
          </p:cNvSpPr>
          <p:nvPr>
            <p:ph type="body" idx="1"/>
          </p:nvPr>
        </p:nvSpPr>
        <p:spPr>
          <a:xfrm>
            <a:off x="366850" y="2008505"/>
            <a:ext cx="11458300" cy="4136263"/>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2B46A2-77C7-DF4C-8D1D-32C2256F43DD}"/>
              </a:ext>
            </a:extLst>
          </p:cNvPr>
          <p:cNvSpPr>
            <a:spLocks noGrp="1"/>
          </p:cNvSpPr>
          <p:nvPr>
            <p:ph type="dt" sz="half" idx="2"/>
          </p:nvPr>
        </p:nvSpPr>
        <p:spPr>
          <a:xfrm>
            <a:off x="366850" y="6450620"/>
            <a:ext cx="2743200" cy="365125"/>
          </a:xfrm>
          <a:prstGeom prst="rect">
            <a:avLst/>
          </a:prstGeom>
        </p:spPr>
        <p:txBody>
          <a:bodyPr vert="horz" lIns="91440" tIns="45720" rIns="91440" bIns="45720" rtlCol="0" anchor="ctr"/>
          <a:lstStyle>
            <a:lvl1pPr algn="l">
              <a:defRPr sz="800">
                <a:solidFill>
                  <a:schemeClr val="bg1">
                    <a:lumMod val="75000"/>
                  </a:schemeClr>
                </a:solidFill>
                <a:latin typeface="Arial" panose="020B0604020202020204" pitchFamily="34" charset="0"/>
                <a:cs typeface="Arial" panose="020B0604020202020204" pitchFamily="34" charset="0"/>
              </a:defRPr>
            </a:lvl1pPr>
          </a:lstStyle>
          <a:p>
            <a:fld id="{0A1A0663-5F6E-FA48-86B0-FB592E17755D}" type="datetime1">
              <a:rPr lang="en-GB" smtClean="0"/>
              <a:pPr/>
              <a:t>14/01/2026</a:t>
            </a:fld>
            <a:endParaRPr lang="en-US"/>
          </a:p>
        </p:txBody>
      </p:sp>
      <p:sp>
        <p:nvSpPr>
          <p:cNvPr id="5" name="Footer Placeholder 4">
            <a:extLst>
              <a:ext uri="{FF2B5EF4-FFF2-40B4-BE49-F238E27FC236}">
                <a16:creationId xmlns:a16="http://schemas.microsoft.com/office/drawing/2014/main" id="{40A9F296-8AD1-C245-B261-EFF96F030892}"/>
              </a:ext>
            </a:extLst>
          </p:cNvPr>
          <p:cNvSpPr>
            <a:spLocks noGrp="1"/>
          </p:cNvSpPr>
          <p:nvPr>
            <p:ph type="ftr" sz="quarter" idx="3"/>
          </p:nvPr>
        </p:nvSpPr>
        <p:spPr>
          <a:xfrm>
            <a:off x="4038600" y="6450620"/>
            <a:ext cx="4114800" cy="365125"/>
          </a:xfrm>
          <a:prstGeom prst="rect">
            <a:avLst/>
          </a:prstGeom>
        </p:spPr>
        <p:txBody>
          <a:bodyPr vert="horz" lIns="91440" tIns="45720" rIns="91440" bIns="45720" rtlCol="0" anchor="ctr"/>
          <a:lstStyle>
            <a:lvl1pPr algn="ctr">
              <a:defRPr sz="80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AB25F4A-C3E2-9945-995F-CE40CC35196D}"/>
              </a:ext>
            </a:extLst>
          </p:cNvPr>
          <p:cNvSpPr>
            <a:spLocks noGrp="1"/>
          </p:cNvSpPr>
          <p:nvPr>
            <p:ph type="sldNum" sz="quarter" idx="4"/>
          </p:nvPr>
        </p:nvSpPr>
        <p:spPr>
          <a:xfrm>
            <a:off x="9081950" y="6450620"/>
            <a:ext cx="2743200" cy="3651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fld id="{C53DD674-0FE8-9A43-90ED-815A93F2FBA3}" type="slidenum">
              <a:rPr lang="en-US" smtClean="0"/>
              <a:pPr/>
              <a:t>‹#›</a:t>
            </a:fld>
            <a:endParaRPr lang="en-US"/>
          </a:p>
        </p:txBody>
      </p:sp>
    </p:spTree>
    <p:extLst>
      <p:ext uri="{BB962C8B-B14F-4D97-AF65-F5344CB8AC3E}">
        <p14:creationId xmlns:p14="http://schemas.microsoft.com/office/powerpoint/2010/main" val="1700017219"/>
      </p:ext>
    </p:extLst>
  </p:cSld>
  <p:clrMap bg1="lt1" tx1="dk1" bg2="lt2" tx2="dk2" accent1="accent1" accent2="accent2" accent3="accent3" accent4="accent4" accent5="accent5" accent6="accent6" hlink="hlink" folHlink="folHlink"/>
  <p:sldLayoutIdLst>
    <p:sldLayoutId id="2147483721" r:id="rId1"/>
    <p:sldLayoutId id="2147483734" r:id="rId2"/>
    <p:sldLayoutId id="2147483732" r:id="rId3"/>
    <p:sldLayoutId id="2147483733" r:id="rId4"/>
    <p:sldLayoutId id="2147483737" r:id="rId5"/>
    <p:sldLayoutId id="2147483736" r:id="rId6"/>
    <p:sldLayoutId id="2147483722" r:id="rId7"/>
    <p:sldLayoutId id="2147483724" r:id="rId8"/>
    <p:sldLayoutId id="2147483735" r:id="rId9"/>
    <p:sldLayoutId id="2147483725" r:id="rId10"/>
    <p:sldLayoutId id="2147483726" r:id="rId11"/>
    <p:sldLayoutId id="2147483738" r:id="rId12"/>
    <p:sldLayoutId id="2147483727" r:id="rId13"/>
    <p:sldLayoutId id="2147483728" r:id="rId14"/>
    <p:sldLayoutId id="2147483729" r:id="rId15"/>
  </p:sldLayoutIdLst>
  <p:hf hdr="0" ftr="0"/>
  <p:txStyles>
    <p:title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9.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7.png"/><Relationship Id="rId5" Type="http://schemas.microsoft.com/office/2007/relationships/media" Target="../media/media3.mp4"/><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en.wikipedia.org/wiki/File:Gold_Star.svg" TargetMode="External"/><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jpe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jpeg"/><Relationship Id="rId25" Type="http://schemas.openxmlformats.org/officeDocument/2006/relationships/image" Target="../media/image57.gif"/><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Layout" Target="../diagrams/layout3.xml"/><Relationship Id="rId7" Type="http://schemas.openxmlformats.org/officeDocument/2006/relationships/image" Target="../media/image9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99.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47451" y="1122363"/>
            <a:ext cx="10455007" cy="3075064"/>
          </a:xfrm>
        </p:spPr>
        <p:txBody>
          <a:bodyPr/>
          <a:lstStyle/>
          <a:p>
            <a:pPr lvl="0" defTabSz="584200">
              <a:lnSpc>
                <a:spcPct val="100000"/>
              </a:lnSpc>
              <a:spcBef>
                <a:spcPts val="0"/>
              </a:spcBef>
            </a:pPr>
            <a:br>
              <a:rPr lang="en-GB" sz="3600" b="1" kern="0">
                <a:latin typeface="Helvetica Light"/>
                <a:sym typeface="Helvetica Light"/>
              </a:rPr>
            </a:br>
            <a:br>
              <a:rPr lang="en-GB" sz="3600" b="1" kern="0">
                <a:latin typeface="Helvetica Light"/>
                <a:sym typeface="Helvetica Light"/>
              </a:rPr>
            </a:br>
            <a:br>
              <a:rPr lang="en-GB" sz="3600" b="1" kern="0">
                <a:latin typeface="Helvetica Light"/>
                <a:sym typeface="Helvetica Light"/>
              </a:rPr>
            </a:br>
            <a:br>
              <a:rPr lang="en-GB" sz="3600" b="1" kern="0">
                <a:latin typeface="Helvetica Light"/>
                <a:sym typeface="Helvetica Light"/>
              </a:rPr>
            </a:br>
            <a:r>
              <a:rPr lang="en-GB" sz="2800" b="1" kern="0">
                <a:latin typeface="Helvetica Light"/>
                <a:sym typeface="Helvetica Light"/>
              </a:rPr>
              <a:t>Equality, Diversity  &amp; Inclusion (EDI) &amp; Health inequalities overview </a:t>
            </a:r>
            <a:br>
              <a:rPr lang="en-GB" sz="2800" b="1" kern="0">
                <a:latin typeface="Helvetica Light"/>
                <a:sym typeface="Helvetica Light"/>
              </a:rPr>
            </a:br>
            <a:r>
              <a:rPr lang="en-GB" sz="2800" b="1" kern="0">
                <a:latin typeface="Helvetica Light"/>
                <a:sym typeface="Helvetica Light"/>
              </a:rPr>
              <a:t> KCVD (Cardiovascular) &amp; KCRS (Respiratory) Community services @ Knowsley PLACE </a:t>
            </a:r>
            <a:br>
              <a:rPr lang="en-GB" sz="3600" b="1" kern="0">
                <a:latin typeface="Helvetica Light"/>
                <a:sym typeface="Helvetica Light"/>
              </a:rPr>
            </a:br>
            <a:r>
              <a:rPr lang="en-GB" sz="3600" b="1" kern="0">
                <a:latin typeface="Helvetica Light"/>
                <a:sym typeface="Helvetica Light"/>
              </a:rPr>
              <a:t>   </a:t>
            </a:r>
            <a:endParaRPr lang="en-GB" sz="3600"/>
          </a:p>
        </p:txBody>
      </p:sp>
      <p:sp>
        <p:nvSpPr>
          <p:cNvPr id="3" name="Slide Number Placeholder 2"/>
          <p:cNvSpPr>
            <a:spLocks noGrp="1"/>
          </p:cNvSpPr>
          <p:nvPr>
            <p:ph type="sldNum" sz="quarter" idx="12"/>
          </p:nvPr>
        </p:nvSpPr>
        <p:spPr/>
        <p:txBody>
          <a:bodyPr/>
          <a:lstStyle/>
          <a:p>
            <a:fld id="{C53DD674-0FE8-9A43-90ED-815A93F2FBA3}" type="slidenum">
              <a:rPr lang="en-US" smtClean="0"/>
              <a:t>1</a:t>
            </a:fld>
            <a:endParaRPr lang="en-US"/>
          </a:p>
        </p:txBody>
      </p:sp>
      <p:sp>
        <p:nvSpPr>
          <p:cNvPr id="6" name="Subtitle 5"/>
          <p:cNvSpPr>
            <a:spLocks noGrp="1"/>
          </p:cNvSpPr>
          <p:nvPr>
            <p:ph type="subTitle" idx="1"/>
          </p:nvPr>
        </p:nvSpPr>
        <p:spPr>
          <a:xfrm>
            <a:off x="2251495" y="3694114"/>
            <a:ext cx="7651630" cy="1671516"/>
          </a:xfrm>
        </p:spPr>
        <p:txBody>
          <a:bodyPr vert="horz" lIns="91440" tIns="45720" rIns="91440" bIns="45720" rtlCol="0" anchor="t">
            <a:noAutofit/>
          </a:bodyPr>
          <a:lstStyle/>
          <a:p>
            <a:r>
              <a:rPr lang="en-GB" b="1" kern="0">
                <a:latin typeface="Helvetica Light"/>
                <a:sym typeface="Helvetica Light"/>
              </a:rPr>
              <a:t>(EDS) Equality delivery system review</a:t>
            </a:r>
            <a:endParaRPr lang="en-GB">
              <a:latin typeface="Arial"/>
              <a:cs typeface="Arial"/>
            </a:endParaRPr>
          </a:p>
          <a:p>
            <a:r>
              <a:rPr lang="en-GB">
                <a:latin typeface="Arial"/>
                <a:cs typeface="Arial"/>
              </a:rPr>
              <a:t> 8</a:t>
            </a:r>
            <a:r>
              <a:rPr lang="en-GB" baseline="30000">
                <a:latin typeface="Arial"/>
                <a:cs typeface="Arial"/>
              </a:rPr>
              <a:t>th</a:t>
            </a:r>
            <a:r>
              <a:rPr lang="en-GB">
                <a:latin typeface="Arial"/>
                <a:cs typeface="Arial"/>
              </a:rPr>
              <a:t> January 2026</a:t>
            </a:r>
          </a:p>
          <a:p>
            <a:endParaRPr lang="en-GB">
              <a:latin typeface="Arial"/>
              <a:cs typeface="Arial"/>
            </a:endParaRPr>
          </a:p>
        </p:txBody>
      </p:sp>
    </p:spTree>
    <p:extLst>
      <p:ext uri="{BB962C8B-B14F-4D97-AF65-F5344CB8AC3E}">
        <p14:creationId xmlns:p14="http://schemas.microsoft.com/office/powerpoint/2010/main" val="3640106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674D02-51C7-C3BB-225E-54DE39964001}"/>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8C44E687-3026-03F6-2E60-CAC1F9033669}"/>
              </a:ext>
            </a:extLst>
          </p:cNvPr>
          <p:cNvSpPr>
            <a:spLocks noGrp="1"/>
          </p:cNvSpPr>
          <p:nvPr>
            <p:ph type="sldNum" sz="quarter" idx="12"/>
          </p:nvPr>
        </p:nvSpPr>
        <p:spPr/>
        <p:txBody>
          <a:bodyPr/>
          <a:lstStyle/>
          <a:p>
            <a:fld id="{C53DD674-0FE8-9A43-90ED-815A93F2FBA3}" type="slidenum">
              <a:rPr lang="en-US" smtClean="0"/>
              <a:pPr/>
              <a:t>10</a:t>
            </a:fld>
            <a:endParaRPr lang="en-US"/>
          </a:p>
        </p:txBody>
      </p:sp>
      <p:sp>
        <p:nvSpPr>
          <p:cNvPr id="6" name="Title 5">
            <a:extLst>
              <a:ext uri="{FF2B5EF4-FFF2-40B4-BE49-F238E27FC236}">
                <a16:creationId xmlns:a16="http://schemas.microsoft.com/office/drawing/2014/main" id="{AA028D7C-83B7-5403-5F18-EB4FE6A83A74}"/>
              </a:ext>
            </a:extLst>
          </p:cNvPr>
          <p:cNvSpPr txBox="1">
            <a:spLocks noGrp="1"/>
          </p:cNvSpPr>
          <p:nvPr>
            <p:ph type="title"/>
          </p:nvPr>
        </p:nvSpPr>
        <p:spPr>
          <a:xfrm>
            <a:off x="366713" y="1023938"/>
            <a:ext cx="11458575" cy="842962"/>
          </a:xfrm>
          <a:prstGeom prst="rect">
            <a:avLst/>
          </a:prstGeom>
          <a:noFill/>
        </p:spPr>
        <p:txBody>
          <a:bodyPr wrap="square" rtlCol="0">
            <a:spAutoFit/>
          </a:bodyPr>
          <a:lstStyle/>
          <a:p>
            <a:r>
              <a:rPr lang="en-GB" sz="2000">
                <a:solidFill>
                  <a:schemeClr val="bg1"/>
                </a:solidFill>
              </a:rPr>
              <a:t>Transforming community services</a:t>
            </a:r>
          </a:p>
        </p:txBody>
      </p:sp>
      <p:sp>
        <p:nvSpPr>
          <p:cNvPr id="7" name="TextBox 6">
            <a:extLst>
              <a:ext uri="{FF2B5EF4-FFF2-40B4-BE49-F238E27FC236}">
                <a16:creationId xmlns:a16="http://schemas.microsoft.com/office/drawing/2014/main" id="{042C6088-A490-1B75-8CF4-DC81C084C214}"/>
              </a:ext>
            </a:extLst>
          </p:cNvPr>
          <p:cNvSpPr txBox="1"/>
          <p:nvPr/>
        </p:nvSpPr>
        <p:spPr>
          <a:xfrm>
            <a:off x="368328" y="497711"/>
            <a:ext cx="5260312" cy="830997"/>
          </a:xfrm>
          <a:prstGeom prst="rect">
            <a:avLst/>
          </a:prstGeom>
          <a:noFill/>
        </p:spPr>
        <p:txBody>
          <a:bodyPr wrap="square" lIns="91440" tIns="45720" rIns="91440" bIns="45720" rtlCol="0" anchor="t">
            <a:spAutoFit/>
          </a:bodyPr>
          <a:lstStyle/>
          <a:p>
            <a:endParaRPr lang="en-GB" sz="2400" b="1">
              <a:solidFill>
                <a:schemeClr val="accent1"/>
              </a:solidFill>
            </a:endParaRPr>
          </a:p>
          <a:p>
            <a:r>
              <a:rPr lang="en-GB" sz="2400" b="1">
                <a:solidFill>
                  <a:schemeClr val="accent1"/>
                </a:solidFill>
              </a:rPr>
              <a:t>Transforming Community Services</a:t>
            </a:r>
            <a:endParaRPr lang="en-GB">
              <a:solidFill>
                <a:schemeClr val="accent1"/>
              </a:solidFill>
            </a:endParaRPr>
          </a:p>
        </p:txBody>
      </p:sp>
      <p:sp>
        <p:nvSpPr>
          <p:cNvPr id="8" name="Text Placeholder 3">
            <a:extLst>
              <a:ext uri="{FF2B5EF4-FFF2-40B4-BE49-F238E27FC236}">
                <a16:creationId xmlns:a16="http://schemas.microsoft.com/office/drawing/2014/main" id="{C52822CA-BA18-74DD-8EAE-F9B1A6DAF0C3}"/>
              </a:ext>
            </a:extLst>
          </p:cNvPr>
          <p:cNvSpPr txBox="1">
            <a:spLocks noGrp="1"/>
          </p:cNvSpPr>
          <p:nvPr>
            <p:ph idx="1"/>
          </p:nvPr>
        </p:nvSpPr>
        <p:spPr>
          <a:xfrm>
            <a:off x="366713" y="1391920"/>
            <a:ext cx="8198167" cy="5058700"/>
          </a:xfrm>
          <a:prstGeom prst="rect">
            <a:avLst/>
          </a:prstGeom>
        </p:spPr>
        <p:txBody>
          <a:bodyPr vert="horz" lIns="91440" tIns="45720" rIns="91440" bIns="45720" rtlCol="0" anchor="t">
            <a:no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GB" sz="1800" b="1">
                <a:solidFill>
                  <a:schemeClr val="accent1"/>
                </a:solidFill>
                <a:latin typeface="Arial"/>
                <a:cs typeface="Arial"/>
              </a:rPr>
              <a:t>Services redesigned </a:t>
            </a:r>
            <a:r>
              <a:rPr kumimoji="0" lang="en-GB" sz="1800" b="0" i="0" u="none" strike="noStrike" kern="0" cap="none" spc="0" normalizeH="0" baseline="0" noProof="0">
                <a:ln>
                  <a:noFill/>
                </a:ln>
                <a:solidFill>
                  <a:schemeClr val="tx1"/>
                </a:solidFill>
                <a:effectLst/>
                <a:uLnTx/>
                <a:uFillTx/>
                <a:latin typeface="Arial"/>
                <a:cs typeface="Arial"/>
              </a:rPr>
              <a:t>-  Underpinned by robust patient &amp;  public engagement</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GB" sz="1800" b="1" i="0" u="none" strike="noStrike" kern="0" cap="none" spc="0" normalizeH="0" baseline="0" noProof="0">
                <a:ln>
                  <a:noFill/>
                </a:ln>
                <a:solidFill>
                  <a:schemeClr val="accent1"/>
                </a:solidFill>
                <a:effectLst/>
                <a:uLnTx/>
                <a:uFillTx/>
                <a:latin typeface="Arial"/>
                <a:cs typeface="Arial"/>
              </a:rPr>
              <a:t>Aim: </a:t>
            </a:r>
            <a:r>
              <a:rPr lang="en-GB" sz="1800" kern="0">
                <a:solidFill>
                  <a:schemeClr val="tx1"/>
                </a:solidFill>
                <a:latin typeface="Arial"/>
                <a:cs typeface="Arial"/>
              </a:rPr>
              <a:t>Increase</a:t>
            </a:r>
            <a:r>
              <a:rPr kumimoji="0" lang="en-GB" sz="1800" b="0" i="0" u="none" strike="noStrike" kern="0" cap="none" spc="0" normalizeH="0" baseline="0" noProof="0">
                <a:ln>
                  <a:noFill/>
                </a:ln>
                <a:solidFill>
                  <a:schemeClr val="tx1"/>
                </a:solidFill>
                <a:effectLst/>
                <a:uLnTx/>
                <a:uFillTx/>
                <a:latin typeface="Arial"/>
                <a:cs typeface="Arial"/>
              </a:rPr>
              <a:t> clinical quality, </a:t>
            </a:r>
            <a:endParaRPr lang="en-GB" sz="1800" b="0" i="0" u="none" strike="noStrike" kern="0" cap="none" spc="0" normalizeH="0" baseline="0" noProof="0">
              <a:ln>
                <a:noFill/>
              </a:ln>
              <a:solidFill>
                <a:schemeClr val="tx1"/>
              </a:solidFill>
              <a:effectLst/>
              <a:uLnTx/>
              <a:uFillTx/>
              <a:latin typeface="Arial"/>
              <a:cs typeface="Arial"/>
            </a:endParaRPr>
          </a:p>
          <a:p>
            <a:pPr marL="342900" indent="-342900" eaLnBrk="0" fontAlgn="base" hangingPunct="0">
              <a:spcBef>
                <a:spcPct val="20000"/>
              </a:spcBef>
              <a:spcAft>
                <a:spcPct val="0"/>
              </a:spcAft>
              <a:buClrTx/>
              <a:buNone/>
              <a:defRPr/>
            </a:pPr>
            <a:r>
              <a:rPr kumimoji="0" lang="en-GB" sz="1800" b="0" i="0" u="none" strike="noStrike" kern="0" cap="none" spc="0" normalizeH="0" baseline="0" noProof="0">
                <a:ln>
                  <a:noFill/>
                </a:ln>
                <a:solidFill>
                  <a:schemeClr val="tx1"/>
                </a:solidFill>
                <a:effectLst/>
                <a:uLnTx/>
                <a:uFillTx/>
                <a:latin typeface="Arial"/>
                <a:cs typeface="Arial"/>
              </a:rPr>
              <a:t>decrease </a:t>
            </a:r>
            <a:r>
              <a:rPr lang="en-GB" sz="1800" kern="0">
                <a:solidFill>
                  <a:schemeClr val="tx1"/>
                </a:solidFill>
                <a:latin typeface="Arial"/>
                <a:cs typeface="Arial"/>
              </a:rPr>
              <a:t>fragmentation and inequality, </a:t>
            </a:r>
          </a:p>
          <a:p>
            <a:pPr marL="342900" indent="-342900">
              <a:spcBef>
                <a:spcPct val="20000"/>
              </a:spcBef>
              <a:spcAft>
                <a:spcPct val="0"/>
              </a:spcAft>
              <a:buClrTx/>
              <a:buNone/>
              <a:defRPr/>
            </a:pPr>
            <a:r>
              <a:rPr lang="en-GB" sz="1800" kern="0">
                <a:solidFill>
                  <a:schemeClr val="tx1"/>
                </a:solidFill>
                <a:latin typeface="Arial"/>
                <a:cs typeface="Arial"/>
              </a:rPr>
              <a:t>move</a:t>
            </a:r>
            <a:r>
              <a:rPr kumimoji="0" lang="en-GB" sz="1800" b="0" i="0" u="none" strike="noStrike" kern="0" cap="none" spc="0" normalizeH="0" baseline="0" noProof="0">
                <a:ln>
                  <a:noFill/>
                </a:ln>
                <a:solidFill>
                  <a:schemeClr val="tx1"/>
                </a:solidFill>
                <a:effectLst/>
                <a:uLnTx/>
                <a:uFillTx/>
                <a:latin typeface="Arial"/>
                <a:cs typeface="Arial"/>
              </a:rPr>
              <a:t> services closer to home, </a:t>
            </a:r>
            <a:endParaRPr lang="en-GB">
              <a:solidFill>
                <a:schemeClr val="tx1"/>
              </a:solidFill>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GB" sz="1800" kern="0">
                <a:solidFill>
                  <a:schemeClr val="tx1"/>
                </a:solidFill>
                <a:latin typeface="Arial"/>
                <a:cs typeface="Arial"/>
              </a:rPr>
              <a:t>reduce</a:t>
            </a:r>
            <a:r>
              <a:rPr kumimoji="0" lang="en-GB" sz="1800" b="0" i="0" u="none" strike="noStrike" kern="0" cap="none" spc="0" normalizeH="0" baseline="0" noProof="0">
                <a:ln>
                  <a:noFill/>
                </a:ln>
                <a:solidFill>
                  <a:schemeClr val="tx1"/>
                </a:solidFill>
                <a:effectLst/>
                <a:uLnTx/>
                <a:uFillTx/>
                <a:latin typeface="Arial"/>
                <a:cs typeface="Arial"/>
              </a:rPr>
              <a:t> hospital activity </a:t>
            </a:r>
            <a:r>
              <a:rPr lang="en-GB" sz="1800" kern="0">
                <a:solidFill>
                  <a:schemeClr val="tx1"/>
                </a:solidFill>
                <a:latin typeface="Arial"/>
                <a:cs typeface="Arial"/>
              </a:rPr>
              <a:t>&amp;</a:t>
            </a:r>
            <a:endParaRPr lang="en-GB"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GB" sz="1800" kern="0">
                <a:solidFill>
                  <a:schemeClr val="tx1"/>
                </a:solidFill>
                <a:latin typeface="Arial"/>
                <a:cs typeface="Arial"/>
              </a:rPr>
              <a:t>increase</a:t>
            </a:r>
            <a:r>
              <a:rPr kumimoji="0" lang="en-GB" sz="1800" b="0" i="0" u="none" strike="noStrike" kern="0" cap="none" spc="0" normalizeH="0" baseline="0" noProof="0">
                <a:ln>
                  <a:noFill/>
                </a:ln>
                <a:solidFill>
                  <a:schemeClr val="tx1"/>
                </a:solidFill>
                <a:effectLst/>
                <a:uLnTx/>
                <a:uFillTx/>
                <a:latin typeface="Arial"/>
                <a:cs typeface="Arial"/>
              </a:rPr>
              <a:t> productivity</a:t>
            </a:r>
            <a:endParaRPr lang="en-GB" sz="1800" b="0" i="0" u="none" strike="noStrike" kern="0" cap="none" spc="0" normalizeH="0" baseline="0" noProof="0">
              <a:ln>
                <a:noFill/>
              </a:ln>
              <a:solidFill>
                <a:schemeClr val="tx1"/>
              </a:solidFill>
              <a:effectLst/>
              <a:uLnTx/>
              <a:uFillTx/>
              <a:latin typeface="Arial"/>
              <a:cs typeface="Arial"/>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342900" indent="-342900" eaLnBrk="0" fontAlgn="base" hangingPunct="0">
              <a:spcBef>
                <a:spcPct val="20000"/>
              </a:spcBef>
              <a:spcAft>
                <a:spcPct val="0"/>
              </a:spcAft>
              <a:buClrTx/>
              <a:buNone/>
              <a:defRPr/>
            </a:pPr>
            <a:r>
              <a:rPr kumimoji="0" lang="en-GB" sz="1800" b="1" i="0" u="none" strike="noStrike" kern="0" cap="none" spc="0" normalizeH="0" baseline="0" noProof="0">
                <a:ln>
                  <a:noFill/>
                </a:ln>
                <a:solidFill>
                  <a:schemeClr val="accent1"/>
                </a:solidFill>
                <a:effectLst/>
                <a:uLnTx/>
                <a:uFillTx/>
                <a:latin typeface="Arial"/>
                <a:cs typeface="Arial"/>
              </a:rPr>
              <a:t>Result: </a:t>
            </a:r>
            <a:r>
              <a:rPr lang="en-GB" sz="1800" kern="0">
                <a:solidFill>
                  <a:schemeClr val="tx1"/>
                </a:solidFill>
                <a:latin typeface="Arial"/>
                <a:cs typeface="Arial"/>
              </a:rPr>
              <a:t>High </a:t>
            </a:r>
            <a:r>
              <a:rPr kumimoji="0" lang="en-GB" sz="1800" b="0" i="0" u="none" strike="noStrike" kern="0" cap="none" spc="0" normalizeH="0" baseline="0" noProof="0">
                <a:ln>
                  <a:noFill/>
                </a:ln>
                <a:solidFill>
                  <a:schemeClr val="tx1"/>
                </a:solidFill>
                <a:effectLst/>
                <a:uLnTx/>
                <a:uFillTx/>
                <a:latin typeface="Arial"/>
                <a:cs typeface="Arial"/>
              </a:rPr>
              <a:t>quality clinical service</a:t>
            </a:r>
            <a:endParaRPr lang="en-GB" sz="1800" b="0" i="0" u="none" strike="noStrike" kern="0" cap="none" spc="0" normalizeH="0" baseline="0" noProof="0">
              <a:ln>
                <a:noFill/>
              </a:ln>
              <a:solidFill>
                <a:schemeClr val="tx1"/>
              </a:solidFill>
              <a:effectLst/>
              <a:uLnTx/>
              <a:uFillTx/>
              <a:latin typeface="Arial"/>
              <a:cs typeface="Arial"/>
            </a:endParaRPr>
          </a:p>
          <a:p>
            <a:pPr marL="342900" indent="-342900" eaLnBrk="0" fontAlgn="base" hangingPunct="0">
              <a:spcBef>
                <a:spcPct val="20000"/>
              </a:spcBef>
              <a:spcAft>
                <a:spcPct val="0"/>
              </a:spcAft>
              <a:buClrTx/>
              <a:buNone/>
              <a:defRPr/>
            </a:pPr>
            <a:r>
              <a:rPr kumimoji="0" lang="en-GB" sz="1800" b="0" i="0" u="none" strike="noStrike" kern="0" cap="none" spc="0" normalizeH="0" baseline="0" noProof="0">
                <a:ln>
                  <a:noFill/>
                </a:ln>
                <a:solidFill>
                  <a:schemeClr val="tx1"/>
                </a:solidFill>
                <a:effectLst/>
                <a:uLnTx/>
                <a:uFillTx/>
                <a:latin typeface="Arial"/>
                <a:cs typeface="Arial"/>
              </a:rPr>
              <a:t>delivered in places people wanted</a:t>
            </a:r>
            <a:r>
              <a:rPr lang="en-GB" sz="1800" kern="0">
                <a:solidFill>
                  <a:schemeClr val="tx1"/>
                </a:solidFill>
                <a:latin typeface="Arial"/>
                <a:cs typeface="Arial"/>
              </a:rPr>
              <a:t>, </a:t>
            </a:r>
            <a:endParaRPr lang="en-GB"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342900" indent="-342900" eaLnBrk="0" fontAlgn="base" hangingPunct="0">
              <a:spcBef>
                <a:spcPct val="20000"/>
              </a:spcBef>
              <a:spcAft>
                <a:spcPct val="0"/>
              </a:spcAft>
              <a:buClrTx/>
              <a:buNone/>
              <a:defRPr/>
            </a:pPr>
            <a:r>
              <a:rPr kumimoji="0" lang="en-GB" sz="1800" b="0" i="0" u="none" strike="noStrike" kern="0" cap="none" spc="0" normalizeH="0" baseline="0" noProof="0">
                <a:ln>
                  <a:noFill/>
                </a:ln>
                <a:solidFill>
                  <a:schemeClr val="tx1"/>
                </a:solidFill>
                <a:effectLst/>
                <a:uLnTx/>
                <a:uFillTx/>
                <a:latin typeface="Arial"/>
                <a:cs typeface="Arial"/>
              </a:rPr>
              <a:t>at the times they wanted</a:t>
            </a:r>
            <a:r>
              <a:rPr lang="en-GB" sz="1800" kern="0">
                <a:solidFill>
                  <a:schemeClr val="tx1"/>
                </a:solidFill>
                <a:latin typeface="Arial"/>
                <a:cs typeface="Arial"/>
              </a:rPr>
              <a:t> &amp;</a:t>
            </a:r>
            <a:endParaRPr lang="en-GB"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GB" sz="1800" kern="0">
                <a:solidFill>
                  <a:schemeClr val="tx1"/>
                </a:solidFill>
                <a:latin typeface="Arial"/>
                <a:cs typeface="Arial"/>
              </a:rPr>
              <a:t>in</a:t>
            </a:r>
            <a:r>
              <a:rPr kumimoji="0" lang="en-GB" sz="1800" b="0" i="0" u="none" strike="noStrike" kern="0" cap="none" spc="0" normalizeH="0" baseline="0" noProof="0">
                <a:ln>
                  <a:noFill/>
                </a:ln>
                <a:solidFill>
                  <a:schemeClr val="tx1"/>
                </a:solidFill>
                <a:effectLst/>
                <a:uLnTx/>
                <a:uFillTx/>
                <a:latin typeface="Arial"/>
                <a:cs typeface="Arial"/>
              </a:rPr>
              <a:t> the way they wanted </a:t>
            </a:r>
            <a:endParaRPr lang="en-GB" sz="1800" b="0" i="0" u="none" strike="noStrike" kern="0" cap="none" spc="0" normalizeH="0" baseline="0" noProof="0">
              <a:ln>
                <a:noFill/>
              </a:ln>
              <a:solidFill>
                <a:schemeClr val="tx1"/>
              </a:solidFill>
              <a:effectLst/>
              <a:uLnTx/>
              <a:uFillTx/>
              <a:latin typeface="Arial"/>
              <a:cs typeface="Arial"/>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342900" indent="-342900" eaLnBrk="0" fontAlgn="base" hangingPunct="0">
              <a:spcBef>
                <a:spcPct val="20000"/>
              </a:spcBef>
              <a:spcAft>
                <a:spcPct val="0"/>
              </a:spcAft>
              <a:buClrTx/>
              <a:buNone/>
              <a:defRPr/>
            </a:pPr>
            <a:r>
              <a:rPr lang="en-GB" sz="1800" b="1" kern="0">
                <a:solidFill>
                  <a:schemeClr val="accent1"/>
                </a:solidFill>
                <a:latin typeface="Arial"/>
                <a:cs typeface="Arial"/>
              </a:rPr>
              <a:t>Patients treated</a:t>
            </a:r>
            <a:r>
              <a:rPr kumimoji="0" lang="en-GB" sz="1800" b="1" i="0" u="none" strike="noStrike" kern="0" cap="none" spc="0" normalizeH="0" baseline="0" noProof="0">
                <a:ln>
                  <a:noFill/>
                </a:ln>
                <a:solidFill>
                  <a:schemeClr val="accent1"/>
                </a:solidFill>
                <a:effectLst/>
                <a:uLnTx/>
                <a:uFillTx/>
                <a:latin typeface="Arial"/>
                <a:cs typeface="Arial"/>
              </a:rPr>
              <a:t> in the manner they wish to be </a:t>
            </a:r>
            <a:endParaRPr lang="en-GB" sz="1800" b="1" kern="0">
              <a:solidFill>
                <a:schemeClr val="accent1"/>
              </a:solidFill>
              <a:latin typeface="Arial"/>
              <a:cs typeface="Arial"/>
            </a:endParaRPr>
          </a:p>
          <a:p>
            <a:pPr marL="342900" indent="-342900">
              <a:spcBef>
                <a:spcPct val="20000"/>
              </a:spcBef>
              <a:spcAft>
                <a:spcPct val="0"/>
              </a:spcAft>
              <a:buClrTx/>
              <a:buNone/>
              <a:defRPr/>
            </a:pPr>
            <a:r>
              <a:rPr kumimoji="0" lang="en-GB" sz="1800" b="1" i="0" u="none" strike="noStrike" kern="0" cap="none" spc="0" normalizeH="0" baseline="0" noProof="0">
                <a:ln>
                  <a:noFill/>
                </a:ln>
                <a:solidFill>
                  <a:schemeClr val="accent1"/>
                </a:solidFill>
                <a:effectLst/>
                <a:uLnTx/>
                <a:uFillTx/>
                <a:latin typeface="Arial"/>
                <a:cs typeface="Arial"/>
              </a:rPr>
              <a:t>treated</a:t>
            </a:r>
            <a:endParaRPr lang="en-GB">
              <a:solidFill>
                <a:schemeClr val="accent1"/>
              </a:solidFill>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600" b="0" i="0" u="none" strike="noStrike" kern="0" cap="none" spc="0" normalizeH="0" baseline="0" noProof="0">
              <a:ln>
                <a:noFill/>
              </a:ln>
              <a:solidFill>
                <a:schemeClr val="tx1"/>
              </a:solidFill>
              <a:effectLst/>
              <a:uLnTx/>
              <a:uFillTx/>
              <a:latin typeface="+mn-lt"/>
              <a:ea typeface="+mn-ea"/>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600" b="0" i="0" u="none" strike="noStrike" kern="0" cap="none" spc="0" normalizeH="0" baseline="0" noProof="0">
              <a:ln>
                <a:noFill/>
              </a:ln>
              <a:solidFill>
                <a:schemeClr val="tx1"/>
              </a:solidFill>
              <a:effectLst/>
              <a:uLnTx/>
              <a:uFillTx/>
              <a:latin typeface="+mn-lt"/>
              <a:ea typeface="+mn-ea"/>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600" b="0" i="0" u="none" strike="noStrike" kern="0" cap="none" spc="0" normalizeH="0" baseline="0" noProof="0">
              <a:ln>
                <a:noFill/>
              </a:ln>
              <a:solidFill>
                <a:schemeClr val="tx1"/>
              </a:solidFill>
              <a:effectLst/>
              <a:uLnTx/>
              <a:uFillTx/>
              <a:latin typeface="+mn-lt"/>
              <a:ea typeface="+mn-ea"/>
              <a:cs typeface="ＭＳ Ｐゴシック"/>
            </a:endParaRPr>
          </a:p>
          <a:p>
            <a:pPr marL="342900" marR="0" lvl="0" indent="-342900" algn="l" defTabSz="914400" rtl="0" eaLnBrk="1" fontAlgn="base" latinLnBrk="0" hangingPunct="1">
              <a:lnSpc>
                <a:spcPct val="100000"/>
              </a:lnSpc>
              <a:spcBef>
                <a:spcPts val="600"/>
              </a:spcBef>
              <a:spcAft>
                <a:spcPts val="1800"/>
              </a:spcAft>
              <a:buClrTx/>
              <a:buSzTx/>
              <a:buFontTx/>
              <a:buNone/>
              <a:tabLst/>
              <a:defRPr/>
            </a:pPr>
            <a:endParaRPr kumimoji="0" lang="en-GB" sz="1100" b="0" i="0" u="none" strike="noStrike" kern="0" cap="none" spc="0" normalizeH="0" baseline="0" noProof="0">
              <a:ln>
                <a:noFill/>
              </a:ln>
              <a:solidFill>
                <a:schemeClr val="tx1"/>
              </a:solidFill>
              <a:effectLst/>
              <a:uLnTx/>
              <a:uFillTx/>
              <a:latin typeface="+mn-lt"/>
              <a:ea typeface="+mn-ea"/>
              <a:cs typeface="Arial"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1100" b="0" i="0" u="none" strike="noStrike" kern="0" cap="none" spc="0" normalizeH="0" baseline="0" noProof="0">
              <a:ln>
                <a:noFill/>
              </a:ln>
              <a:solidFill>
                <a:schemeClr val="tx1"/>
              </a:solidFill>
              <a:effectLst/>
              <a:uLnTx/>
              <a:uFillTx/>
              <a:latin typeface="+mn-lt"/>
              <a:ea typeface="+mn-ea"/>
              <a:cs typeface="ＭＳ Ｐゴシック"/>
            </a:endParaRPr>
          </a:p>
        </p:txBody>
      </p:sp>
      <p:pic>
        <p:nvPicPr>
          <p:cNvPr id="9" name="Picture 3">
            <a:extLst>
              <a:ext uri="{FF2B5EF4-FFF2-40B4-BE49-F238E27FC236}">
                <a16:creationId xmlns:a16="http://schemas.microsoft.com/office/drawing/2014/main" id="{13F6A0B1-3DEC-965C-4B95-88BC4F6D4FC0}"/>
              </a:ext>
            </a:extLst>
          </p:cNvPr>
          <p:cNvPicPr>
            <a:picLocks noChangeAspect="1" noChangeArrowheads="1"/>
          </p:cNvPicPr>
          <p:nvPr/>
        </p:nvPicPr>
        <p:blipFill>
          <a:blip r:embed="rId2" cstate="print"/>
          <a:srcRect/>
          <a:stretch>
            <a:fillRect/>
          </a:stretch>
        </p:blipFill>
        <p:spPr bwMode="auto">
          <a:xfrm>
            <a:off x="5816600" y="1855718"/>
            <a:ext cx="5821680" cy="4594902"/>
          </a:xfrm>
          <a:prstGeom prst="rect">
            <a:avLst/>
          </a:prstGeom>
          <a:noFill/>
          <a:ln w="9525">
            <a:noFill/>
            <a:miter lim="800000"/>
            <a:headEnd/>
            <a:tailEnd/>
          </a:ln>
        </p:spPr>
      </p:pic>
      <p:sp>
        <p:nvSpPr>
          <p:cNvPr id="10" name="TextBox 9">
            <a:extLst>
              <a:ext uri="{FF2B5EF4-FFF2-40B4-BE49-F238E27FC236}">
                <a16:creationId xmlns:a16="http://schemas.microsoft.com/office/drawing/2014/main" id="{3D53D869-B50F-4DFB-5D9E-AB41BEDDBC76}"/>
              </a:ext>
            </a:extLst>
          </p:cNvPr>
          <p:cNvSpPr txBox="1"/>
          <p:nvPr/>
        </p:nvSpPr>
        <p:spPr>
          <a:xfrm>
            <a:off x="8727440" y="2600960"/>
            <a:ext cx="1991360" cy="523220"/>
          </a:xfrm>
          <a:prstGeom prst="rect">
            <a:avLst/>
          </a:prstGeom>
          <a:noFill/>
        </p:spPr>
        <p:txBody>
          <a:bodyPr wrap="square" rtlCol="0">
            <a:spAutoFit/>
          </a:bodyPr>
          <a:lstStyle/>
          <a:p>
            <a:r>
              <a:rPr lang="en-GB" sz="2800" b="1">
                <a:solidFill>
                  <a:schemeClr val="accent1"/>
                </a:solidFill>
              </a:rPr>
              <a:t>Knowsley</a:t>
            </a:r>
          </a:p>
        </p:txBody>
      </p:sp>
    </p:spTree>
    <p:extLst>
      <p:ext uri="{BB962C8B-B14F-4D97-AF65-F5344CB8AC3E}">
        <p14:creationId xmlns:p14="http://schemas.microsoft.com/office/powerpoint/2010/main" val="287119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1000"/>
                                        <p:tgtEl>
                                          <p:spTgt spid="8">
                                            <p:txEl>
                                              <p:pRg st="4" end="4"/>
                                            </p:txEl>
                                          </p:spTgt>
                                        </p:tgtEl>
                                      </p:cBhvr>
                                    </p:animEffect>
                                    <p:anim calcmode="lin" valueType="num">
                                      <p:cBhvr>
                                        <p:cTn id="2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1000"/>
                                        <p:tgtEl>
                                          <p:spTgt spid="8">
                                            <p:txEl>
                                              <p:pRg st="5" end="5"/>
                                            </p:txEl>
                                          </p:spTgt>
                                        </p:tgtEl>
                                      </p:cBhvr>
                                    </p:animEffect>
                                    <p:anim calcmode="lin" valueType="num">
                                      <p:cBhvr>
                                        <p:cTn id="2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1000"/>
                                        <p:tgtEl>
                                          <p:spTgt spid="8">
                                            <p:txEl>
                                              <p:pRg st="6" end="6"/>
                                            </p:txEl>
                                          </p:spTgt>
                                        </p:tgtEl>
                                      </p:cBhvr>
                                    </p:animEffect>
                                    <p:anim calcmode="lin" valueType="num">
                                      <p:cBhvr>
                                        <p:cTn id="3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1000"/>
                                        <p:tgtEl>
                                          <p:spTgt spid="8">
                                            <p:txEl>
                                              <p:pRg st="8" end="8"/>
                                            </p:txEl>
                                          </p:spTgt>
                                        </p:tgtEl>
                                      </p:cBhvr>
                                    </p:animEffect>
                                    <p:anim calcmode="lin" valueType="num">
                                      <p:cBhvr>
                                        <p:cTn id="4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1000"/>
                                        <p:tgtEl>
                                          <p:spTgt spid="8">
                                            <p:txEl>
                                              <p:pRg st="9" end="9"/>
                                            </p:txEl>
                                          </p:spTgt>
                                        </p:tgtEl>
                                      </p:cBhvr>
                                    </p:animEffect>
                                    <p:anim calcmode="lin" valueType="num">
                                      <p:cBhvr>
                                        <p:cTn id="45"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9" end="9"/>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1000"/>
                                        <p:tgtEl>
                                          <p:spTgt spid="8">
                                            <p:txEl>
                                              <p:pRg st="10" end="10"/>
                                            </p:txEl>
                                          </p:spTgt>
                                        </p:tgtEl>
                                      </p:cBhvr>
                                    </p:animEffect>
                                    <p:anim calcmode="lin" valueType="num">
                                      <p:cBhvr>
                                        <p:cTn id="50"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0" end="1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8">
                                            <p:txEl>
                                              <p:pRg st="11" end="11"/>
                                            </p:txEl>
                                          </p:spTgt>
                                        </p:tgtEl>
                                        <p:attrNameLst>
                                          <p:attrName>style.visibility</p:attrName>
                                        </p:attrNameLst>
                                      </p:cBhvr>
                                      <p:to>
                                        <p:strVal val="visible"/>
                                      </p:to>
                                    </p:set>
                                    <p:animEffect transition="in" filter="fade">
                                      <p:cBhvr>
                                        <p:cTn id="54" dur="1000"/>
                                        <p:tgtEl>
                                          <p:spTgt spid="8">
                                            <p:txEl>
                                              <p:pRg st="11" end="11"/>
                                            </p:txEl>
                                          </p:spTgt>
                                        </p:tgtEl>
                                      </p:cBhvr>
                                    </p:animEffect>
                                    <p:anim calcmode="lin" valueType="num">
                                      <p:cBhvr>
                                        <p:cTn id="55"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xEl>
                                              <p:pRg st="13" end="13"/>
                                            </p:txEl>
                                          </p:spTgt>
                                        </p:tgtEl>
                                        <p:attrNameLst>
                                          <p:attrName>style.visibility</p:attrName>
                                        </p:attrNameLst>
                                      </p:cBhvr>
                                      <p:to>
                                        <p:strVal val="visible"/>
                                      </p:to>
                                    </p:set>
                                    <p:anim calcmode="lin" valueType="num">
                                      <p:cBhvr>
                                        <p:cTn id="61" dur="500" fill="hold"/>
                                        <p:tgtEl>
                                          <p:spTgt spid="8">
                                            <p:txEl>
                                              <p:pRg st="13" end="13"/>
                                            </p:txEl>
                                          </p:spTgt>
                                        </p:tgtEl>
                                        <p:attrNameLst>
                                          <p:attrName>ppt_w</p:attrName>
                                        </p:attrNameLst>
                                      </p:cBhvr>
                                      <p:tavLst>
                                        <p:tav tm="0">
                                          <p:val>
                                            <p:fltVal val="0"/>
                                          </p:val>
                                        </p:tav>
                                        <p:tav tm="100000">
                                          <p:val>
                                            <p:strVal val="#ppt_w"/>
                                          </p:val>
                                        </p:tav>
                                      </p:tavLst>
                                    </p:anim>
                                    <p:anim calcmode="lin" valueType="num">
                                      <p:cBhvr>
                                        <p:cTn id="62" dur="500" fill="hold"/>
                                        <p:tgtEl>
                                          <p:spTgt spid="8">
                                            <p:txEl>
                                              <p:pRg st="13" end="13"/>
                                            </p:txEl>
                                          </p:spTgt>
                                        </p:tgtEl>
                                        <p:attrNameLst>
                                          <p:attrName>ppt_h</p:attrName>
                                        </p:attrNameLst>
                                      </p:cBhvr>
                                      <p:tavLst>
                                        <p:tav tm="0">
                                          <p:val>
                                            <p:fltVal val="0"/>
                                          </p:val>
                                        </p:tav>
                                        <p:tav tm="100000">
                                          <p:val>
                                            <p:strVal val="#ppt_h"/>
                                          </p:val>
                                        </p:tav>
                                      </p:tavLst>
                                    </p:anim>
                                    <p:animEffect transition="in" filter="fade">
                                      <p:cBhvr>
                                        <p:cTn id="63" dur="500"/>
                                        <p:tgtEl>
                                          <p:spTgt spid="8">
                                            <p:txEl>
                                              <p:pRg st="13" end="1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8">
                                            <p:txEl>
                                              <p:pRg st="14" end="14"/>
                                            </p:txEl>
                                          </p:spTgt>
                                        </p:tgtEl>
                                        <p:attrNameLst>
                                          <p:attrName>style.visibility</p:attrName>
                                        </p:attrNameLst>
                                      </p:cBhvr>
                                      <p:to>
                                        <p:strVal val="visible"/>
                                      </p:to>
                                    </p:set>
                                    <p:anim calcmode="lin" valueType="num">
                                      <p:cBhvr>
                                        <p:cTn id="68" dur="500" fill="hold"/>
                                        <p:tgtEl>
                                          <p:spTgt spid="8">
                                            <p:txEl>
                                              <p:pRg st="14" end="14"/>
                                            </p:txEl>
                                          </p:spTgt>
                                        </p:tgtEl>
                                        <p:attrNameLst>
                                          <p:attrName>ppt_w</p:attrName>
                                        </p:attrNameLst>
                                      </p:cBhvr>
                                      <p:tavLst>
                                        <p:tav tm="0">
                                          <p:val>
                                            <p:fltVal val="0"/>
                                          </p:val>
                                        </p:tav>
                                        <p:tav tm="100000">
                                          <p:val>
                                            <p:strVal val="#ppt_w"/>
                                          </p:val>
                                        </p:tav>
                                      </p:tavLst>
                                    </p:anim>
                                    <p:anim calcmode="lin" valueType="num">
                                      <p:cBhvr>
                                        <p:cTn id="69" dur="500" fill="hold"/>
                                        <p:tgtEl>
                                          <p:spTgt spid="8">
                                            <p:txEl>
                                              <p:pRg st="14" end="14"/>
                                            </p:txEl>
                                          </p:spTgt>
                                        </p:tgtEl>
                                        <p:attrNameLst>
                                          <p:attrName>ppt_h</p:attrName>
                                        </p:attrNameLst>
                                      </p:cBhvr>
                                      <p:tavLst>
                                        <p:tav tm="0">
                                          <p:val>
                                            <p:fltVal val="0"/>
                                          </p:val>
                                        </p:tav>
                                        <p:tav tm="100000">
                                          <p:val>
                                            <p:strVal val="#ppt_h"/>
                                          </p:val>
                                        </p:tav>
                                      </p:tavLst>
                                    </p:anim>
                                    <p:animEffect transition="in" filter="fade">
                                      <p:cBhvr>
                                        <p:cTn id="70"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1C46-89A1-9AEE-E20F-2232B8C2046D}"/>
              </a:ext>
            </a:extLst>
          </p:cNvPr>
          <p:cNvSpPr>
            <a:spLocks noGrp="1"/>
          </p:cNvSpPr>
          <p:nvPr>
            <p:ph type="title"/>
          </p:nvPr>
        </p:nvSpPr>
        <p:spPr/>
        <p:txBody>
          <a:bodyPr/>
          <a:lstStyle/>
          <a:p>
            <a:r>
              <a:rPr lang="en-GB"/>
              <a:t>Who are we ? </a:t>
            </a:r>
          </a:p>
        </p:txBody>
      </p:sp>
      <p:sp>
        <p:nvSpPr>
          <p:cNvPr id="5" name="Slide Number Placeholder 4">
            <a:extLst>
              <a:ext uri="{FF2B5EF4-FFF2-40B4-BE49-F238E27FC236}">
                <a16:creationId xmlns:a16="http://schemas.microsoft.com/office/drawing/2014/main" id="{6A363D9F-7C53-F439-DB33-D714C8C2B7B4}"/>
              </a:ext>
            </a:extLst>
          </p:cNvPr>
          <p:cNvSpPr>
            <a:spLocks noGrp="1"/>
          </p:cNvSpPr>
          <p:nvPr>
            <p:ph type="sldNum" sz="quarter" idx="12"/>
          </p:nvPr>
        </p:nvSpPr>
        <p:spPr/>
        <p:txBody>
          <a:bodyPr/>
          <a:lstStyle/>
          <a:p>
            <a:fld id="{C53DD674-0FE8-9A43-90ED-815A93F2FBA3}" type="slidenum">
              <a:rPr lang="en-US" smtClean="0"/>
              <a:pPr/>
              <a:t>11</a:t>
            </a:fld>
            <a:endParaRPr lang="en-US"/>
          </a:p>
        </p:txBody>
      </p:sp>
      <p:sp>
        <p:nvSpPr>
          <p:cNvPr id="6" name="Content Placeholder 2">
            <a:extLst>
              <a:ext uri="{FF2B5EF4-FFF2-40B4-BE49-F238E27FC236}">
                <a16:creationId xmlns:a16="http://schemas.microsoft.com/office/drawing/2014/main" id="{17D5ACFE-2FDA-8BD4-54DE-881CCF8860A4}"/>
              </a:ext>
            </a:extLst>
          </p:cNvPr>
          <p:cNvSpPr>
            <a:spLocks noGrp="1"/>
          </p:cNvSpPr>
          <p:nvPr>
            <p:ph idx="1"/>
          </p:nvPr>
        </p:nvSpPr>
        <p:spPr>
          <a:xfrm>
            <a:off x="672860" y="560717"/>
            <a:ext cx="9782356" cy="6155214"/>
          </a:xfrm>
        </p:spPr>
        <p:txBody>
          <a:bodyPr vert="horz" lIns="91440" tIns="45720" rIns="91440" bIns="45720" rtlCol="0" anchor="t">
            <a:noAutofit/>
          </a:bodyPr>
          <a:lstStyle/>
          <a:p>
            <a:pPr>
              <a:buClr>
                <a:srgbClr val="FF0000"/>
              </a:buClr>
              <a:buNone/>
            </a:pPr>
            <a:r>
              <a:rPr lang="en-GB" sz="1600" b="1" i="1">
                <a:solidFill>
                  <a:schemeClr val="bg1"/>
                </a:solidFill>
                <a:latin typeface="Arial"/>
                <a:cs typeface="Arial"/>
              </a:rPr>
              <a:t>Multidisciplinary Team </a:t>
            </a:r>
          </a:p>
          <a:p>
            <a:pPr>
              <a:buClr>
                <a:srgbClr val="FF0000"/>
              </a:buClr>
              <a:buFont typeface="Arial" pitchFamily="34" charset="0"/>
              <a:buChar char="•"/>
            </a:pPr>
            <a:endParaRPr lang="en-GB" sz="1400"/>
          </a:p>
          <a:p>
            <a:pPr>
              <a:buClr>
                <a:srgbClr val="FF0000"/>
              </a:buClr>
              <a:buNone/>
            </a:pPr>
            <a:endParaRPr lang="en-GB" sz="1400"/>
          </a:p>
          <a:p>
            <a:pPr marL="0" indent="0">
              <a:buClr>
                <a:srgbClr val="FF0000"/>
              </a:buClr>
              <a:buNone/>
            </a:pPr>
            <a:endParaRPr lang="en-GB" sz="1400"/>
          </a:p>
          <a:p>
            <a:pPr>
              <a:buClr>
                <a:srgbClr val="FF0000"/>
              </a:buClr>
              <a:buNone/>
            </a:pPr>
            <a:r>
              <a:rPr lang="en-GB" sz="1800">
                <a:solidFill>
                  <a:schemeClr val="accent1"/>
                </a:solidFill>
                <a:latin typeface="Arial"/>
                <a:cs typeface="Arial"/>
              </a:rPr>
              <a:t>Multi-cultural well led MDT Team</a:t>
            </a:r>
          </a:p>
          <a:p>
            <a:pPr>
              <a:buClr>
                <a:srgbClr val="FF0000"/>
              </a:buClr>
              <a:buNone/>
            </a:pPr>
            <a:r>
              <a:rPr lang="en-GB" sz="1800">
                <a:solidFill>
                  <a:schemeClr val="accent1"/>
                </a:solidFill>
                <a:latin typeface="Arial"/>
                <a:cs typeface="Arial"/>
              </a:rPr>
              <a:t> </a:t>
            </a:r>
            <a:r>
              <a:rPr lang="en-GB" sz="1300">
                <a:solidFill>
                  <a:schemeClr val="tx1"/>
                </a:solidFill>
                <a:latin typeface="Arial"/>
                <a:cs typeface="Arial"/>
              </a:rPr>
              <a:t>Specialist Nurses </a:t>
            </a:r>
          </a:p>
          <a:p>
            <a:pPr marL="0" indent="0">
              <a:buClr>
                <a:srgbClr val="FF0000"/>
              </a:buClr>
              <a:buNone/>
            </a:pPr>
            <a:r>
              <a:rPr lang="en-GB" sz="1300">
                <a:solidFill>
                  <a:schemeClr val="tx1"/>
                </a:solidFill>
                <a:latin typeface="Arial"/>
                <a:cs typeface="Arial"/>
              </a:rPr>
              <a:t>Nurse &amp; Physio consultant </a:t>
            </a:r>
          </a:p>
          <a:p>
            <a:pPr marL="0" indent="0">
              <a:buClr>
                <a:srgbClr val="FF0000"/>
              </a:buClr>
              <a:buNone/>
            </a:pPr>
            <a:r>
              <a:rPr lang="en-GB" sz="1300">
                <a:solidFill>
                  <a:schemeClr val="tx1"/>
                </a:solidFill>
                <a:latin typeface="Arial"/>
                <a:cs typeface="Arial"/>
              </a:rPr>
              <a:t>Matrons/Lead nurses </a:t>
            </a:r>
          </a:p>
          <a:p>
            <a:pPr marL="0" indent="0">
              <a:buClr>
                <a:srgbClr val="FF0000"/>
              </a:buClr>
              <a:buNone/>
            </a:pPr>
            <a:r>
              <a:rPr lang="en-GB" sz="1300">
                <a:solidFill>
                  <a:schemeClr val="tx1"/>
                </a:solidFill>
                <a:latin typeface="Arial"/>
                <a:cs typeface="Arial"/>
              </a:rPr>
              <a:t>Advanced Clinical Practitioners  </a:t>
            </a:r>
          </a:p>
          <a:p>
            <a:pPr marL="0" indent="0">
              <a:buNone/>
            </a:pPr>
            <a:r>
              <a:rPr lang="en-GB" sz="1300">
                <a:solidFill>
                  <a:schemeClr val="tx1"/>
                </a:solidFill>
                <a:latin typeface="Arial"/>
                <a:cs typeface="Arial"/>
              </a:rPr>
              <a:t>Pharmacist</a:t>
            </a:r>
          </a:p>
          <a:p>
            <a:pPr marL="0" indent="0">
              <a:buClr>
                <a:srgbClr val="FF0000"/>
              </a:buClr>
              <a:buNone/>
            </a:pPr>
            <a:r>
              <a:rPr lang="en-GB" sz="1300">
                <a:solidFill>
                  <a:schemeClr val="tx1"/>
                </a:solidFill>
                <a:latin typeface="Arial"/>
                <a:cs typeface="Arial"/>
              </a:rPr>
              <a:t>Physiotherapists/SALT/OT  </a:t>
            </a:r>
          </a:p>
          <a:p>
            <a:pPr marL="0" indent="0">
              <a:buClr>
                <a:srgbClr val="FF0000"/>
              </a:buClr>
              <a:buNone/>
            </a:pPr>
            <a:r>
              <a:rPr lang="en-GB" sz="1300">
                <a:solidFill>
                  <a:schemeClr val="tx1"/>
                </a:solidFill>
                <a:latin typeface="Arial"/>
                <a:cs typeface="Arial"/>
              </a:rPr>
              <a:t>Exercise Physiologists</a:t>
            </a:r>
          </a:p>
          <a:p>
            <a:pPr marL="0" indent="0">
              <a:buClr>
                <a:srgbClr val="FF0000"/>
              </a:buClr>
              <a:buNone/>
            </a:pPr>
            <a:r>
              <a:rPr lang="en-GB" sz="1300">
                <a:solidFill>
                  <a:schemeClr val="tx1"/>
                </a:solidFill>
                <a:latin typeface="Arial"/>
                <a:cs typeface="Arial"/>
              </a:rPr>
              <a:t>Cardiology &amp; Respiratory consultants  </a:t>
            </a:r>
          </a:p>
          <a:p>
            <a:pPr marL="0" indent="0">
              <a:buClr>
                <a:srgbClr val="FF0000"/>
              </a:buClr>
              <a:buNone/>
            </a:pPr>
            <a:r>
              <a:rPr lang="en-GB" sz="1300">
                <a:solidFill>
                  <a:schemeClr val="tx1"/>
                </a:solidFill>
                <a:latin typeface="Arial"/>
                <a:cs typeface="Arial"/>
              </a:rPr>
              <a:t>Diagnostic Team</a:t>
            </a:r>
          </a:p>
          <a:p>
            <a:pPr marL="0" indent="0">
              <a:buClr>
                <a:srgbClr val="FF0000"/>
              </a:buClr>
              <a:buNone/>
            </a:pPr>
            <a:r>
              <a:rPr lang="en-GB" sz="1300">
                <a:solidFill>
                  <a:schemeClr val="tx1"/>
                </a:solidFill>
                <a:latin typeface="Arial"/>
                <a:cs typeface="Arial"/>
              </a:rPr>
              <a:t>Admin Hub</a:t>
            </a:r>
          </a:p>
          <a:p>
            <a:pPr marL="0" indent="0">
              <a:buClr>
                <a:srgbClr val="FF0000"/>
              </a:buClr>
              <a:buNone/>
            </a:pPr>
            <a:r>
              <a:rPr lang="en-GB" sz="1300">
                <a:solidFill>
                  <a:schemeClr val="tx1"/>
                </a:solidFill>
                <a:latin typeface="Arial"/>
                <a:cs typeface="Arial"/>
              </a:rPr>
              <a:t>Therapy assistants </a:t>
            </a:r>
          </a:p>
          <a:p>
            <a:pPr marL="0" indent="0">
              <a:buClr>
                <a:srgbClr val="FF0000"/>
              </a:buClr>
              <a:buNone/>
            </a:pPr>
            <a:r>
              <a:rPr lang="en-GB" sz="1300">
                <a:solidFill>
                  <a:schemeClr val="tx1"/>
                </a:solidFill>
                <a:latin typeface="Arial"/>
                <a:cs typeface="Arial"/>
              </a:rPr>
              <a:t>HCA</a:t>
            </a:r>
          </a:p>
          <a:p>
            <a:pPr marL="0" indent="0">
              <a:buClr>
                <a:srgbClr val="FF0000"/>
              </a:buClr>
              <a:buNone/>
            </a:pPr>
            <a:r>
              <a:rPr lang="en-GB" sz="1300">
                <a:solidFill>
                  <a:schemeClr val="tx1"/>
                </a:solidFill>
                <a:latin typeface="Arial"/>
                <a:cs typeface="Arial"/>
              </a:rPr>
              <a:t>Volunteers </a:t>
            </a:r>
          </a:p>
          <a:p>
            <a:pPr>
              <a:buClr>
                <a:srgbClr val="FF0000"/>
              </a:buClr>
              <a:buFont typeface="Arial" pitchFamily="34" charset="0"/>
              <a:buChar char="•"/>
            </a:pPr>
            <a:endParaRPr lang="en-GB" sz="1400" b="1">
              <a:latin typeface="Arial" pitchFamily="34" charset="0"/>
              <a:cs typeface="Arial" pitchFamily="34" charset="0"/>
            </a:endParaRPr>
          </a:p>
          <a:p>
            <a:pPr>
              <a:buClr>
                <a:srgbClr val="FF0000"/>
              </a:buClr>
              <a:buNone/>
            </a:pPr>
            <a:endParaRPr lang="en-GB" sz="1800"/>
          </a:p>
          <a:p>
            <a:pPr>
              <a:buNone/>
            </a:pPr>
            <a:endParaRPr lang="en-GB" sz="1400"/>
          </a:p>
        </p:txBody>
      </p:sp>
      <p:sp>
        <p:nvSpPr>
          <p:cNvPr id="7" name="Right Brace 6">
            <a:extLst>
              <a:ext uri="{FF2B5EF4-FFF2-40B4-BE49-F238E27FC236}">
                <a16:creationId xmlns:a16="http://schemas.microsoft.com/office/drawing/2014/main" id="{1DDF41BA-94FA-9EBA-B98D-57D1A91F59D5}"/>
              </a:ext>
            </a:extLst>
          </p:cNvPr>
          <p:cNvSpPr/>
          <p:nvPr/>
        </p:nvSpPr>
        <p:spPr>
          <a:xfrm>
            <a:off x="4053840" y="2095017"/>
            <a:ext cx="1036320" cy="4202265"/>
          </a:xfrm>
          <a:prstGeom prst="rightBrace">
            <a:avLst>
              <a:gd name="adj1" fmla="val 8333"/>
              <a:gd name="adj2" fmla="val 509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0000"/>
              </a:solidFill>
            </a:endParaRPr>
          </a:p>
        </p:txBody>
      </p:sp>
      <p:sp>
        <p:nvSpPr>
          <p:cNvPr id="9" name="TextBox 8">
            <a:extLst>
              <a:ext uri="{FF2B5EF4-FFF2-40B4-BE49-F238E27FC236}">
                <a16:creationId xmlns:a16="http://schemas.microsoft.com/office/drawing/2014/main" id="{65CCF233-765E-0E13-66D1-08D7A6563A26}"/>
              </a:ext>
            </a:extLst>
          </p:cNvPr>
          <p:cNvSpPr txBox="1"/>
          <p:nvPr/>
        </p:nvSpPr>
        <p:spPr>
          <a:xfrm>
            <a:off x="5080635" y="1940560"/>
            <a:ext cx="6928485" cy="5170646"/>
          </a:xfrm>
          <a:prstGeom prst="rect">
            <a:avLst/>
          </a:prstGeom>
          <a:noFill/>
        </p:spPr>
        <p:txBody>
          <a:bodyPr wrap="square" lIns="91440" tIns="45720" rIns="91440" bIns="45720" anchor="t">
            <a:spAutoFit/>
          </a:bodyPr>
          <a:lstStyle/>
          <a:p>
            <a:r>
              <a:rPr lang="en-GB" sz="1800">
                <a:solidFill>
                  <a:schemeClr val="accent1"/>
                </a:solidFill>
              </a:rPr>
              <a:t>Services delivered across the Borough of Knowsley </a:t>
            </a:r>
          </a:p>
          <a:p>
            <a:endParaRPr lang="en-GB" sz="1800"/>
          </a:p>
          <a:p>
            <a:r>
              <a:rPr lang="en-GB" sz="1800">
                <a:solidFill>
                  <a:schemeClr val="accent1"/>
                </a:solidFill>
              </a:rPr>
              <a:t>Community </a:t>
            </a:r>
            <a:r>
              <a:rPr lang="en-GB">
                <a:solidFill>
                  <a:schemeClr val="accent1"/>
                </a:solidFill>
              </a:rPr>
              <a:t>Primary Care Resource Centres </a:t>
            </a:r>
          </a:p>
          <a:p>
            <a:pPr marL="285750" indent="-285750">
              <a:buFont typeface="Wingdings" panose="05000000000000000000" pitchFamily="2" charset="2"/>
              <a:buChar char="Ø"/>
            </a:pPr>
            <a:r>
              <a:rPr lang="en-GB" sz="1400"/>
              <a:t>St Chads</a:t>
            </a:r>
          </a:p>
          <a:p>
            <a:pPr marL="285750" indent="-285750">
              <a:buFont typeface="Wingdings" panose="05000000000000000000" pitchFamily="2" charset="2"/>
              <a:buChar char="Ø"/>
            </a:pPr>
            <a:r>
              <a:rPr lang="en-GB" sz="1400"/>
              <a:t>Bluebell</a:t>
            </a:r>
          </a:p>
          <a:p>
            <a:pPr marL="285750" indent="-285750">
              <a:buFont typeface="Wingdings" panose="05000000000000000000" pitchFamily="2" charset="2"/>
              <a:buChar char="Ø"/>
            </a:pPr>
            <a:r>
              <a:rPr lang="en-GB" sz="1400"/>
              <a:t>Whiston</a:t>
            </a:r>
          </a:p>
          <a:p>
            <a:pPr marL="285750" indent="-285750">
              <a:buFont typeface="Wingdings" panose="05000000000000000000" pitchFamily="2" charset="2"/>
              <a:buChar char="Ø"/>
            </a:pPr>
            <a:r>
              <a:rPr lang="en-GB" sz="1400"/>
              <a:t>Halewood </a:t>
            </a:r>
          </a:p>
          <a:p>
            <a:pPr marL="285750" indent="-285750">
              <a:buFont typeface="Wingdings" panose="05000000000000000000" pitchFamily="2" charset="2"/>
              <a:buChar char="Ø"/>
            </a:pPr>
            <a:r>
              <a:rPr lang="en-GB" sz="1400"/>
              <a:t>North Huyton</a:t>
            </a:r>
          </a:p>
          <a:p>
            <a:pPr marL="285750" indent="-285750">
              <a:buFont typeface="Wingdings" panose="05000000000000000000" pitchFamily="2" charset="2"/>
              <a:buChar char="Ø"/>
            </a:pPr>
            <a:r>
              <a:rPr lang="en-GB" sz="1400"/>
              <a:t>Manor Farm  </a:t>
            </a:r>
          </a:p>
          <a:p>
            <a:endParaRPr lang="en-GB" sz="1800"/>
          </a:p>
          <a:p>
            <a:r>
              <a:rPr lang="en-GB" sz="1800">
                <a:solidFill>
                  <a:schemeClr val="accent1"/>
                </a:solidFill>
              </a:rPr>
              <a:t>Nursing Homes - patients</a:t>
            </a:r>
            <a:r>
              <a:rPr lang="en-GB">
                <a:solidFill>
                  <a:schemeClr val="accent1"/>
                </a:solidFill>
              </a:rPr>
              <a:t>'</a:t>
            </a:r>
            <a:r>
              <a:rPr lang="en-GB" sz="1800">
                <a:solidFill>
                  <a:schemeClr val="accent1"/>
                </a:solidFill>
              </a:rPr>
              <a:t> </a:t>
            </a:r>
            <a:r>
              <a:rPr lang="en-GB">
                <a:solidFill>
                  <a:schemeClr val="accent1"/>
                </a:solidFill>
              </a:rPr>
              <a:t>homes -</a:t>
            </a:r>
            <a:r>
              <a:rPr lang="en-GB" sz="1800">
                <a:solidFill>
                  <a:schemeClr val="accent1"/>
                </a:solidFill>
              </a:rPr>
              <a:t> </a:t>
            </a:r>
            <a:r>
              <a:rPr lang="en-GB">
                <a:solidFill>
                  <a:schemeClr val="accent1"/>
                </a:solidFill>
              </a:rPr>
              <a:t>virtually  </a:t>
            </a:r>
            <a:r>
              <a:rPr lang="en-GB" sz="1800">
                <a:solidFill>
                  <a:schemeClr val="accent1"/>
                </a:solidFill>
              </a:rPr>
              <a:t>(capturing hard to reach areas)  </a:t>
            </a:r>
            <a:endParaRPr lang="en-GB" sz="1800">
              <a:solidFill>
                <a:schemeClr val="accent1"/>
              </a:solidFill>
              <a:cs typeface="Arial"/>
            </a:endParaRPr>
          </a:p>
          <a:p>
            <a:endParaRPr lang="en-GB" sz="1800"/>
          </a:p>
          <a:p>
            <a:r>
              <a:rPr lang="en-GB" sz="1800">
                <a:solidFill>
                  <a:schemeClr val="accent1"/>
                </a:solidFill>
              </a:rPr>
              <a:t>Community Leisure  Centres</a:t>
            </a:r>
          </a:p>
          <a:p>
            <a:pPr marL="285750" indent="-285750">
              <a:buFont typeface="Wingdings" panose="05000000000000000000" pitchFamily="2" charset="2"/>
              <a:buChar char="Ø"/>
            </a:pPr>
            <a:r>
              <a:rPr lang="en-GB" sz="1400"/>
              <a:t>Huyton</a:t>
            </a:r>
          </a:p>
          <a:p>
            <a:pPr marL="285750" indent="-285750">
              <a:buFont typeface="Wingdings" panose="05000000000000000000" pitchFamily="2" charset="2"/>
              <a:buChar char="Ø"/>
            </a:pPr>
            <a:r>
              <a:rPr lang="en-GB" sz="1400"/>
              <a:t>Kirkby</a:t>
            </a:r>
          </a:p>
          <a:p>
            <a:pPr marL="285750" indent="-285750">
              <a:buFont typeface="Wingdings" panose="05000000000000000000" pitchFamily="2" charset="2"/>
              <a:buChar char="Ø"/>
            </a:pPr>
            <a:r>
              <a:rPr lang="en-GB" sz="1400"/>
              <a:t>Halewood </a:t>
            </a:r>
          </a:p>
          <a:p>
            <a:pPr marL="285750" indent="-285750">
              <a:buFont typeface="Wingdings" panose="05000000000000000000" pitchFamily="2" charset="2"/>
              <a:buChar char="Ø"/>
            </a:pPr>
            <a:r>
              <a:rPr lang="en-GB" sz="1400"/>
              <a:t>Prescot </a:t>
            </a:r>
          </a:p>
          <a:p>
            <a:pPr marL="285750" indent="-285750">
              <a:buFont typeface="Wingdings" panose="05000000000000000000" pitchFamily="2" charset="2"/>
              <a:buChar char="Ø"/>
            </a:pPr>
            <a:r>
              <a:rPr lang="en-GB" sz="1400">
                <a:cs typeface="Arial"/>
              </a:rPr>
              <a:t>Whiston Town Hall</a:t>
            </a:r>
          </a:p>
          <a:p>
            <a:pPr marL="285750" indent="-285750">
              <a:buFont typeface="Wingdings" panose="05000000000000000000" pitchFamily="2" charset="2"/>
              <a:buChar char="Ø"/>
            </a:pPr>
            <a:r>
              <a:rPr lang="en-GB" sz="1400">
                <a:cs typeface="Arial"/>
              </a:rPr>
              <a:t>Stockbridge </a:t>
            </a:r>
            <a:endParaRPr lang="en-GB">
              <a:solidFill>
                <a:schemeClr val="accent1"/>
              </a:solidFill>
            </a:endParaRPr>
          </a:p>
          <a:p>
            <a:pPr marL="285750" indent="-285750">
              <a:buFont typeface="Wingdings" panose="05000000000000000000" pitchFamily="2" charset="2"/>
              <a:buChar char="Ø"/>
            </a:pPr>
            <a:endParaRPr lang="en-GB">
              <a:solidFill>
                <a:schemeClr val="accent1"/>
              </a:solidFill>
              <a:cs typeface="Arial"/>
            </a:endParaRPr>
          </a:p>
        </p:txBody>
      </p:sp>
      <p:pic>
        <p:nvPicPr>
          <p:cNvPr id="11" name="Picture 10">
            <a:extLst>
              <a:ext uri="{FF2B5EF4-FFF2-40B4-BE49-F238E27FC236}">
                <a16:creationId xmlns:a16="http://schemas.microsoft.com/office/drawing/2014/main" id="{01C44BCD-336A-8895-1677-51669E8BA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0050" y="142069"/>
            <a:ext cx="3087550" cy="1494400"/>
          </a:xfrm>
          <a:prstGeom prst="rect">
            <a:avLst/>
          </a:prstGeom>
        </p:spPr>
      </p:pic>
    </p:spTree>
    <p:extLst>
      <p:ext uri="{BB962C8B-B14F-4D97-AF65-F5344CB8AC3E}">
        <p14:creationId xmlns:p14="http://schemas.microsoft.com/office/powerpoint/2010/main" val="259858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554C60-AF83-4826-6DA9-C9300096E374}"/>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5AAC3E17-F1B9-7268-003D-E52A8BAE535D}"/>
              </a:ext>
            </a:extLst>
          </p:cNvPr>
          <p:cNvSpPr>
            <a:spLocks noGrp="1"/>
          </p:cNvSpPr>
          <p:nvPr>
            <p:ph type="sldNum" sz="quarter" idx="12"/>
          </p:nvPr>
        </p:nvSpPr>
        <p:spPr/>
        <p:txBody>
          <a:bodyPr/>
          <a:lstStyle/>
          <a:p>
            <a:fld id="{C53DD674-0FE8-9A43-90ED-815A93F2FBA3}" type="slidenum">
              <a:rPr lang="en-US" smtClean="0"/>
              <a:pPr/>
              <a:t>12</a:t>
            </a:fld>
            <a:endParaRPr lang="en-US"/>
          </a:p>
        </p:txBody>
      </p:sp>
      <p:pic>
        <p:nvPicPr>
          <p:cNvPr id="3" name="Picture 2">
            <a:extLst>
              <a:ext uri="{FF2B5EF4-FFF2-40B4-BE49-F238E27FC236}">
                <a16:creationId xmlns:a16="http://schemas.microsoft.com/office/drawing/2014/main" id="{8F1D95AC-E670-9D0D-54EC-DD8902FB63B4}"/>
              </a:ext>
            </a:extLst>
          </p:cNvPr>
          <p:cNvPicPr>
            <a:picLocks noChangeAspect="1"/>
          </p:cNvPicPr>
          <p:nvPr/>
        </p:nvPicPr>
        <p:blipFill>
          <a:blip r:embed="rId2"/>
          <a:stretch>
            <a:fillRect/>
          </a:stretch>
        </p:blipFill>
        <p:spPr>
          <a:xfrm>
            <a:off x="0" y="1827"/>
            <a:ext cx="12344400" cy="6858000"/>
          </a:xfrm>
          <a:prstGeom prst="rect">
            <a:avLst/>
          </a:prstGeom>
        </p:spPr>
      </p:pic>
    </p:spTree>
    <p:extLst>
      <p:ext uri="{BB962C8B-B14F-4D97-AF65-F5344CB8AC3E}">
        <p14:creationId xmlns:p14="http://schemas.microsoft.com/office/powerpoint/2010/main" val="246875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616FE-DA88-3A9F-6995-02150D154837}"/>
              </a:ext>
            </a:extLst>
          </p:cNvPr>
          <p:cNvSpPr>
            <a:spLocks noGrp="1"/>
          </p:cNvSpPr>
          <p:nvPr>
            <p:ph type="dt" sz="half" idx="10"/>
          </p:nvPr>
        </p:nvSpPr>
        <p:spPr/>
        <p:txBody>
          <a:bodyPr/>
          <a:lstStyle/>
          <a:p>
            <a:fld id="{AC440313-A122-C14C-B656-D37AB3F0E6CE}" type="datetime1">
              <a:rPr lang="en-GB" smtClean="0"/>
              <a:t>14/01/2026</a:t>
            </a:fld>
            <a:endParaRPr lang="en-US"/>
          </a:p>
        </p:txBody>
      </p:sp>
      <p:sp>
        <p:nvSpPr>
          <p:cNvPr id="3" name="Slide Number Placeholder 2">
            <a:extLst>
              <a:ext uri="{FF2B5EF4-FFF2-40B4-BE49-F238E27FC236}">
                <a16:creationId xmlns:a16="http://schemas.microsoft.com/office/drawing/2014/main" id="{1EC126DD-D463-DA6F-2DE5-8912EC698ADE}"/>
              </a:ext>
            </a:extLst>
          </p:cNvPr>
          <p:cNvSpPr>
            <a:spLocks noGrp="1"/>
          </p:cNvSpPr>
          <p:nvPr>
            <p:ph type="sldNum" sz="quarter" idx="12"/>
          </p:nvPr>
        </p:nvSpPr>
        <p:spPr/>
        <p:txBody>
          <a:bodyPr/>
          <a:lstStyle/>
          <a:p>
            <a:fld id="{C53DD674-0FE8-9A43-90ED-815A93F2FBA3}" type="slidenum">
              <a:rPr lang="en-US" smtClean="0"/>
              <a:t>13</a:t>
            </a:fld>
            <a:endParaRPr lang="en-US"/>
          </a:p>
        </p:txBody>
      </p:sp>
      <p:sp>
        <p:nvSpPr>
          <p:cNvPr id="7" name="Rectangle: Rounded Corners 6">
            <a:extLst>
              <a:ext uri="{FF2B5EF4-FFF2-40B4-BE49-F238E27FC236}">
                <a16:creationId xmlns:a16="http://schemas.microsoft.com/office/drawing/2014/main" id="{67517930-4220-ADCC-1834-B6609A3C94D4}"/>
              </a:ext>
            </a:extLst>
          </p:cNvPr>
          <p:cNvSpPr/>
          <p:nvPr/>
        </p:nvSpPr>
        <p:spPr>
          <a:xfrm>
            <a:off x="8330184" y="667510"/>
            <a:ext cx="3611296" cy="27670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457200">
              <a:lnSpc>
                <a:spcPct val="107000"/>
              </a:lnSpc>
              <a:spcAft>
                <a:spcPts val="800"/>
              </a:spcAft>
              <a:buNone/>
            </a:pPr>
            <a:r>
              <a:rPr lang="en-GB" sz="1000" b="1" kern="0">
                <a:solidFill>
                  <a:schemeClr val="tx1"/>
                </a:solidFill>
                <a:latin typeface="+mj-lt"/>
                <a:ea typeface="Times New Roman" panose="02020603050405020304" pitchFamily="18" charset="0"/>
                <a:cs typeface="Times New Roman"/>
              </a:rPr>
              <a:t> </a:t>
            </a:r>
            <a:r>
              <a:rPr lang="en-GB" sz="1100" b="1" kern="0">
                <a:solidFill>
                  <a:schemeClr val="tx1"/>
                </a:solidFill>
                <a:latin typeface="+mj-lt"/>
                <a:ea typeface="Times New Roman" panose="02020603050405020304" pitchFamily="18" charset="0"/>
                <a:cs typeface="Times New Roman"/>
              </a:rPr>
              <a:t>       Severe Agoraphobia</a:t>
            </a:r>
            <a:endParaRPr lang="en-GB" sz="1100" kern="100">
              <a:solidFill>
                <a:schemeClr val="tx1"/>
              </a:solidFill>
              <a:latin typeface="+mj-lt"/>
              <a:ea typeface="Aptos" panose="020B0004020202020204" pitchFamily="34" charset="0"/>
              <a:cs typeface="Times New Roman"/>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100" b="1" kern="0">
                <a:solidFill>
                  <a:schemeClr val="tx1"/>
                </a:solidFill>
                <a:latin typeface="+mj-lt"/>
                <a:ea typeface="Times New Roman" panose="02020603050405020304" pitchFamily="18" charset="0"/>
                <a:cs typeface="Times New Roman"/>
              </a:rPr>
              <a:t>Challenge:</a:t>
            </a:r>
            <a:r>
              <a:rPr lang="en-GB" sz="1100" kern="0">
                <a:solidFill>
                  <a:schemeClr val="tx1"/>
                </a:solidFill>
                <a:latin typeface="+mj-lt"/>
                <a:ea typeface="Times New Roman" panose="02020603050405020304" pitchFamily="18" charset="0"/>
                <a:cs typeface="Times New Roman"/>
              </a:rPr>
              <a:t> Unable to leave home but required diagnostic ECG.</a:t>
            </a:r>
            <a:endParaRPr lang="en-GB" sz="1100" kern="100">
              <a:solidFill>
                <a:schemeClr val="tx1"/>
              </a:solidFill>
              <a:latin typeface="+mj-lt"/>
              <a:ea typeface="Aptos" panose="020B0004020202020204" pitchFamily="34" charset="0"/>
              <a:cs typeface="Times New Roman"/>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100" b="1" kern="0">
                <a:solidFill>
                  <a:schemeClr val="tx1"/>
                </a:solidFill>
                <a:latin typeface="+mj-lt"/>
                <a:ea typeface="Times New Roman" panose="02020603050405020304" pitchFamily="18" charset="0"/>
                <a:cs typeface="Times New Roman"/>
              </a:rPr>
              <a:t>Intervention:</a:t>
            </a:r>
            <a:endParaRPr lang="en-GB" sz="1100" kern="100">
              <a:solidFill>
                <a:schemeClr val="tx1"/>
              </a:solidFill>
              <a:latin typeface="+mj-lt"/>
              <a:ea typeface="Aptos" panose="020B0004020202020204" pitchFamily="34" charset="0"/>
              <a:cs typeface="Times New Roman"/>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mj-lt"/>
                <a:ea typeface="Times New Roman" panose="02020603050405020304" pitchFamily="18" charset="0"/>
                <a:cs typeface="Times New Roman"/>
              </a:rPr>
              <a:t>Arranged home ECG to establish diagnosis.</a:t>
            </a:r>
            <a:endParaRPr lang="en-GB" sz="1100" kern="100">
              <a:solidFill>
                <a:schemeClr val="tx1"/>
              </a:solidFill>
              <a:latin typeface="+mj-lt"/>
              <a:ea typeface="Aptos" panose="020B0004020202020204" pitchFamily="34" charset="0"/>
              <a:cs typeface="Times New Roman"/>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mj-lt"/>
                <a:ea typeface="Times New Roman" panose="02020603050405020304" pitchFamily="18" charset="0"/>
                <a:cs typeface="Times New Roman"/>
              </a:rPr>
              <a:t>Enabled creation of a clinical management plan without forcing exposure to distressing situations.</a:t>
            </a:r>
            <a:endParaRPr lang="en-GB" sz="1100" kern="100">
              <a:solidFill>
                <a:schemeClr val="tx1"/>
              </a:solidFill>
              <a:latin typeface="+mj-lt"/>
              <a:ea typeface="Aptos" panose="020B0004020202020204" pitchFamily="34" charset="0"/>
              <a:cs typeface="Times New Roman"/>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100" b="1" kern="0">
                <a:solidFill>
                  <a:schemeClr val="tx1"/>
                </a:solidFill>
                <a:latin typeface="+mj-lt"/>
                <a:ea typeface="Times New Roman" panose="02020603050405020304" pitchFamily="18" charset="0"/>
                <a:cs typeface="Times New Roman"/>
              </a:rPr>
              <a:t>Outcome:</a:t>
            </a:r>
            <a:r>
              <a:rPr lang="en-GB" sz="1100" kern="0">
                <a:solidFill>
                  <a:schemeClr val="tx1"/>
                </a:solidFill>
                <a:latin typeface="+mj-lt"/>
                <a:ea typeface="Times New Roman" panose="02020603050405020304" pitchFamily="18" charset="0"/>
                <a:cs typeface="Times New Roman"/>
              </a:rPr>
              <a:t> BH received essential care in the safety of her home, ensuring equitable </a:t>
            </a:r>
            <a:r>
              <a:rPr lang="en-GB" sz="1100" kern="0">
                <a:solidFill>
                  <a:schemeClr val="tx1"/>
                </a:solidFill>
                <a:latin typeface="Arial"/>
                <a:ea typeface="Times New Roman" panose="02020603050405020304" pitchFamily="18" charset="0"/>
                <a:cs typeface="Times New Roman"/>
              </a:rPr>
              <a:t>access to diagnostics.</a:t>
            </a:r>
            <a:endParaRPr lang="en-GB" sz="1100" kern="100">
              <a:solidFill>
                <a:schemeClr val="tx1"/>
              </a:solidFill>
              <a:latin typeface="Arial"/>
              <a:ea typeface="Aptos" panose="020B0004020202020204" pitchFamily="34" charset="0"/>
              <a:cs typeface="Times New Roman"/>
            </a:endParaRPr>
          </a:p>
        </p:txBody>
      </p:sp>
      <p:sp>
        <p:nvSpPr>
          <p:cNvPr id="8" name="Oval 7">
            <a:extLst>
              <a:ext uri="{FF2B5EF4-FFF2-40B4-BE49-F238E27FC236}">
                <a16:creationId xmlns:a16="http://schemas.microsoft.com/office/drawing/2014/main" id="{84F3347B-8381-B9B2-B543-98E793047332}"/>
              </a:ext>
            </a:extLst>
          </p:cNvPr>
          <p:cNvSpPr/>
          <p:nvPr/>
        </p:nvSpPr>
        <p:spPr>
          <a:xfrm>
            <a:off x="164959" y="2422035"/>
            <a:ext cx="4370820" cy="443664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28600">
              <a:lnSpc>
                <a:spcPct val="107000"/>
              </a:lnSpc>
              <a:spcAft>
                <a:spcPts val="800"/>
              </a:spcAft>
            </a:pPr>
            <a:r>
              <a:rPr lang="en-GB" sz="1100" b="1" kern="0">
                <a:solidFill>
                  <a:schemeClr val="tx1"/>
                </a:solidFill>
                <a:latin typeface="Arial"/>
                <a:ea typeface="Times New Roman" panose="02020603050405020304" pitchFamily="18" charset="0"/>
                <a:cs typeface="Times New Roman"/>
              </a:rPr>
              <a:t>      Learning disability and Cultural Challenges </a:t>
            </a:r>
            <a:endParaRPr lang="en-GB" sz="1100" kern="100">
              <a:solidFill>
                <a:schemeClr val="tx1"/>
              </a:solidFill>
              <a:latin typeface="Arial"/>
              <a:ea typeface="Times New Roman" panose="02020603050405020304" pitchFamily="18" charset="0"/>
              <a:cs typeface="Times New Roman"/>
            </a:endParaRPr>
          </a:p>
          <a:p>
            <a:pPr marL="228600">
              <a:lnSpc>
                <a:spcPct val="107000"/>
              </a:lnSpc>
              <a:spcAft>
                <a:spcPts val="800"/>
              </a:spcAft>
            </a:pPr>
            <a:r>
              <a:rPr lang="en-GB" sz="1100" b="1" kern="0">
                <a:solidFill>
                  <a:schemeClr val="tx1"/>
                </a:solidFill>
                <a:latin typeface="Arial"/>
                <a:ea typeface="Times New Roman" panose="02020603050405020304" pitchFamily="18" charset="0"/>
                <a:cs typeface="Times New Roman"/>
              </a:rPr>
              <a:t>Challenge:</a:t>
            </a:r>
            <a:r>
              <a:rPr lang="en-GB" sz="1100" kern="0">
                <a:solidFill>
                  <a:schemeClr val="tx1"/>
                </a:solidFill>
                <a:latin typeface="Arial"/>
                <a:ea typeface="Times New Roman" panose="02020603050405020304" pitchFamily="18" charset="0"/>
                <a:cs typeface="Times New Roman"/>
              </a:rPr>
              <a:t> threat of homelessness following family breakdown and cultural issues.  Difficulty in accessing support due to literacy barriers.  Severe heart failure with ICD</a:t>
            </a:r>
            <a:endParaRPr lang="en-GB" sz="1100" kern="100">
              <a:solidFill>
                <a:schemeClr val="tx1"/>
              </a:solidFill>
              <a:latin typeface="Arial"/>
              <a:ea typeface="Aptos" panose="020B0004020202020204" pitchFamily="34" charset="0"/>
              <a:cs typeface="Times New Roman"/>
            </a:endParaRPr>
          </a:p>
          <a:p>
            <a:pPr lvl="0">
              <a:lnSpc>
                <a:spcPct val="107000"/>
              </a:lnSpc>
              <a:spcAft>
                <a:spcPts val="800"/>
              </a:spcAft>
              <a:buSzPts val="1000"/>
              <a:tabLst>
                <a:tab pos="457200" algn="l"/>
              </a:tabLst>
            </a:pPr>
            <a:r>
              <a:rPr lang="en-GB" sz="1100" b="1" kern="0">
                <a:solidFill>
                  <a:schemeClr val="tx1"/>
                </a:solidFill>
                <a:latin typeface="Arial"/>
                <a:ea typeface="Times New Roman" panose="02020603050405020304" pitchFamily="18" charset="0"/>
                <a:cs typeface="Times New Roman"/>
              </a:rPr>
              <a:t>Intervention:</a:t>
            </a:r>
            <a:endParaRPr lang="en-GB" sz="1100" kern="100">
              <a:solidFill>
                <a:schemeClr val="tx1"/>
              </a:solidFill>
              <a:latin typeface="Arial"/>
              <a:ea typeface="Aptos" panose="020B0004020202020204" pitchFamily="34" charset="0"/>
              <a:cs typeface="Times New Roman"/>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Arial"/>
                <a:ea typeface="Times New Roman" panose="02020603050405020304" pitchFamily="18" charset="0"/>
                <a:cs typeface="Times New Roman"/>
              </a:rPr>
              <a:t>Heart failure team liaised council team with regards to diagnosis and ICD device to facilitate move to safe accommodation </a:t>
            </a:r>
            <a:endParaRPr lang="en-GB" sz="1100" kern="100">
              <a:solidFill>
                <a:schemeClr val="tx1"/>
              </a:solidFill>
              <a:latin typeface="Arial"/>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Arial"/>
                <a:ea typeface="Aptos" panose="020B0004020202020204" pitchFamily="34" charset="0"/>
                <a:cs typeface="Times New Roman"/>
              </a:rPr>
              <a:t>Heart failure staff book phlebotomy appointments for patient as unable to access online booking system given literacy status </a:t>
            </a:r>
            <a:endParaRPr lang="en-GB" sz="1100" kern="0">
              <a:solidFill>
                <a:schemeClr val="tx1"/>
              </a:solidFill>
              <a:latin typeface="Arial"/>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Arial"/>
                <a:ea typeface="Times New Roman" panose="02020603050405020304" pitchFamily="18" charset="0"/>
                <a:cs typeface="Times New Roman"/>
              </a:rPr>
              <a:t>Referral to learning disabilities service for formal diagnosis and support moving forward</a:t>
            </a:r>
            <a:endParaRPr lang="en-GB" sz="1100" kern="0">
              <a:solidFill>
                <a:schemeClr val="tx1"/>
              </a:solidFill>
              <a:latin typeface="Arial"/>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Arial"/>
                <a:ea typeface="Times New Roman" panose="02020603050405020304" pitchFamily="18" charset="0"/>
                <a:cs typeface="Times New Roman"/>
              </a:rPr>
              <a:t>Medication supplied in compliance aids </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0">
                <a:solidFill>
                  <a:schemeClr val="tx1"/>
                </a:solidFill>
                <a:latin typeface="Arial"/>
                <a:ea typeface="Times New Roman" panose="02020603050405020304" pitchFamily="18" charset="0"/>
                <a:cs typeface="Times New Roman"/>
              </a:rPr>
              <a:t>Telephone calls by admin prior to patient to confirm appointments</a:t>
            </a:r>
          </a:p>
          <a:p>
            <a:pPr>
              <a:lnSpc>
                <a:spcPct val="107000"/>
              </a:lnSpc>
              <a:spcAft>
                <a:spcPts val="800"/>
              </a:spcAft>
              <a:buSzPts val="1000"/>
              <a:tabLst>
                <a:tab pos="457200" algn="l"/>
              </a:tabLst>
            </a:pPr>
            <a:r>
              <a:rPr lang="en-GB" sz="1100" b="1" kern="0">
                <a:solidFill>
                  <a:schemeClr val="tx1"/>
                </a:solidFill>
                <a:latin typeface="Arial"/>
                <a:ea typeface="Times New Roman" panose="02020603050405020304" pitchFamily="18" charset="0"/>
                <a:cs typeface="Times New Roman"/>
              </a:rPr>
              <a:t>      Outcome:</a:t>
            </a:r>
            <a:r>
              <a:rPr lang="en-GB" sz="1100" kern="0">
                <a:solidFill>
                  <a:schemeClr val="tx1"/>
                </a:solidFill>
                <a:latin typeface="Arial"/>
                <a:ea typeface="Times New Roman" panose="02020603050405020304" pitchFamily="18" charset="0"/>
                <a:cs typeface="Times New Roman"/>
              </a:rPr>
              <a:t> Safe relocation whilst awaiting permanent residence.  Compliance with therapies and stable symptoms</a:t>
            </a:r>
            <a:endParaRPr lang="en-GB" sz="1100" kern="0">
              <a:solidFill>
                <a:schemeClr val="tx1"/>
              </a:solidFill>
              <a:latin typeface="Arial"/>
              <a:ea typeface="Aptos" panose="020B0004020202020204" pitchFamily="34" charset="0"/>
              <a:cs typeface="Times New Roman"/>
            </a:endParaRPr>
          </a:p>
        </p:txBody>
      </p:sp>
      <p:sp>
        <p:nvSpPr>
          <p:cNvPr id="9" name="Rectangle 8">
            <a:extLst>
              <a:ext uri="{FF2B5EF4-FFF2-40B4-BE49-F238E27FC236}">
                <a16:creationId xmlns:a16="http://schemas.microsoft.com/office/drawing/2014/main" id="{8BAD295B-AAB7-EF00-815C-EB98A0FF2AED}"/>
              </a:ext>
            </a:extLst>
          </p:cNvPr>
          <p:cNvSpPr/>
          <p:nvPr/>
        </p:nvSpPr>
        <p:spPr>
          <a:xfrm>
            <a:off x="164592" y="301753"/>
            <a:ext cx="3959352" cy="198320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r>
              <a:rPr lang="en-GB" sz="1050" b="1">
                <a:solidFill>
                  <a:schemeClr val="tx1"/>
                </a:solidFill>
              </a:rPr>
              <a:t>M</a:t>
            </a:r>
            <a:r>
              <a:rPr lang="en-GB" sz="1100" b="1">
                <a:solidFill>
                  <a:schemeClr val="tx1"/>
                </a:solidFill>
              </a:rPr>
              <a:t>uscular Dystrophy &amp; Learning Disability</a:t>
            </a:r>
            <a:endParaRPr lang="en-GB" sz="1100">
              <a:solidFill>
                <a:schemeClr val="tx1"/>
              </a:solidFill>
              <a:cs typeface="Arial"/>
            </a:endParaRPr>
          </a:p>
          <a:p>
            <a:pPr lvl="0"/>
            <a:r>
              <a:rPr lang="en-GB" sz="1100" b="1">
                <a:solidFill>
                  <a:schemeClr val="tx1"/>
                </a:solidFill>
              </a:rPr>
              <a:t>Challenge:</a:t>
            </a:r>
            <a:r>
              <a:rPr lang="en-GB" sz="1100">
                <a:solidFill>
                  <a:schemeClr val="tx1"/>
                </a:solidFill>
              </a:rPr>
              <a:t> Excluded from physical education due to her condition.</a:t>
            </a:r>
            <a:endParaRPr lang="en-GB" sz="1100">
              <a:solidFill>
                <a:schemeClr val="tx1"/>
              </a:solidFill>
              <a:cs typeface="Arial"/>
            </a:endParaRPr>
          </a:p>
          <a:p>
            <a:pPr lvl="0"/>
            <a:r>
              <a:rPr lang="en-GB" sz="1100" b="1">
                <a:solidFill>
                  <a:schemeClr val="tx1"/>
                </a:solidFill>
              </a:rPr>
              <a:t>Intervention:</a:t>
            </a:r>
            <a:endParaRPr lang="en-GB" sz="1100">
              <a:solidFill>
                <a:schemeClr val="tx1"/>
              </a:solidFill>
              <a:cs typeface="Arial"/>
            </a:endParaRPr>
          </a:p>
          <a:p>
            <a:pPr lvl="1"/>
            <a:r>
              <a:rPr lang="en-GB" sz="1100">
                <a:solidFill>
                  <a:schemeClr val="tx1"/>
                </a:solidFill>
              </a:rPr>
              <a:t>Home visits after school to avoid disruption.</a:t>
            </a:r>
            <a:endParaRPr lang="en-GB" sz="1100">
              <a:solidFill>
                <a:schemeClr val="tx1"/>
              </a:solidFill>
              <a:cs typeface="Arial"/>
            </a:endParaRPr>
          </a:p>
          <a:p>
            <a:pPr lvl="1"/>
            <a:r>
              <a:rPr lang="en-GB" sz="1100">
                <a:solidFill>
                  <a:schemeClr val="tx1"/>
                </a:solidFill>
              </a:rPr>
              <a:t>Specialist nurses provided education and support to teachers.</a:t>
            </a:r>
            <a:endParaRPr lang="en-GB" sz="1100">
              <a:solidFill>
                <a:schemeClr val="tx1"/>
              </a:solidFill>
              <a:cs typeface="Arial"/>
            </a:endParaRPr>
          </a:p>
          <a:p>
            <a:pPr lvl="1"/>
            <a:r>
              <a:rPr lang="en-GB" sz="1100">
                <a:solidFill>
                  <a:schemeClr val="tx1"/>
                </a:solidFill>
              </a:rPr>
              <a:t>Exercise physiologist prescribed tailored exercise plan with clear “do’s and don’ts.”</a:t>
            </a:r>
            <a:endParaRPr lang="en-GB" sz="1100">
              <a:solidFill>
                <a:schemeClr val="tx1"/>
              </a:solidFill>
              <a:cs typeface="Arial"/>
            </a:endParaRPr>
          </a:p>
          <a:p>
            <a:pPr lvl="0"/>
            <a:r>
              <a:rPr lang="en-GB" sz="1100" b="1">
                <a:solidFill>
                  <a:schemeClr val="tx1"/>
                </a:solidFill>
              </a:rPr>
              <a:t>Outcome:</a:t>
            </a:r>
            <a:r>
              <a:rPr lang="en-GB" sz="1100">
                <a:solidFill>
                  <a:schemeClr val="tx1"/>
                </a:solidFill>
              </a:rPr>
              <a:t> SF was fully included in PE sessions, her school day remained uninterrupted, and teachers felt supported.</a:t>
            </a:r>
            <a:endParaRPr lang="en-GB" sz="1100">
              <a:solidFill>
                <a:schemeClr val="tx1"/>
              </a:solidFill>
              <a:cs typeface="Arial"/>
            </a:endParaRPr>
          </a:p>
        </p:txBody>
      </p:sp>
      <p:sp>
        <p:nvSpPr>
          <p:cNvPr id="10" name="Hexagon 9">
            <a:extLst>
              <a:ext uri="{FF2B5EF4-FFF2-40B4-BE49-F238E27FC236}">
                <a16:creationId xmlns:a16="http://schemas.microsoft.com/office/drawing/2014/main" id="{52150468-5110-C1F3-314A-289A4AE0779D}"/>
              </a:ext>
            </a:extLst>
          </p:cNvPr>
          <p:cNvSpPr/>
          <p:nvPr/>
        </p:nvSpPr>
        <p:spPr>
          <a:xfrm>
            <a:off x="8227060" y="3700815"/>
            <a:ext cx="3964940" cy="2956525"/>
          </a:xfrm>
          <a:prstGeom prst="hexagon">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endParaRPr lang="en-GB" sz="900" b="1">
              <a:solidFill>
                <a:schemeClr val="tx1"/>
              </a:solidFill>
            </a:endParaRPr>
          </a:p>
          <a:p>
            <a:r>
              <a:rPr lang="en-GB" sz="900" b="1">
                <a:solidFill>
                  <a:schemeClr val="tx1"/>
                </a:solidFill>
              </a:rPr>
              <a:t>C</a:t>
            </a:r>
            <a:r>
              <a:rPr lang="en-GB" sz="1000" b="1">
                <a:solidFill>
                  <a:schemeClr val="tx1"/>
                </a:solidFill>
              </a:rPr>
              <a:t>OPD, Heart Failure &amp; CVD</a:t>
            </a:r>
            <a:endParaRPr lang="en-GB" sz="1000">
              <a:solidFill>
                <a:schemeClr val="tx1"/>
              </a:solidFill>
              <a:cs typeface="Arial"/>
            </a:endParaRPr>
          </a:p>
          <a:p>
            <a:pPr lvl="0"/>
            <a:r>
              <a:rPr lang="en-GB" sz="1000" b="1">
                <a:solidFill>
                  <a:schemeClr val="tx1"/>
                </a:solidFill>
              </a:rPr>
              <a:t>Challenge:</a:t>
            </a:r>
            <a:r>
              <a:rPr lang="en-GB" sz="1000">
                <a:solidFill>
                  <a:schemeClr val="tx1"/>
                </a:solidFill>
              </a:rPr>
              <a:t> Distressed by abrupt prognosis disclosure; perceived as “difficult” due to smoking and non‑compliance.</a:t>
            </a:r>
            <a:endParaRPr lang="en-GB" sz="1000">
              <a:solidFill>
                <a:schemeClr val="tx1"/>
              </a:solidFill>
              <a:cs typeface="Arial"/>
            </a:endParaRPr>
          </a:p>
          <a:p>
            <a:pPr lvl="0"/>
            <a:endParaRPr lang="en-GB" sz="1000">
              <a:solidFill>
                <a:schemeClr val="tx1"/>
              </a:solidFill>
              <a:cs typeface="Arial"/>
            </a:endParaRPr>
          </a:p>
          <a:p>
            <a:r>
              <a:rPr lang="en-GB" sz="1000" b="1">
                <a:solidFill>
                  <a:schemeClr val="tx1"/>
                </a:solidFill>
              </a:rPr>
              <a:t>Intervention:</a:t>
            </a:r>
            <a:endParaRPr lang="en-GB" sz="1000">
              <a:solidFill>
                <a:schemeClr val="tx1"/>
              </a:solidFill>
            </a:endParaRPr>
          </a:p>
          <a:p>
            <a:r>
              <a:rPr lang="en-GB" sz="1000">
                <a:solidFill>
                  <a:schemeClr val="tx1"/>
                </a:solidFill>
              </a:rPr>
              <a:t>Worked closely with her and her supportive family to honour her wishes.</a:t>
            </a:r>
            <a:endParaRPr lang="en-GB" sz="1000">
              <a:solidFill>
                <a:schemeClr val="tx1"/>
              </a:solidFill>
              <a:cs typeface="Arial"/>
            </a:endParaRPr>
          </a:p>
          <a:p>
            <a:r>
              <a:rPr lang="en-GB" sz="1000">
                <a:solidFill>
                  <a:schemeClr val="tx1"/>
                </a:solidFill>
              </a:rPr>
              <a:t>Established a Preferred Priorities of Care plan.</a:t>
            </a:r>
            <a:endParaRPr lang="en-GB" sz="1000">
              <a:solidFill>
                <a:schemeClr val="tx1"/>
              </a:solidFill>
              <a:cs typeface="Arial"/>
            </a:endParaRPr>
          </a:p>
          <a:p>
            <a:r>
              <a:rPr lang="en-GB" sz="1000">
                <a:solidFill>
                  <a:schemeClr val="tx1"/>
                </a:solidFill>
              </a:rPr>
              <a:t>Managed care primarily through the heart failure service, with minimal district nurse involvement as per her preference.</a:t>
            </a:r>
            <a:endParaRPr lang="en-GB" sz="1000">
              <a:solidFill>
                <a:schemeClr val="tx1"/>
              </a:solidFill>
              <a:cs typeface="Arial"/>
            </a:endParaRPr>
          </a:p>
          <a:p>
            <a:pPr lvl="0"/>
            <a:r>
              <a:rPr lang="en-GB" sz="1000">
                <a:solidFill>
                  <a:schemeClr val="tx1"/>
                </a:solidFill>
              </a:rPr>
              <a:t>Collaborated with COPD colleagues and counsellor for additional support.</a:t>
            </a:r>
            <a:endParaRPr lang="en-GB" sz="1000">
              <a:solidFill>
                <a:schemeClr val="tx1"/>
              </a:solidFill>
              <a:cs typeface="Arial"/>
            </a:endParaRPr>
          </a:p>
          <a:p>
            <a:pPr lvl="1"/>
            <a:endParaRPr lang="en-GB" sz="1000">
              <a:solidFill>
                <a:schemeClr val="tx1"/>
              </a:solidFill>
              <a:cs typeface="Arial"/>
            </a:endParaRPr>
          </a:p>
          <a:p>
            <a:r>
              <a:rPr lang="en-GB" sz="1000" b="1">
                <a:solidFill>
                  <a:schemeClr val="tx1"/>
                </a:solidFill>
              </a:rPr>
              <a:t>Outcome:</a:t>
            </a:r>
            <a:r>
              <a:rPr lang="en-GB" sz="1000">
                <a:solidFill>
                  <a:schemeClr val="tx1"/>
                </a:solidFill>
              </a:rPr>
              <a:t> Pt died peacefully at home, in line with her wishes, with dignity and family involvement respected</a:t>
            </a:r>
            <a:r>
              <a:rPr lang="en-GB" sz="900">
                <a:solidFill>
                  <a:schemeClr val="tx1"/>
                </a:solidFill>
              </a:rPr>
              <a:t>.</a:t>
            </a:r>
            <a:endParaRPr lang="en-GB" sz="900">
              <a:solidFill>
                <a:schemeClr val="tx1"/>
              </a:solidFill>
              <a:cs typeface="Arial"/>
            </a:endParaRPr>
          </a:p>
        </p:txBody>
      </p:sp>
      <p:sp>
        <p:nvSpPr>
          <p:cNvPr id="12" name="Plaque 11">
            <a:extLst>
              <a:ext uri="{FF2B5EF4-FFF2-40B4-BE49-F238E27FC236}">
                <a16:creationId xmlns:a16="http://schemas.microsoft.com/office/drawing/2014/main" id="{49A1AC39-DA44-2C30-2AA8-861C9ABF7FFF}"/>
              </a:ext>
            </a:extLst>
          </p:cNvPr>
          <p:cNvSpPr/>
          <p:nvPr/>
        </p:nvSpPr>
        <p:spPr>
          <a:xfrm>
            <a:off x="4622890" y="301752"/>
            <a:ext cx="3589485" cy="6379699"/>
          </a:xfrm>
          <a:prstGeom prst="plaque">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en-GB" b="1" u="sng">
              <a:solidFill>
                <a:schemeClr val="tx1"/>
              </a:solidFill>
              <a:cs typeface="Arial"/>
            </a:endParaRPr>
          </a:p>
          <a:p>
            <a:pPr algn="ctr"/>
            <a:r>
              <a:rPr lang="en-GB" b="1" u="sng">
                <a:solidFill>
                  <a:schemeClr val="tx1"/>
                </a:solidFill>
              </a:rPr>
              <a:t>Inclusive Case Studies</a:t>
            </a:r>
            <a:endParaRPr lang="en-GB">
              <a:solidFill>
                <a:schemeClr val="tx1"/>
              </a:solidFill>
            </a:endParaRPr>
          </a:p>
          <a:p>
            <a:endParaRPr lang="en-GB" sz="1100" b="1">
              <a:solidFill>
                <a:schemeClr val="tx1"/>
              </a:solidFill>
              <a:cs typeface="Arial"/>
            </a:endParaRPr>
          </a:p>
          <a:p>
            <a:r>
              <a:rPr lang="en-GB" sz="1100" b="1">
                <a:solidFill>
                  <a:schemeClr val="tx1"/>
                </a:solidFill>
              </a:rPr>
              <a:t> Key Themes Across Cases</a:t>
            </a:r>
            <a:endParaRPr lang="en-GB" sz="1100" b="1">
              <a:solidFill>
                <a:schemeClr val="tx1"/>
              </a:solidFill>
              <a:cs typeface="Arial"/>
            </a:endParaRPr>
          </a:p>
          <a:p>
            <a:endParaRPr lang="en-GB" sz="1100">
              <a:solidFill>
                <a:schemeClr val="tx1"/>
              </a:solidFill>
              <a:cs typeface="Arial"/>
            </a:endParaRPr>
          </a:p>
          <a:p>
            <a:pPr lvl="0"/>
            <a:r>
              <a:rPr lang="en-GB" sz="1100" b="1">
                <a:solidFill>
                  <a:schemeClr val="tx1"/>
                </a:solidFill>
              </a:rPr>
              <a:t>Inclusion:</a:t>
            </a:r>
            <a:r>
              <a:rPr lang="en-GB" sz="1100">
                <a:solidFill>
                  <a:schemeClr val="tx1"/>
                </a:solidFill>
              </a:rPr>
              <a:t> Ensuring patients are not excluded from education, exercise, or decision‑making.</a:t>
            </a:r>
            <a:endParaRPr lang="en-GB" sz="1100">
              <a:solidFill>
                <a:schemeClr val="tx1"/>
              </a:solidFill>
              <a:cs typeface="Arial"/>
            </a:endParaRPr>
          </a:p>
          <a:p>
            <a:pPr lvl="0"/>
            <a:endParaRPr lang="en-GB" sz="1100">
              <a:solidFill>
                <a:schemeClr val="tx1"/>
              </a:solidFill>
              <a:cs typeface="Arial"/>
            </a:endParaRPr>
          </a:p>
          <a:p>
            <a:pPr lvl="0"/>
            <a:r>
              <a:rPr lang="en-GB" sz="1100" b="1">
                <a:solidFill>
                  <a:schemeClr val="tx1"/>
                </a:solidFill>
              </a:rPr>
              <a:t>Adaptation:</a:t>
            </a:r>
            <a:r>
              <a:rPr lang="en-GB" sz="1100">
                <a:solidFill>
                  <a:schemeClr val="tx1"/>
                </a:solidFill>
              </a:rPr>
              <a:t> Delivering care in environments where patients feel safe (home, school, hospital with preparation).</a:t>
            </a:r>
            <a:endParaRPr lang="en-GB" sz="1100">
              <a:solidFill>
                <a:schemeClr val="tx1"/>
              </a:solidFill>
              <a:cs typeface="Arial"/>
            </a:endParaRPr>
          </a:p>
          <a:p>
            <a:pPr lvl="0"/>
            <a:endParaRPr lang="en-GB" sz="1100">
              <a:solidFill>
                <a:schemeClr val="tx1"/>
              </a:solidFill>
              <a:cs typeface="Arial"/>
            </a:endParaRPr>
          </a:p>
          <a:p>
            <a:pPr lvl="0"/>
            <a:r>
              <a:rPr lang="en-GB" sz="1100" b="1">
                <a:solidFill>
                  <a:schemeClr val="tx1"/>
                </a:solidFill>
              </a:rPr>
              <a:t>Collaboration:</a:t>
            </a:r>
            <a:r>
              <a:rPr lang="en-GB" sz="1100">
                <a:solidFill>
                  <a:schemeClr val="tx1"/>
                </a:solidFill>
              </a:rPr>
              <a:t> Multi-disciplinary teamwork across nursing, physiotherapy, speech &amp; language, social work, and specialist services.</a:t>
            </a:r>
            <a:endParaRPr lang="en-GB" sz="1100">
              <a:solidFill>
                <a:schemeClr val="tx1"/>
              </a:solidFill>
              <a:cs typeface="Arial"/>
            </a:endParaRPr>
          </a:p>
          <a:p>
            <a:pPr lvl="0"/>
            <a:endParaRPr lang="en-GB" sz="1100">
              <a:solidFill>
                <a:schemeClr val="tx1"/>
              </a:solidFill>
              <a:cs typeface="Arial"/>
            </a:endParaRPr>
          </a:p>
          <a:p>
            <a:r>
              <a:rPr lang="en-GB" sz="1100" b="1">
                <a:solidFill>
                  <a:schemeClr val="tx1"/>
                </a:solidFill>
              </a:rPr>
              <a:t>Respect:</a:t>
            </a:r>
            <a:r>
              <a:rPr lang="en-GB" sz="1100">
                <a:solidFill>
                  <a:schemeClr val="tx1"/>
                </a:solidFill>
              </a:rPr>
              <a:t> Honouring patient preferences, capacity, and individuality- even when labelled “difficult.”</a:t>
            </a:r>
            <a:endParaRPr lang="en-GB" sz="1100">
              <a:solidFill>
                <a:schemeClr val="tx1"/>
              </a:solidFill>
              <a:cs typeface="Arial"/>
            </a:endParaRPr>
          </a:p>
          <a:p>
            <a:pPr lvl="0"/>
            <a:endParaRPr lang="en-GB" sz="1100">
              <a:solidFill>
                <a:schemeClr val="tx1"/>
              </a:solidFill>
              <a:cs typeface="Arial"/>
            </a:endParaRPr>
          </a:p>
          <a:p>
            <a:pPr lvl="0"/>
            <a:r>
              <a:rPr lang="en-GB" sz="1100" b="1">
                <a:solidFill>
                  <a:schemeClr val="tx1"/>
                </a:solidFill>
              </a:rPr>
              <a:t>Empowerment:</a:t>
            </a:r>
            <a:r>
              <a:rPr lang="en-GB" sz="1100">
                <a:solidFill>
                  <a:schemeClr val="tx1"/>
                </a:solidFill>
              </a:rPr>
              <a:t> Tools like health passports and tailored exercise programmes foster independence and participation.</a:t>
            </a:r>
            <a:endParaRPr lang="en-GB" sz="1100">
              <a:solidFill>
                <a:schemeClr val="tx1"/>
              </a:solidFill>
              <a:cs typeface="Arial"/>
            </a:endParaRPr>
          </a:p>
          <a:p>
            <a:pPr lvl="0"/>
            <a:endParaRPr lang="en-GB" sz="1100">
              <a:solidFill>
                <a:schemeClr val="tx1"/>
              </a:solidFill>
              <a:cs typeface="Arial"/>
            </a:endParaRPr>
          </a:p>
          <a:p>
            <a:r>
              <a:rPr lang="en-GB" sz="1100">
                <a:solidFill>
                  <a:schemeClr val="tx1"/>
                </a:solidFill>
              </a:rPr>
              <a:t>These stories beautifully demonstrate how compassionate, flexible, and collaborative approaches can dismantle barriers and ensure that patients with complex needs receive care that is dignified, inclusive, and aligned with their values</a:t>
            </a:r>
            <a:endParaRPr lang="en-GB" sz="1100">
              <a:solidFill>
                <a:schemeClr val="tx1"/>
              </a:solidFill>
              <a:cs typeface="Arial"/>
            </a:endParaRPr>
          </a:p>
          <a:p>
            <a:endParaRPr lang="en-GB">
              <a:solidFill>
                <a:schemeClr val="tx1"/>
              </a:solidFill>
            </a:endParaRPr>
          </a:p>
        </p:txBody>
      </p:sp>
    </p:spTree>
    <p:extLst>
      <p:ext uri="{BB962C8B-B14F-4D97-AF65-F5344CB8AC3E}">
        <p14:creationId xmlns:p14="http://schemas.microsoft.com/office/powerpoint/2010/main" val="386423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6429-C77F-FDE9-15CD-6AEA218BBF6F}"/>
              </a:ext>
            </a:extLst>
          </p:cNvPr>
          <p:cNvSpPr>
            <a:spLocks noGrp="1"/>
          </p:cNvSpPr>
          <p:nvPr>
            <p:ph type="title"/>
          </p:nvPr>
        </p:nvSpPr>
        <p:spPr>
          <a:xfrm>
            <a:off x="3167995" y="1062342"/>
            <a:ext cx="5732165" cy="842276"/>
          </a:xfrm>
        </p:spPr>
        <p:txBody>
          <a:bodyPr/>
          <a:lstStyle/>
          <a:p>
            <a:r>
              <a:rPr lang="en-GB" sz="2800" b="1">
                <a:latin typeface="Arial"/>
                <a:cs typeface="Arial"/>
              </a:rPr>
              <a:t>Cardiac Rehabilitation Service</a:t>
            </a:r>
            <a:endParaRPr lang="en-GB" sz="2800" b="1"/>
          </a:p>
        </p:txBody>
      </p:sp>
      <p:sp>
        <p:nvSpPr>
          <p:cNvPr id="3" name="Content Placeholder 2">
            <a:extLst>
              <a:ext uri="{FF2B5EF4-FFF2-40B4-BE49-F238E27FC236}">
                <a16:creationId xmlns:a16="http://schemas.microsoft.com/office/drawing/2014/main" id="{7D62A429-1E6C-38DB-8930-1FF2BC5C3A93}"/>
              </a:ext>
            </a:extLst>
          </p:cNvPr>
          <p:cNvSpPr>
            <a:spLocks noGrp="1"/>
          </p:cNvSpPr>
          <p:nvPr>
            <p:ph idx="1"/>
          </p:nvPr>
        </p:nvSpPr>
        <p:spPr>
          <a:xfrm>
            <a:off x="366850" y="2013377"/>
            <a:ext cx="11458300" cy="4549983"/>
          </a:xfrm>
        </p:spPr>
        <p:txBody>
          <a:bodyPr vert="horz" lIns="91440" tIns="45720" rIns="91440" bIns="45720" rtlCol="0" anchor="t">
            <a:noAutofit/>
          </a:bodyPr>
          <a:lstStyle/>
          <a:p>
            <a:pPr marL="0" indent="0">
              <a:buNone/>
            </a:pPr>
            <a:r>
              <a:rPr lang="en-GB" b="1">
                <a:solidFill>
                  <a:schemeClr val="accent1"/>
                </a:solidFill>
                <a:latin typeface="Arial"/>
                <a:cs typeface="Arial"/>
              </a:rPr>
              <a:t>Multi-disciplinary approach  </a:t>
            </a:r>
            <a:endParaRPr lang="en-US">
              <a:solidFill>
                <a:schemeClr val="accent1"/>
              </a:solidFill>
            </a:endParaRPr>
          </a:p>
          <a:p>
            <a:pPr marL="0" indent="0">
              <a:buNone/>
            </a:pPr>
            <a:r>
              <a:rPr lang="en-GB" sz="1200">
                <a:solidFill>
                  <a:schemeClr val="tx1"/>
                </a:solidFill>
                <a:latin typeface="Arial"/>
                <a:cs typeface="Arial"/>
              </a:rPr>
              <a:t>The key aim of the cardiac rehabilitation programme is to deliver core components to not only improve physical health and quality of life but also to equip and support people to develop the necessary skills to successfully self-manage. This is delivered with a biopsychosocial evidence-based approach, which is culturally appropriate and sensitive to each individuals needs and preferences. Patients can choose to attend at local venues, at home, digitally or a combination</a:t>
            </a:r>
            <a:endParaRPr lang="en-US" sz="1200">
              <a:solidFill>
                <a:schemeClr val="tx1"/>
              </a:solidFill>
            </a:endParaRPr>
          </a:p>
          <a:p>
            <a:pPr marL="0" indent="0">
              <a:buNone/>
              <a:tabLst>
                <a:tab pos="268288" algn="l"/>
              </a:tabLst>
            </a:pPr>
            <a:r>
              <a:rPr lang="en-GB" sz="1200" b="1">
                <a:solidFill>
                  <a:schemeClr val="tx1"/>
                </a:solidFill>
                <a:latin typeface="Arial"/>
                <a:cs typeface="Arial"/>
              </a:rPr>
              <a:t>The service delivers CR to the broadest range of conditions amongst all CR providers across the UK.</a:t>
            </a:r>
            <a:endParaRPr lang="en-GB" sz="1200">
              <a:solidFill>
                <a:schemeClr val="tx1"/>
              </a:solidFill>
              <a:latin typeface="Arial"/>
              <a:cs typeface="Arial"/>
            </a:endParaRPr>
          </a:p>
          <a:p>
            <a:pPr marL="0" indent="0">
              <a:buNone/>
              <a:tabLst>
                <a:tab pos="268288" algn="l"/>
              </a:tabLst>
            </a:pPr>
            <a:r>
              <a:rPr lang="en-GB" sz="1200" b="1" u="sng">
                <a:solidFill>
                  <a:schemeClr val="tx1"/>
                </a:solidFill>
                <a:latin typeface="Arial"/>
                <a:cs typeface="Arial"/>
              </a:rPr>
              <a:t>Support service users with special requirements</a:t>
            </a:r>
            <a:endParaRPr lang="en-GB" sz="1200">
              <a:solidFill>
                <a:schemeClr val="tx1"/>
              </a:solidFill>
            </a:endParaRPr>
          </a:p>
          <a:p>
            <a:pPr indent="0"/>
            <a:r>
              <a:rPr lang="en-GB" sz="1200">
                <a:solidFill>
                  <a:schemeClr val="tx1"/>
                </a:solidFill>
                <a:latin typeface="Arial"/>
                <a:cs typeface="Arial"/>
              </a:rPr>
              <a:t>Patients are provided with additional time for assessments when needed. Information leaflets and resources are available in a range of languages. This includes a recent project with the CR network to develop educational videos and make these accessible in additional languages.</a:t>
            </a:r>
          </a:p>
          <a:p>
            <a:pPr indent="0"/>
            <a:r>
              <a:rPr lang="en-GB" sz="1200">
                <a:solidFill>
                  <a:schemeClr val="tx1"/>
                </a:solidFill>
                <a:latin typeface="Arial"/>
                <a:cs typeface="Arial"/>
              </a:rPr>
              <a:t>Patients with additional needs receive an individual, holistic assessment and a personalised rehabilitation plan. A team member or “buddy” is usually allocated to support the person with any ongoing needs. Where appropriate, patients can be offered one‑to‑one rehabilitation if group sessions are not suitable</a:t>
            </a:r>
          </a:p>
          <a:p>
            <a:pPr marL="0" indent="0">
              <a:buNone/>
            </a:pPr>
            <a:r>
              <a:rPr lang="en-GB" sz="1200" b="1" u="sng">
                <a:solidFill>
                  <a:schemeClr val="tx1"/>
                </a:solidFill>
                <a:latin typeface="Arial"/>
                <a:cs typeface="Arial"/>
              </a:rPr>
              <a:t>     Access to the service is adaptable to service user requirements</a:t>
            </a:r>
          </a:p>
          <a:p>
            <a:pPr marL="0" indent="0">
              <a:buNone/>
            </a:pPr>
            <a:r>
              <a:rPr lang="en-GB" sz="1200">
                <a:solidFill>
                  <a:schemeClr val="tx1"/>
                </a:solidFill>
                <a:latin typeface="Arial"/>
                <a:cs typeface="Arial"/>
              </a:rPr>
              <a:t>Patient appointments and clinics are adapted to meet individual needs, with flexibility to involve family members, carers, and other health professionals when required. One example involves a patient with a hypoxic brain injury who had previously been declined by another service due to their cardiac condition and complex care needs. Through a joint MDT approach with the neuro‑specialist team, the patient was able to attend the community‑based service for a day visit - supported by neuro specialists and family members - while still an inpatient at the neuro hospital. This personalised planning and collaborative MDT working ensured that cardiac rehabilitation remained accessible, demonstrating a level of adaptability and commitment beyond what other services were able to offer.</a:t>
            </a:r>
            <a:endParaRPr lang="en-GB" sz="1200" b="1" u="sng">
              <a:solidFill>
                <a:schemeClr val="tx1"/>
              </a:solidFill>
              <a:latin typeface="Arial"/>
              <a:cs typeface="Arial"/>
            </a:endParaRPr>
          </a:p>
          <a:p>
            <a:pPr marL="219075" lvl="1" indent="0">
              <a:buNone/>
              <a:tabLst>
                <a:tab pos="268288" algn="l"/>
              </a:tabLst>
            </a:pPr>
            <a:endParaRPr lang="en-GB" sz="1200" b="1" u="sng">
              <a:solidFill>
                <a:schemeClr val="tx1"/>
              </a:solidFill>
            </a:endParaRPr>
          </a:p>
          <a:p>
            <a:pPr marL="0" indent="0">
              <a:buNone/>
              <a:tabLst>
                <a:tab pos="268288" algn="l"/>
              </a:tabLst>
            </a:pPr>
            <a:endParaRPr lang="en-GB" sz="1400">
              <a:solidFill>
                <a:srgbClr val="656565"/>
              </a:solidFill>
            </a:endParaRPr>
          </a:p>
          <a:p>
            <a:pPr marL="457200" lvl="1" indent="0">
              <a:buNone/>
            </a:pPr>
            <a:endParaRPr lang="en-GB">
              <a:solidFill>
                <a:srgbClr val="323232"/>
              </a:solidFill>
            </a:endParaRPr>
          </a:p>
        </p:txBody>
      </p:sp>
      <p:sp>
        <p:nvSpPr>
          <p:cNvPr id="4" name="Date Placeholder 3">
            <a:extLst>
              <a:ext uri="{FF2B5EF4-FFF2-40B4-BE49-F238E27FC236}">
                <a16:creationId xmlns:a16="http://schemas.microsoft.com/office/drawing/2014/main" id="{49887E44-C69D-ABF2-79F6-54F149311503}"/>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FFC33851-3FB5-C281-4BD9-69EB70B73DBF}"/>
              </a:ext>
            </a:extLst>
          </p:cNvPr>
          <p:cNvSpPr>
            <a:spLocks noGrp="1"/>
          </p:cNvSpPr>
          <p:nvPr>
            <p:ph type="sldNum" sz="quarter" idx="12"/>
          </p:nvPr>
        </p:nvSpPr>
        <p:spPr/>
        <p:txBody>
          <a:bodyPr/>
          <a:lstStyle/>
          <a:p>
            <a:fld id="{C53DD674-0FE8-9A43-90ED-815A93F2FBA3}" type="slidenum">
              <a:rPr lang="en-US" smtClean="0"/>
              <a:pPr/>
              <a:t>14</a:t>
            </a:fld>
            <a:endParaRPr lang="en-US"/>
          </a:p>
        </p:txBody>
      </p:sp>
      <p:pic>
        <p:nvPicPr>
          <p:cNvPr id="6" name="Picture 5">
            <a:extLst>
              <a:ext uri="{FF2B5EF4-FFF2-40B4-BE49-F238E27FC236}">
                <a16:creationId xmlns:a16="http://schemas.microsoft.com/office/drawing/2014/main" id="{33F750A9-FC4F-730E-F322-FF29917CBFB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1914" y="142240"/>
            <a:ext cx="2378136" cy="1762378"/>
          </a:xfrm>
          <a:prstGeom prst="rect">
            <a:avLst/>
          </a:prstGeom>
          <a:noFill/>
          <a:ln>
            <a:noFill/>
          </a:ln>
        </p:spPr>
      </p:pic>
      <p:pic>
        <p:nvPicPr>
          <p:cNvPr id="10" name="Picture 9">
            <a:extLst>
              <a:ext uri="{FF2B5EF4-FFF2-40B4-BE49-F238E27FC236}">
                <a16:creationId xmlns:a16="http://schemas.microsoft.com/office/drawing/2014/main" id="{8289B339-B271-B610-4B80-DFAA112076E7}"/>
              </a:ext>
            </a:extLst>
          </p:cNvPr>
          <p:cNvPicPr>
            <a:picLocks noChangeAspect="1"/>
          </p:cNvPicPr>
          <p:nvPr/>
        </p:nvPicPr>
        <p:blipFill>
          <a:blip r:embed="rId3"/>
          <a:stretch>
            <a:fillRect/>
          </a:stretch>
        </p:blipFill>
        <p:spPr>
          <a:xfrm>
            <a:off x="8900160" y="1169111"/>
            <a:ext cx="2734057" cy="628738"/>
          </a:xfrm>
          <a:prstGeom prst="rect">
            <a:avLst/>
          </a:prstGeom>
        </p:spPr>
      </p:pic>
    </p:spTree>
    <p:extLst>
      <p:ext uri="{BB962C8B-B14F-4D97-AF65-F5344CB8AC3E}">
        <p14:creationId xmlns:p14="http://schemas.microsoft.com/office/powerpoint/2010/main" val="2906816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4F27A-C282-9562-E358-C67E1394F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4F952-3234-7835-5B6F-DFE908349A69}"/>
              </a:ext>
            </a:extLst>
          </p:cNvPr>
          <p:cNvSpPr>
            <a:spLocks noGrp="1"/>
          </p:cNvSpPr>
          <p:nvPr>
            <p:ph type="title"/>
          </p:nvPr>
        </p:nvSpPr>
        <p:spPr>
          <a:xfrm>
            <a:off x="3167995" y="1062342"/>
            <a:ext cx="3756915" cy="842276"/>
          </a:xfrm>
        </p:spPr>
        <p:txBody>
          <a:bodyPr/>
          <a:lstStyle/>
          <a:p>
            <a:r>
              <a:rPr lang="en-GB" sz="2800" b="1"/>
              <a:t>Heart Failure Service</a:t>
            </a:r>
          </a:p>
        </p:txBody>
      </p:sp>
      <p:sp>
        <p:nvSpPr>
          <p:cNvPr id="3" name="Content Placeholder 2">
            <a:extLst>
              <a:ext uri="{FF2B5EF4-FFF2-40B4-BE49-F238E27FC236}">
                <a16:creationId xmlns:a16="http://schemas.microsoft.com/office/drawing/2014/main" id="{CA036042-7597-E358-8A4D-F584137794B2}"/>
              </a:ext>
            </a:extLst>
          </p:cNvPr>
          <p:cNvSpPr>
            <a:spLocks noGrp="1"/>
          </p:cNvSpPr>
          <p:nvPr>
            <p:ph idx="1"/>
          </p:nvPr>
        </p:nvSpPr>
        <p:spPr>
          <a:xfrm>
            <a:off x="366850" y="2013377"/>
            <a:ext cx="11458300" cy="4352917"/>
          </a:xfrm>
        </p:spPr>
        <p:txBody>
          <a:bodyPr vert="horz" lIns="91440" tIns="45720" rIns="91440" bIns="45720" rtlCol="0" anchor="t">
            <a:noAutofit/>
          </a:bodyPr>
          <a:lstStyle/>
          <a:p>
            <a:pPr marL="0" indent="0">
              <a:buNone/>
            </a:pPr>
            <a:r>
              <a:rPr lang="en-GB" b="1">
                <a:solidFill>
                  <a:schemeClr val="accent1"/>
                </a:solidFill>
                <a:latin typeface="Arial"/>
                <a:cs typeface="Arial"/>
              </a:rPr>
              <a:t>Nurse-led Heart Failure Service  </a:t>
            </a:r>
          </a:p>
          <a:p>
            <a:pPr marL="447675" lvl="1">
              <a:tabLst>
                <a:tab pos="268288" algn="l"/>
              </a:tabLst>
            </a:pPr>
            <a:r>
              <a:rPr lang="en-GB" sz="1400">
                <a:solidFill>
                  <a:schemeClr val="tx1"/>
                </a:solidFill>
                <a:latin typeface="Arial"/>
                <a:cs typeface="Arial"/>
              </a:rPr>
              <a:t>3.6 WTE nurses</a:t>
            </a:r>
          </a:p>
          <a:p>
            <a:pPr marL="447675" lvl="1">
              <a:tabLst>
                <a:tab pos="268288" algn="l"/>
              </a:tabLst>
            </a:pPr>
            <a:r>
              <a:rPr lang="en-GB" sz="1400">
                <a:solidFill>
                  <a:schemeClr val="tx1"/>
                </a:solidFill>
                <a:latin typeface="Arial"/>
                <a:cs typeface="Arial"/>
              </a:rPr>
              <a:t>Non-medical prescribers from April 25</a:t>
            </a:r>
          </a:p>
          <a:p>
            <a:pPr marL="447675" lvl="1">
              <a:tabLst>
                <a:tab pos="268288" algn="l"/>
              </a:tabLst>
            </a:pPr>
            <a:r>
              <a:rPr lang="en-GB" sz="1400">
                <a:solidFill>
                  <a:schemeClr val="tx1"/>
                </a:solidFill>
                <a:latin typeface="Arial"/>
                <a:cs typeface="Arial"/>
              </a:rPr>
              <a:t>Advanced skills</a:t>
            </a:r>
          </a:p>
          <a:p>
            <a:r>
              <a:rPr lang="en-GB" sz="1200">
                <a:solidFill>
                  <a:schemeClr val="accent1"/>
                </a:solidFill>
                <a:latin typeface="Arial"/>
                <a:cs typeface="Arial"/>
              </a:rPr>
              <a:t>Referral criteria with Consultant Cardiologist support – based national guidelines</a:t>
            </a:r>
          </a:p>
          <a:p>
            <a:r>
              <a:rPr lang="en-GB" sz="1200">
                <a:solidFill>
                  <a:schemeClr val="accent1"/>
                </a:solidFill>
                <a:latin typeface="Arial"/>
                <a:cs typeface="Arial"/>
              </a:rPr>
              <a:t>Referrals accepted from community CVD service, secondary, tertiary and primary care with established diagnosis</a:t>
            </a:r>
          </a:p>
          <a:p>
            <a:r>
              <a:rPr lang="en-GB" sz="1200">
                <a:solidFill>
                  <a:schemeClr val="accent1"/>
                </a:solidFill>
                <a:latin typeface="Arial"/>
                <a:cs typeface="Arial"/>
              </a:rPr>
              <a:t>Referrals accepted from patients known previously to service if discharged in last 6-12 months</a:t>
            </a:r>
          </a:p>
          <a:p>
            <a:r>
              <a:rPr lang="en-GB" sz="1200">
                <a:solidFill>
                  <a:schemeClr val="tx1"/>
                </a:solidFill>
              </a:rPr>
              <a:t>Patients are identified at the time of referral, when possible, or language barriers that may impact consultation and service provision.  Service utilises interpreter services to aid communication and consultation.  Longer consultation times or last appointments of the clinic are requested to avoid unnecessary pressure.  Evidenced by the usage of interpreter services.  </a:t>
            </a:r>
          </a:p>
          <a:p>
            <a:r>
              <a:rPr lang="en-GB" sz="1200">
                <a:solidFill>
                  <a:schemeClr val="tx1"/>
                </a:solidFill>
              </a:rPr>
              <a:t>Holistic approach with options of different clinical settings available including home visits, care homes, residential accommodations, and clinic settings.  Evidence of support for patient who have yet to have formal learning disability diagnosis, but referral made to service for assessment. Staff have booked phlebotomy appointments to help and arrange follow up at time convenient and suitable for patient. </a:t>
            </a:r>
          </a:p>
          <a:p>
            <a:r>
              <a:rPr lang="en-GB" sz="1200">
                <a:solidFill>
                  <a:schemeClr val="tx1"/>
                </a:solidFill>
              </a:rPr>
              <a:t>Holistic and individual approach to the provision of the service.  Options of clinical settings to suit patient’s needs.  Use of interpreter services to ensure communication. </a:t>
            </a:r>
            <a:r>
              <a:rPr lang="en-GB" sz="1200" b="1">
                <a:solidFill>
                  <a:schemeClr val="tx1"/>
                </a:solidFill>
              </a:rPr>
              <a:t> </a:t>
            </a:r>
          </a:p>
          <a:p>
            <a:pPr marL="457200" lvl="1" indent="0">
              <a:buNone/>
            </a:pPr>
            <a:r>
              <a:rPr lang="en-GB" b="1">
                <a:solidFill>
                  <a:schemeClr val="tx1"/>
                </a:solidFill>
                <a:latin typeface="Arial"/>
                <a:cs typeface="Arial"/>
              </a:rPr>
              <a:t>   </a:t>
            </a:r>
          </a:p>
        </p:txBody>
      </p:sp>
      <p:sp>
        <p:nvSpPr>
          <p:cNvPr id="4" name="Date Placeholder 3">
            <a:extLst>
              <a:ext uri="{FF2B5EF4-FFF2-40B4-BE49-F238E27FC236}">
                <a16:creationId xmlns:a16="http://schemas.microsoft.com/office/drawing/2014/main" id="{3F0173DF-3AE0-828B-6BDF-EC1EF4ED7485}"/>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E0EF34D5-77C2-E8B1-6E98-FAF54B4BDD25}"/>
              </a:ext>
            </a:extLst>
          </p:cNvPr>
          <p:cNvSpPr>
            <a:spLocks noGrp="1"/>
          </p:cNvSpPr>
          <p:nvPr>
            <p:ph type="sldNum" sz="quarter" idx="12"/>
          </p:nvPr>
        </p:nvSpPr>
        <p:spPr/>
        <p:txBody>
          <a:bodyPr/>
          <a:lstStyle/>
          <a:p>
            <a:fld id="{C53DD674-0FE8-9A43-90ED-815A93F2FBA3}" type="slidenum">
              <a:rPr lang="en-US" smtClean="0"/>
              <a:pPr/>
              <a:t>15</a:t>
            </a:fld>
            <a:endParaRPr lang="en-US"/>
          </a:p>
        </p:txBody>
      </p:sp>
      <p:pic>
        <p:nvPicPr>
          <p:cNvPr id="7" name="Graphic 6" descr="Hospital with solid fill">
            <a:extLst>
              <a:ext uri="{FF2B5EF4-FFF2-40B4-BE49-F238E27FC236}">
                <a16:creationId xmlns:a16="http://schemas.microsoft.com/office/drawing/2014/main" id="{90376F73-FB51-91C5-9C36-3131104C77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6173" y="2013377"/>
            <a:ext cx="432000" cy="432000"/>
          </a:xfrm>
          <a:prstGeom prst="rect">
            <a:avLst/>
          </a:prstGeom>
        </p:spPr>
      </p:pic>
      <p:pic>
        <p:nvPicPr>
          <p:cNvPr id="9" name="Graphic 8" descr="Home with solid fill">
            <a:extLst>
              <a:ext uri="{FF2B5EF4-FFF2-40B4-BE49-F238E27FC236}">
                <a16:creationId xmlns:a16="http://schemas.microsoft.com/office/drawing/2014/main" id="{27250EBA-AEAE-1B7E-4A08-E785762C99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3944" y="2013377"/>
            <a:ext cx="432000" cy="432000"/>
          </a:xfrm>
          <a:prstGeom prst="rect">
            <a:avLst/>
          </a:prstGeom>
        </p:spPr>
      </p:pic>
      <p:pic>
        <p:nvPicPr>
          <p:cNvPr id="8" name="Picture 7">
            <a:extLst>
              <a:ext uri="{FF2B5EF4-FFF2-40B4-BE49-F238E27FC236}">
                <a16:creationId xmlns:a16="http://schemas.microsoft.com/office/drawing/2014/main" id="{5D29D39F-AC9A-1C55-61B1-75E7B36DCA33}"/>
              </a:ext>
            </a:extLst>
          </p:cNvPr>
          <p:cNvPicPr>
            <a:picLocks noChangeAspect="1"/>
          </p:cNvPicPr>
          <p:nvPr/>
        </p:nvPicPr>
        <p:blipFill>
          <a:blip r:embed="rId6"/>
          <a:stretch>
            <a:fillRect/>
          </a:stretch>
        </p:blipFill>
        <p:spPr>
          <a:xfrm>
            <a:off x="4145944" y="2527267"/>
            <a:ext cx="7477306" cy="722904"/>
          </a:xfrm>
          <a:prstGeom prst="rect">
            <a:avLst/>
          </a:prstGeom>
        </p:spPr>
      </p:pic>
      <p:sp>
        <p:nvSpPr>
          <p:cNvPr id="10" name="TextBox 9">
            <a:extLst>
              <a:ext uri="{FF2B5EF4-FFF2-40B4-BE49-F238E27FC236}">
                <a16:creationId xmlns:a16="http://schemas.microsoft.com/office/drawing/2014/main" id="{DB9F5353-69AF-F0E8-FD44-66697AFE0A1E}"/>
              </a:ext>
            </a:extLst>
          </p:cNvPr>
          <p:cNvSpPr txBox="1"/>
          <p:nvPr/>
        </p:nvSpPr>
        <p:spPr>
          <a:xfrm>
            <a:off x="4145944" y="2122914"/>
            <a:ext cx="1244251" cy="338554"/>
          </a:xfrm>
          <a:prstGeom prst="rect">
            <a:avLst/>
          </a:prstGeom>
          <a:noFill/>
        </p:spPr>
        <p:txBody>
          <a:bodyPr wrap="none" rtlCol="0">
            <a:spAutoFit/>
          </a:bodyPr>
          <a:lstStyle/>
          <a:p>
            <a:r>
              <a:rPr lang="en-GB" sz="1600"/>
              <a:t>Home visits</a:t>
            </a:r>
          </a:p>
        </p:txBody>
      </p:sp>
      <p:sp>
        <p:nvSpPr>
          <p:cNvPr id="11" name="TextBox 10">
            <a:extLst>
              <a:ext uri="{FF2B5EF4-FFF2-40B4-BE49-F238E27FC236}">
                <a16:creationId xmlns:a16="http://schemas.microsoft.com/office/drawing/2014/main" id="{92194342-5545-1150-4146-4CA7B6B83B7A}"/>
              </a:ext>
            </a:extLst>
          </p:cNvPr>
          <p:cNvSpPr txBox="1"/>
          <p:nvPr/>
        </p:nvSpPr>
        <p:spPr>
          <a:xfrm>
            <a:off x="6133828" y="2122914"/>
            <a:ext cx="1196161" cy="338554"/>
          </a:xfrm>
          <a:prstGeom prst="rect">
            <a:avLst/>
          </a:prstGeom>
          <a:noFill/>
        </p:spPr>
        <p:txBody>
          <a:bodyPr wrap="none" rtlCol="0">
            <a:spAutoFit/>
          </a:bodyPr>
          <a:lstStyle/>
          <a:p>
            <a:r>
              <a:rPr lang="en-GB" sz="1600"/>
              <a:t>Clinic visits</a:t>
            </a:r>
          </a:p>
        </p:txBody>
      </p:sp>
      <p:pic>
        <p:nvPicPr>
          <p:cNvPr id="12" name="Picture 11">
            <a:extLst>
              <a:ext uri="{FF2B5EF4-FFF2-40B4-BE49-F238E27FC236}">
                <a16:creationId xmlns:a16="http://schemas.microsoft.com/office/drawing/2014/main" id="{B69C1191-13AD-783F-72AD-099FA8CE8780}"/>
              </a:ext>
            </a:extLst>
          </p:cNvPr>
          <p:cNvPicPr>
            <a:picLocks noChangeAspect="1"/>
          </p:cNvPicPr>
          <p:nvPr/>
        </p:nvPicPr>
        <p:blipFill>
          <a:blip r:embed="rId7" cstate="screen">
            <a:extLst>
              <a:ext uri="{28A0092B-C50C-407E-A947-70E740481C1C}">
                <a14:useLocalDpi xmlns:a14="http://schemas.microsoft.com/office/drawing/2010/main"/>
              </a:ext>
            </a:extLst>
          </a:blip>
          <a:srcRect l="10034" t="29937" r="58069" b="40085"/>
          <a:stretch/>
        </p:blipFill>
        <p:spPr>
          <a:xfrm>
            <a:off x="366850" y="81703"/>
            <a:ext cx="2600468" cy="1832985"/>
          </a:xfrm>
          <a:prstGeom prst="rect">
            <a:avLst/>
          </a:prstGeom>
        </p:spPr>
      </p:pic>
      <p:sp>
        <p:nvSpPr>
          <p:cNvPr id="13" name="TextBox 12">
            <a:extLst>
              <a:ext uri="{FF2B5EF4-FFF2-40B4-BE49-F238E27FC236}">
                <a16:creationId xmlns:a16="http://schemas.microsoft.com/office/drawing/2014/main" id="{CC26B530-1B23-67E0-1FFA-6A6E963D6199}"/>
              </a:ext>
            </a:extLst>
          </p:cNvPr>
          <p:cNvSpPr txBox="1"/>
          <p:nvPr/>
        </p:nvSpPr>
        <p:spPr>
          <a:xfrm>
            <a:off x="7983067" y="2112680"/>
            <a:ext cx="3843488" cy="338554"/>
          </a:xfrm>
          <a:prstGeom prst="rect">
            <a:avLst/>
          </a:prstGeom>
          <a:noFill/>
        </p:spPr>
        <p:txBody>
          <a:bodyPr wrap="none" rtlCol="0">
            <a:spAutoFit/>
          </a:bodyPr>
          <a:lstStyle/>
          <a:p>
            <a:r>
              <a:rPr lang="en-GB" sz="1600"/>
              <a:t>Telephone - patients &amp; health care staff </a:t>
            </a:r>
          </a:p>
        </p:txBody>
      </p:sp>
      <p:pic>
        <p:nvPicPr>
          <p:cNvPr id="15" name="Graphic 14" descr="Telephone with solid fill">
            <a:extLst>
              <a:ext uri="{FF2B5EF4-FFF2-40B4-BE49-F238E27FC236}">
                <a16:creationId xmlns:a16="http://schemas.microsoft.com/office/drawing/2014/main" id="{333434E6-D7F8-9156-A9D5-0A107619E6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38402" y="2013377"/>
            <a:ext cx="432000" cy="432000"/>
          </a:xfrm>
          <a:prstGeom prst="rect">
            <a:avLst/>
          </a:prstGeom>
        </p:spPr>
      </p:pic>
    </p:spTree>
    <p:extLst>
      <p:ext uri="{BB962C8B-B14F-4D97-AF65-F5344CB8AC3E}">
        <p14:creationId xmlns:p14="http://schemas.microsoft.com/office/powerpoint/2010/main" val="507623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3023D-8540-93E9-F375-6EEDC23C3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AC393D-E6DA-FFA6-D992-CD2F301C9A2B}"/>
              </a:ext>
            </a:extLst>
          </p:cNvPr>
          <p:cNvSpPr>
            <a:spLocks noGrp="1"/>
          </p:cNvSpPr>
          <p:nvPr>
            <p:ph type="title"/>
          </p:nvPr>
        </p:nvSpPr>
        <p:spPr>
          <a:xfrm>
            <a:off x="3167995" y="1062342"/>
            <a:ext cx="5732165" cy="842276"/>
          </a:xfrm>
        </p:spPr>
        <p:txBody>
          <a:bodyPr/>
          <a:lstStyle/>
          <a:p>
            <a:r>
              <a:rPr lang="en-GB" sz="2800" b="1"/>
              <a:t>Stroke Rehabilitation  Service</a:t>
            </a:r>
          </a:p>
        </p:txBody>
      </p:sp>
      <p:sp>
        <p:nvSpPr>
          <p:cNvPr id="3" name="Content Placeholder 2">
            <a:extLst>
              <a:ext uri="{FF2B5EF4-FFF2-40B4-BE49-F238E27FC236}">
                <a16:creationId xmlns:a16="http://schemas.microsoft.com/office/drawing/2014/main" id="{11DBB13F-ED99-05C4-3473-9C70FF87CAC1}"/>
              </a:ext>
            </a:extLst>
          </p:cNvPr>
          <p:cNvSpPr>
            <a:spLocks noGrp="1"/>
          </p:cNvSpPr>
          <p:nvPr>
            <p:ph idx="1"/>
          </p:nvPr>
        </p:nvSpPr>
        <p:spPr>
          <a:xfrm>
            <a:off x="366850" y="2013377"/>
            <a:ext cx="11458300" cy="4549983"/>
          </a:xfrm>
        </p:spPr>
        <p:txBody>
          <a:bodyPr/>
          <a:lstStyle/>
          <a:p>
            <a:pPr marL="0" indent="0">
              <a:buNone/>
            </a:pPr>
            <a:r>
              <a:rPr lang="en-GB"/>
              <a:t>. </a:t>
            </a:r>
          </a:p>
          <a:p>
            <a:pPr marL="0" lvl="0" indent="0">
              <a:buNone/>
            </a:pPr>
            <a:endParaRPr lang="en-GB" sz="1400"/>
          </a:p>
          <a:p>
            <a:pPr marL="457200" lvl="1" indent="0">
              <a:buNone/>
            </a:pPr>
            <a:endParaRPr lang="en-GB">
              <a:solidFill>
                <a:schemeClr val="tx1"/>
              </a:solidFill>
            </a:endParaRPr>
          </a:p>
        </p:txBody>
      </p:sp>
      <p:sp>
        <p:nvSpPr>
          <p:cNvPr id="4" name="Date Placeholder 3">
            <a:extLst>
              <a:ext uri="{FF2B5EF4-FFF2-40B4-BE49-F238E27FC236}">
                <a16:creationId xmlns:a16="http://schemas.microsoft.com/office/drawing/2014/main" id="{03B67011-0E4B-063F-6937-187970DE12D5}"/>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B5236E35-0A10-2D20-63E4-E7465B8EC359}"/>
              </a:ext>
            </a:extLst>
          </p:cNvPr>
          <p:cNvSpPr>
            <a:spLocks noGrp="1"/>
          </p:cNvSpPr>
          <p:nvPr>
            <p:ph type="sldNum" sz="quarter" idx="12"/>
          </p:nvPr>
        </p:nvSpPr>
        <p:spPr/>
        <p:txBody>
          <a:bodyPr/>
          <a:lstStyle/>
          <a:p>
            <a:fld id="{C53DD674-0FE8-9A43-90ED-815A93F2FBA3}" type="slidenum">
              <a:rPr lang="en-US" smtClean="0"/>
              <a:pPr/>
              <a:t>16</a:t>
            </a:fld>
            <a:endParaRPr lang="en-US"/>
          </a:p>
        </p:txBody>
      </p:sp>
      <p:pic>
        <p:nvPicPr>
          <p:cNvPr id="9" name="Picture 8">
            <a:extLst>
              <a:ext uri="{FF2B5EF4-FFF2-40B4-BE49-F238E27FC236}">
                <a16:creationId xmlns:a16="http://schemas.microsoft.com/office/drawing/2014/main" id="{510BB8B4-AA31-DEA0-5CA7-926AE2A48367}"/>
              </a:ext>
            </a:extLst>
          </p:cNvPr>
          <p:cNvPicPr>
            <a:picLocks noChangeAspect="1"/>
          </p:cNvPicPr>
          <p:nvPr/>
        </p:nvPicPr>
        <p:blipFill>
          <a:blip r:embed="rId2"/>
          <a:stretch>
            <a:fillRect/>
          </a:stretch>
        </p:blipFill>
        <p:spPr>
          <a:xfrm>
            <a:off x="563569" y="487680"/>
            <a:ext cx="2546481" cy="1273312"/>
          </a:xfrm>
          <a:prstGeom prst="rect">
            <a:avLst/>
          </a:prstGeom>
        </p:spPr>
      </p:pic>
      <p:pic>
        <p:nvPicPr>
          <p:cNvPr id="7" name="Picture 6">
            <a:extLst>
              <a:ext uri="{FF2B5EF4-FFF2-40B4-BE49-F238E27FC236}">
                <a16:creationId xmlns:a16="http://schemas.microsoft.com/office/drawing/2014/main" id="{16FC7DC8-9C5F-DEAD-368C-DBFA61E39950}"/>
              </a:ext>
            </a:extLst>
          </p:cNvPr>
          <p:cNvPicPr>
            <a:picLocks noChangeAspect="1"/>
          </p:cNvPicPr>
          <p:nvPr/>
        </p:nvPicPr>
        <p:blipFill>
          <a:blip r:embed="rId3"/>
          <a:srcRect l="12531" t="14333" r="1170" b="5585"/>
          <a:stretch/>
        </p:blipFill>
        <p:spPr>
          <a:xfrm>
            <a:off x="7686028" y="2926499"/>
            <a:ext cx="4505972" cy="3783213"/>
          </a:xfrm>
          <a:prstGeom prst="rect">
            <a:avLst/>
          </a:prstGeom>
        </p:spPr>
      </p:pic>
      <p:sp>
        <p:nvSpPr>
          <p:cNvPr id="10" name="TextBox 9">
            <a:extLst>
              <a:ext uri="{FF2B5EF4-FFF2-40B4-BE49-F238E27FC236}">
                <a16:creationId xmlns:a16="http://schemas.microsoft.com/office/drawing/2014/main" id="{7D935CFC-F7EA-C850-5541-1A331A552CD9}"/>
              </a:ext>
            </a:extLst>
          </p:cNvPr>
          <p:cNvSpPr txBox="1"/>
          <p:nvPr/>
        </p:nvSpPr>
        <p:spPr>
          <a:xfrm>
            <a:off x="239305" y="2013377"/>
            <a:ext cx="8904695" cy="5299912"/>
          </a:xfrm>
          <a:prstGeom prst="rect">
            <a:avLst/>
          </a:prstGeom>
          <a:noFill/>
        </p:spPr>
        <p:txBody>
          <a:bodyPr wrap="square">
            <a:spAutoFit/>
          </a:bodyPr>
          <a:lstStyle/>
          <a:p>
            <a:pPr marL="0" indent="0">
              <a:buNone/>
              <a:defRPr/>
            </a:pPr>
            <a:r>
              <a:rPr lang="en-GB" sz="1800">
                <a:solidFill>
                  <a:schemeClr val="accent1"/>
                </a:solidFill>
              </a:rPr>
              <a:t>Criteria - New, confirmed diagnosis of stroke and Knowsley GP</a:t>
            </a:r>
          </a:p>
          <a:p>
            <a:pPr marL="0" indent="0">
              <a:buNone/>
              <a:defRPr/>
            </a:pPr>
            <a:endParaRPr lang="en-US" sz="1800"/>
          </a:p>
          <a:p>
            <a:pPr marL="285750" indent="-285750">
              <a:buFont typeface="Arial" panose="020B0604020202020204" pitchFamily="34" charset="0"/>
              <a:buChar char="•"/>
              <a:defRPr/>
            </a:pPr>
            <a:r>
              <a:rPr lang="en-US" sz="1800"/>
              <a:t>No waiting list - fast responsive service (patients seen within 48 hours)</a:t>
            </a:r>
          </a:p>
          <a:p>
            <a:pPr marL="285750" indent="-285750">
              <a:buFont typeface="Arial" panose="020B0604020202020204" pitchFamily="34" charset="0"/>
              <a:buChar char="•"/>
              <a:defRPr/>
            </a:pPr>
            <a:r>
              <a:rPr lang="en-US" sz="1800"/>
              <a:t>Not time limited. Rehabilitation continues whilst changes are being made and there are achievable rehabilitation goals</a:t>
            </a:r>
          </a:p>
          <a:p>
            <a:pPr marL="285750" indent="-285750">
              <a:buFont typeface="Arial" panose="020B0604020202020204" pitchFamily="34" charset="0"/>
              <a:buChar char="•"/>
              <a:defRPr/>
            </a:pPr>
            <a:r>
              <a:rPr lang="en-US" sz="1800"/>
              <a:t>Work with patient and their families / carers</a:t>
            </a:r>
          </a:p>
          <a:p>
            <a:pPr marL="285750" indent="-285750">
              <a:buFont typeface="Arial" panose="020B0604020202020204" pitchFamily="34" charset="0"/>
              <a:buChar char="•"/>
              <a:defRPr/>
            </a:pPr>
            <a:r>
              <a:rPr lang="en-US" sz="1800"/>
              <a:t>Encourage patients to return to access community as able</a:t>
            </a:r>
          </a:p>
          <a:p>
            <a:pPr marL="285750" indent="-285750">
              <a:buFont typeface="Arial" panose="020B0604020202020204" pitchFamily="34" charset="0"/>
              <a:buChar char="•"/>
              <a:defRPr/>
            </a:pPr>
            <a:r>
              <a:rPr lang="en-GB" sz="1800"/>
              <a:t>Offer 6 week, 6 and 12-month health and social care reviews. </a:t>
            </a:r>
          </a:p>
          <a:p>
            <a:pPr marL="285750" indent="-285750">
              <a:buFont typeface="Arial" panose="020B0604020202020204" pitchFamily="34" charset="0"/>
              <a:buChar char="•"/>
              <a:defRPr/>
            </a:pPr>
            <a:r>
              <a:rPr lang="en-GB" sz="1800"/>
              <a:t>Discharged once 12-month review complete and needs are met</a:t>
            </a:r>
            <a:endParaRPr lang="en-US" sz="1800"/>
          </a:p>
          <a:p>
            <a:pPr marL="285750" indent="-285750">
              <a:buFont typeface="Arial" panose="020B0604020202020204" pitchFamily="34" charset="0"/>
              <a:buChar char="•"/>
              <a:defRPr/>
            </a:pPr>
            <a:endParaRPr lang="en-US"/>
          </a:p>
          <a:p>
            <a:pPr marL="285750" indent="-285750">
              <a:buFont typeface="Arial" panose="020B0604020202020204" pitchFamily="34" charset="0"/>
              <a:buChar char="•"/>
              <a:defRPr/>
            </a:pPr>
            <a:r>
              <a:rPr lang="en-US" sz="1800"/>
              <a:t>SALT </a:t>
            </a:r>
          </a:p>
          <a:p>
            <a:pPr marL="285750" indent="-285750">
              <a:buFont typeface="Arial" panose="020B0604020202020204" pitchFamily="34" charset="0"/>
              <a:buChar char="•"/>
              <a:defRPr/>
            </a:pPr>
            <a:r>
              <a:rPr lang="en-US"/>
              <a:t>Cognition</a:t>
            </a:r>
          </a:p>
          <a:p>
            <a:pPr marL="285750" indent="-285750">
              <a:buFont typeface="Arial" panose="020B0604020202020204" pitchFamily="34" charset="0"/>
              <a:buChar char="•"/>
              <a:defRPr/>
            </a:pPr>
            <a:r>
              <a:rPr lang="en-US" sz="1800"/>
              <a:t>ISLA</a:t>
            </a:r>
          </a:p>
          <a:p>
            <a:pPr marL="285750" indent="-285750">
              <a:buFont typeface="Arial" panose="020B0604020202020204" pitchFamily="34" charset="0"/>
              <a:buChar char="•"/>
              <a:defRPr/>
            </a:pPr>
            <a:r>
              <a:rPr lang="en-US"/>
              <a:t>FES</a:t>
            </a:r>
          </a:p>
          <a:p>
            <a:pPr marL="285750" indent="-285750">
              <a:buFont typeface="Arial" panose="020B0604020202020204" pitchFamily="34" charset="0"/>
              <a:buChar char="•"/>
              <a:defRPr/>
            </a:pPr>
            <a:r>
              <a:rPr lang="en-US" sz="1800"/>
              <a:t>Virtual upper limb group </a:t>
            </a:r>
          </a:p>
          <a:p>
            <a:pPr marL="285750" indent="-285750">
              <a:buFont typeface="Arial" panose="020B0604020202020204" pitchFamily="34" charset="0"/>
              <a:buChar char="•"/>
              <a:defRPr/>
            </a:pPr>
            <a:r>
              <a:rPr lang="en-US"/>
              <a:t>Walking Group</a:t>
            </a:r>
            <a:endParaRPr lang="en-GB" altLang="en-US">
              <a:solidFill>
                <a:schemeClr val="tx2">
                  <a:lumMod val="60000"/>
                  <a:lumOff val="40000"/>
                </a:schemeClr>
              </a:solidFill>
            </a:endParaRPr>
          </a:p>
          <a:p>
            <a:pPr>
              <a:lnSpc>
                <a:spcPct val="90000"/>
              </a:lnSpc>
            </a:pPr>
            <a:endParaRPr lang="en-GB" altLang="en-US">
              <a:solidFill>
                <a:schemeClr val="tx2">
                  <a:lumMod val="60000"/>
                  <a:lumOff val="40000"/>
                </a:schemeClr>
              </a:solidFill>
            </a:endParaRPr>
          </a:p>
          <a:p>
            <a:pPr>
              <a:lnSpc>
                <a:spcPct val="90000"/>
              </a:lnSpc>
            </a:pPr>
            <a:endParaRPr lang="en-GB" altLang="en-US">
              <a:solidFill>
                <a:schemeClr val="tx2">
                  <a:lumMod val="60000"/>
                  <a:lumOff val="40000"/>
                </a:schemeClr>
              </a:solidFill>
            </a:endParaRPr>
          </a:p>
          <a:p>
            <a:pPr marL="285750" indent="-285750">
              <a:buFont typeface="Arial" panose="020B0604020202020204" pitchFamily="34" charset="0"/>
              <a:buChar char="•"/>
              <a:defRPr/>
            </a:pPr>
            <a:endParaRPr lang="en-US" sz="1800"/>
          </a:p>
        </p:txBody>
      </p:sp>
    </p:spTree>
    <p:extLst>
      <p:ext uri="{BB962C8B-B14F-4D97-AF65-F5344CB8AC3E}">
        <p14:creationId xmlns:p14="http://schemas.microsoft.com/office/powerpoint/2010/main" val="194867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118ECF2-CB1E-91DB-931D-9B9360618846}"/>
              </a:ext>
            </a:extLst>
          </p:cNvPr>
          <p:cNvSpPr>
            <a:spLocks noGrp="1"/>
          </p:cNvSpPr>
          <p:nvPr>
            <p:ph type="pic" sz="quarter" idx="13"/>
          </p:nvPr>
        </p:nvSpPr>
        <p:spPr/>
        <p:txBody>
          <a:bodyPr/>
          <a:lstStyle/>
          <a:p>
            <a:endParaRPr lang="en-GB"/>
          </a:p>
        </p:txBody>
      </p:sp>
      <p:sp>
        <p:nvSpPr>
          <p:cNvPr id="2" name="Date Placeholder 1"/>
          <p:cNvSpPr>
            <a:spLocks noGrp="1"/>
          </p:cNvSpPr>
          <p:nvPr>
            <p:ph type="dt" sz="half" idx="10"/>
          </p:nvPr>
        </p:nvSpPr>
        <p:spPr/>
        <p:txBody>
          <a:bodyPr/>
          <a:lstStyle/>
          <a:p>
            <a:fld id="{AC440313-A122-C14C-B656-D37AB3F0E6CE}" type="datetime1">
              <a:rPr lang="en-GB" smtClean="0"/>
              <a:t>14/01/2026</a:t>
            </a:fld>
            <a:endParaRPr lang="en-US"/>
          </a:p>
        </p:txBody>
      </p:sp>
      <p:sp>
        <p:nvSpPr>
          <p:cNvPr id="3" name="Slide Number Placeholder 2"/>
          <p:cNvSpPr>
            <a:spLocks noGrp="1"/>
          </p:cNvSpPr>
          <p:nvPr>
            <p:ph type="sldNum" sz="quarter" idx="12"/>
          </p:nvPr>
        </p:nvSpPr>
        <p:spPr/>
        <p:txBody>
          <a:bodyPr/>
          <a:lstStyle/>
          <a:p>
            <a:fld id="{C53DD674-0FE8-9A43-90ED-815A93F2FBA3}" type="slidenum">
              <a:rPr lang="en-US" smtClean="0"/>
              <a:t>17</a:t>
            </a:fld>
            <a:endParaRPr lang="en-US"/>
          </a:p>
        </p:txBody>
      </p:sp>
      <p:pic>
        <p:nvPicPr>
          <p:cNvPr id="7" name="A2FgG3X9IZoarUfPAPbj (1)">
            <a:hlinkClick r:id="" action="ppaction://media"/>
            <a:extLst>
              <a:ext uri="{FF2B5EF4-FFF2-40B4-BE49-F238E27FC236}">
                <a16:creationId xmlns:a16="http://schemas.microsoft.com/office/drawing/2014/main" id="{DF42B048-794E-81C3-AF52-6990E3AD9C7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3191608" cy="6138255"/>
          </a:xfrm>
          <a:prstGeom prst="rect">
            <a:avLst/>
          </a:prstGeom>
        </p:spPr>
      </p:pic>
      <p:pic>
        <p:nvPicPr>
          <p:cNvPr id="8" name="rzsXe96Qig5rfNPEnO42">
            <a:hlinkClick r:id="" action="ppaction://media"/>
            <a:extLst>
              <a:ext uri="{FF2B5EF4-FFF2-40B4-BE49-F238E27FC236}">
                <a16:creationId xmlns:a16="http://schemas.microsoft.com/office/drawing/2014/main" id="{D3BA2BBE-136A-01C9-0423-DD20E825B872}"/>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236098" y="0"/>
            <a:ext cx="2816708" cy="6138255"/>
          </a:xfrm>
          <a:prstGeom prst="rect">
            <a:avLst/>
          </a:prstGeom>
        </p:spPr>
      </p:pic>
      <p:pic>
        <p:nvPicPr>
          <p:cNvPr id="9" name="UEjCKE5OJFNLkUK1f2kf">
            <a:hlinkClick r:id="" action="ppaction://media"/>
            <a:extLst>
              <a:ext uri="{FF2B5EF4-FFF2-40B4-BE49-F238E27FC236}">
                <a16:creationId xmlns:a16="http://schemas.microsoft.com/office/drawing/2014/main" id="{7ECA9FD4-3176-01C1-9625-9DB0AD9C6BB2}"/>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096000" y="0"/>
            <a:ext cx="2969792" cy="6138255"/>
          </a:xfrm>
          <a:prstGeom prst="rect">
            <a:avLst/>
          </a:prstGeom>
        </p:spPr>
      </p:pic>
      <p:pic>
        <p:nvPicPr>
          <p:cNvPr id="10" name="HtL2FHT8HaeODkZIs5Nb">
            <a:hlinkClick r:id="" action="ppaction://media"/>
            <a:extLst>
              <a:ext uri="{FF2B5EF4-FFF2-40B4-BE49-F238E27FC236}">
                <a16:creationId xmlns:a16="http://schemas.microsoft.com/office/drawing/2014/main" id="{39248445-97FD-0A8A-B80F-5376B0082A58}"/>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9081950" y="42255"/>
            <a:ext cx="3066855" cy="6096000"/>
          </a:xfrm>
          <a:prstGeom prst="rect">
            <a:avLst/>
          </a:prstGeom>
        </p:spPr>
      </p:pic>
    </p:spTree>
    <p:extLst>
      <p:ext uri="{BB962C8B-B14F-4D97-AF65-F5344CB8AC3E}">
        <p14:creationId xmlns:p14="http://schemas.microsoft.com/office/powerpoint/2010/main" val="182951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800"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42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64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mute="1">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mute="1">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mute="1">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583F1A-597E-4805-8D84-9DAE2FE4A7A0}"/>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5" name="Slide Number Placeholder 4">
            <a:extLst>
              <a:ext uri="{FF2B5EF4-FFF2-40B4-BE49-F238E27FC236}">
                <a16:creationId xmlns:a16="http://schemas.microsoft.com/office/drawing/2014/main" id="{41464C2E-AA23-4B04-BC71-E4D07EFB5B4D}"/>
              </a:ext>
            </a:extLst>
          </p:cNvPr>
          <p:cNvSpPr>
            <a:spLocks noGrp="1"/>
          </p:cNvSpPr>
          <p:nvPr>
            <p:ph type="sldNum" sz="quarter" idx="12"/>
          </p:nvPr>
        </p:nvSpPr>
        <p:spPr/>
        <p:txBody>
          <a:bodyPr/>
          <a:lstStyle/>
          <a:p>
            <a:fld id="{C53DD674-0FE8-9A43-90ED-815A93F2FBA3}" type="slidenum">
              <a:rPr lang="en-US" smtClean="0"/>
              <a:t>18</a:t>
            </a:fld>
            <a:endParaRPr lang="en-US"/>
          </a:p>
        </p:txBody>
      </p:sp>
      <p:sp>
        <p:nvSpPr>
          <p:cNvPr id="3" name="Content Placeholder 2">
            <a:extLst>
              <a:ext uri="{FF2B5EF4-FFF2-40B4-BE49-F238E27FC236}">
                <a16:creationId xmlns:a16="http://schemas.microsoft.com/office/drawing/2014/main" id="{F2309440-3763-4EDC-8313-AB07DEF8881B}"/>
              </a:ext>
            </a:extLst>
          </p:cNvPr>
          <p:cNvSpPr>
            <a:spLocks noGrp="1"/>
          </p:cNvSpPr>
          <p:nvPr>
            <p:ph sz="half" idx="4294967295"/>
          </p:nvPr>
        </p:nvSpPr>
        <p:spPr>
          <a:xfrm>
            <a:off x="0" y="1252538"/>
            <a:ext cx="11558221" cy="5198082"/>
          </a:xfrm>
        </p:spPr>
        <p:txBody>
          <a:bodyPr vert="horz" lIns="91440" tIns="45720" rIns="91440" bIns="45720" rtlCol="0" anchor="t">
            <a:noAutofit/>
          </a:bodyPr>
          <a:lstStyle/>
          <a:p>
            <a:pPr marL="0" indent="0">
              <a:buNone/>
            </a:pPr>
            <a:r>
              <a:rPr lang="en-GB" sz="1100">
                <a:solidFill>
                  <a:schemeClr val="tx1"/>
                </a:solidFill>
                <a:latin typeface="Arial"/>
                <a:cs typeface="Arial"/>
              </a:rPr>
              <a:t>   </a:t>
            </a:r>
          </a:p>
          <a:p>
            <a:pPr algn="just"/>
            <a:endParaRPr lang="en-GB" sz="1200">
              <a:solidFill>
                <a:schemeClr val="tx1"/>
              </a:solidFill>
            </a:endParaRPr>
          </a:p>
          <a:p>
            <a:endParaRPr lang="en-GB" sz="1300">
              <a:solidFill>
                <a:srgbClr val="7030A0"/>
              </a:solidFill>
            </a:endParaRPr>
          </a:p>
          <a:p>
            <a:endParaRPr lang="en-GB" sz="1100">
              <a:solidFill>
                <a:schemeClr val="tx1"/>
              </a:solidFill>
            </a:endParaRPr>
          </a:p>
          <a:p>
            <a:pPr marL="0" indent="0">
              <a:buNone/>
            </a:pPr>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endParaRPr lang="en-GB" sz="1100">
              <a:solidFill>
                <a:schemeClr val="tx1"/>
              </a:solidFill>
            </a:endParaRPr>
          </a:p>
          <a:p>
            <a:pPr marL="0" indent="0">
              <a:buNone/>
            </a:pPr>
            <a:endParaRPr lang="en-GB">
              <a:solidFill>
                <a:schemeClr val="tx1"/>
              </a:solidFill>
            </a:endParaRPr>
          </a:p>
          <a:p>
            <a:pPr marL="0" indent="0">
              <a:buNone/>
            </a:pPr>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p:txBody>
      </p:sp>
      <p:sp>
        <p:nvSpPr>
          <p:cNvPr id="8" name="Title 1">
            <a:extLst>
              <a:ext uri="{FF2B5EF4-FFF2-40B4-BE49-F238E27FC236}">
                <a16:creationId xmlns:a16="http://schemas.microsoft.com/office/drawing/2014/main" id="{695E166E-AC21-36BB-CBA1-6E670D057390}"/>
              </a:ext>
            </a:extLst>
          </p:cNvPr>
          <p:cNvSpPr txBox="1">
            <a:spLocks/>
          </p:cNvSpPr>
          <p:nvPr/>
        </p:nvSpPr>
        <p:spPr>
          <a:xfrm>
            <a:off x="99646" y="409612"/>
            <a:ext cx="11458575" cy="84296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sz="2800" b="1"/>
              <a:t>Some examples of good care &gt; Patient feedback </a:t>
            </a:r>
          </a:p>
        </p:txBody>
      </p:sp>
      <p:cxnSp>
        <p:nvCxnSpPr>
          <p:cNvPr id="9" name="Straight Connector 8">
            <a:extLst>
              <a:ext uri="{FF2B5EF4-FFF2-40B4-BE49-F238E27FC236}">
                <a16:creationId xmlns:a16="http://schemas.microsoft.com/office/drawing/2014/main" id="{64E38686-DC76-C27A-F455-B5A07F35DEA5}"/>
              </a:ext>
            </a:extLst>
          </p:cNvPr>
          <p:cNvCxnSpPr>
            <a:cxnSpLocks/>
          </p:cNvCxnSpPr>
          <p:nvPr/>
        </p:nvCxnSpPr>
        <p:spPr>
          <a:xfrm>
            <a:off x="99646" y="1252574"/>
            <a:ext cx="1199270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2140321-6DF0-DCF4-BFD8-BC9A94796A53}"/>
              </a:ext>
            </a:extLst>
          </p:cNvPr>
          <p:cNvSpPr txBox="1"/>
          <p:nvPr/>
        </p:nvSpPr>
        <p:spPr>
          <a:xfrm>
            <a:off x="2819400" y="7010400"/>
            <a:ext cx="6858000" cy="230832"/>
          </a:xfrm>
          <a:prstGeom prst="rect">
            <a:avLst/>
          </a:prstGeom>
          <a:noFill/>
        </p:spPr>
        <p:txBody>
          <a:bodyPr wrap="square" rtlCol="0">
            <a:spAutoFit/>
          </a:bodyPr>
          <a:lstStyle/>
          <a:p>
            <a:r>
              <a:rPr lang="en-GB" sz="900">
                <a:hlinkClick r:id="rId3" tooltip="https://en.wikipedia.org/wiki/File:Gold_Star.svg"/>
              </a:rPr>
              <a:t>This Photo</a:t>
            </a:r>
            <a:r>
              <a:rPr lang="en-GB" sz="900"/>
              <a:t> by Unknown Author is licensed under </a:t>
            </a:r>
            <a:r>
              <a:rPr lang="en-GB" sz="900">
                <a:hlinkClick r:id="rId4" tooltip="https://creativecommons.org/licenses/by-sa/3.0/"/>
              </a:rPr>
              <a:t>CC BY-SA</a:t>
            </a:r>
            <a:endParaRPr lang="en-GB" sz="900"/>
          </a:p>
        </p:txBody>
      </p:sp>
      <p:pic>
        <p:nvPicPr>
          <p:cNvPr id="11" name="Picture 10" descr="A person holding a whiteboard&#10;&#10;AI-generated content may be incorrect.">
            <a:extLst>
              <a:ext uri="{FF2B5EF4-FFF2-40B4-BE49-F238E27FC236}">
                <a16:creationId xmlns:a16="http://schemas.microsoft.com/office/drawing/2014/main" id="{F52A63C0-2151-875F-3780-2BA0F9DECAB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181" y="1508783"/>
            <a:ext cx="2101667" cy="2551382"/>
          </a:xfrm>
          <a:prstGeom prst="rect">
            <a:avLst/>
          </a:prstGeom>
          <a:noFill/>
        </p:spPr>
      </p:pic>
      <p:pic>
        <p:nvPicPr>
          <p:cNvPr id="12" name="Picture 11">
            <a:extLst>
              <a:ext uri="{FF2B5EF4-FFF2-40B4-BE49-F238E27FC236}">
                <a16:creationId xmlns:a16="http://schemas.microsoft.com/office/drawing/2014/main" id="{EFC86EEE-07A8-B6B2-04D5-B4758BE0DAF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84329" y="3579018"/>
            <a:ext cx="2448108" cy="2734095"/>
          </a:xfrm>
          <a:prstGeom prst="rect">
            <a:avLst/>
          </a:prstGeom>
          <a:noFill/>
        </p:spPr>
      </p:pic>
      <p:pic>
        <p:nvPicPr>
          <p:cNvPr id="13" name="Picture 12" descr="A person holding a white board&#10;&#10;AI-generated content may be incorrect.">
            <a:extLst>
              <a:ext uri="{FF2B5EF4-FFF2-40B4-BE49-F238E27FC236}">
                <a16:creationId xmlns:a16="http://schemas.microsoft.com/office/drawing/2014/main" id="{8A76243C-6F26-CF51-F303-04D9040C034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80342" y="1445419"/>
            <a:ext cx="2831465" cy="2676944"/>
          </a:xfrm>
          <a:prstGeom prst="rect">
            <a:avLst/>
          </a:prstGeom>
          <a:noFill/>
        </p:spPr>
      </p:pic>
      <p:pic>
        <p:nvPicPr>
          <p:cNvPr id="14" name="Picture 13">
            <a:extLst>
              <a:ext uri="{FF2B5EF4-FFF2-40B4-BE49-F238E27FC236}">
                <a16:creationId xmlns:a16="http://schemas.microsoft.com/office/drawing/2014/main" id="{342C8A69-6A33-D177-70DE-B1C6CDFEB062}"/>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54986" y="3579824"/>
            <a:ext cx="2900277" cy="2733288"/>
          </a:xfrm>
          <a:prstGeom prst="rect">
            <a:avLst/>
          </a:prstGeom>
          <a:noFill/>
        </p:spPr>
      </p:pic>
    </p:spTree>
    <p:extLst>
      <p:ext uri="{BB962C8B-B14F-4D97-AF65-F5344CB8AC3E}">
        <p14:creationId xmlns:p14="http://schemas.microsoft.com/office/powerpoint/2010/main" val="4219367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B4FADBA-232D-324C-0DB8-CF4B5509426C}"/>
              </a:ext>
            </a:extLst>
          </p:cNvPr>
          <p:cNvSpPr>
            <a:spLocks noGrp="1"/>
          </p:cNvSpPr>
          <p:nvPr>
            <p:ph type="title"/>
          </p:nvPr>
        </p:nvSpPr>
        <p:spPr>
          <a:xfrm>
            <a:off x="93628" y="46547"/>
            <a:ext cx="5772130" cy="1170961"/>
          </a:xfrm>
        </p:spPr>
        <p:txBody>
          <a:bodyPr/>
          <a:lstStyle/>
          <a:p>
            <a:r>
              <a:rPr lang="en-GB" sz="3000">
                <a:solidFill>
                  <a:srgbClr val="EBEBEB">
                    <a:lumMod val="10000"/>
                  </a:srgbClr>
                </a:solidFill>
                <a:latin typeface="Arial"/>
                <a:cs typeface="Arial" charset="0"/>
              </a:rPr>
              <a:t> </a:t>
            </a:r>
            <a:r>
              <a:rPr lang="en-GB" sz="2800" b="1">
                <a:solidFill>
                  <a:schemeClr val="tx2"/>
                </a:solidFill>
                <a:latin typeface="Arial"/>
                <a:cs typeface="Arial" charset="0"/>
              </a:rPr>
              <a:t>RESPIRATORY</a:t>
            </a:r>
            <a:r>
              <a:rPr lang="en-GB" sz="2800" b="1">
                <a:solidFill>
                  <a:schemeClr val="tx2"/>
                </a:solidFill>
                <a:cs typeface="Arial" charset="0"/>
              </a:rPr>
              <a:t> SERVICE 2025</a:t>
            </a:r>
          </a:p>
        </p:txBody>
      </p:sp>
      <p:cxnSp>
        <p:nvCxnSpPr>
          <p:cNvPr id="86" name="Straight Connector 85">
            <a:extLst>
              <a:ext uri="{FF2B5EF4-FFF2-40B4-BE49-F238E27FC236}">
                <a16:creationId xmlns:a16="http://schemas.microsoft.com/office/drawing/2014/main" id="{9747A32A-64F3-8A47-A510-EB0B68117491}"/>
              </a:ext>
            </a:extLst>
          </p:cNvPr>
          <p:cNvCxnSpPr/>
          <p:nvPr/>
        </p:nvCxnSpPr>
        <p:spPr bwMode="auto">
          <a:xfrm>
            <a:off x="1624003" y="2536168"/>
            <a:ext cx="644400" cy="0"/>
          </a:xfrm>
          <a:prstGeom prst="line">
            <a:avLst/>
          </a:prstGeom>
          <a:solidFill>
            <a:schemeClr val="accent1"/>
          </a:solidFill>
          <a:ln w="476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Straight Arrow Connector 132">
            <a:extLst>
              <a:ext uri="{FF2B5EF4-FFF2-40B4-BE49-F238E27FC236}">
                <a16:creationId xmlns:a16="http://schemas.microsoft.com/office/drawing/2014/main" id="{0C161E98-049E-DED9-B21E-A58FE91F7A0A}"/>
              </a:ext>
            </a:extLst>
          </p:cNvPr>
          <p:cNvCxnSpPr/>
          <p:nvPr/>
        </p:nvCxnSpPr>
        <p:spPr bwMode="auto">
          <a:xfrm flipH="1" flipV="1">
            <a:off x="2529195" y="3376803"/>
            <a:ext cx="553341" cy="2514151"/>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TextBox 52">
            <a:extLst>
              <a:ext uri="{FF2B5EF4-FFF2-40B4-BE49-F238E27FC236}">
                <a16:creationId xmlns:a16="http://schemas.microsoft.com/office/drawing/2014/main" id="{BF89A3FE-BC03-B27C-1122-40E4E5B8F8A9}"/>
              </a:ext>
            </a:extLst>
          </p:cNvPr>
          <p:cNvSpPr txBox="1"/>
          <p:nvPr/>
        </p:nvSpPr>
        <p:spPr>
          <a:xfrm>
            <a:off x="194567" y="185137"/>
            <a:ext cx="5835044" cy="523220"/>
          </a:xfrm>
          <a:prstGeom prst="rect">
            <a:avLst/>
          </a:prstGeom>
          <a:noFill/>
        </p:spPr>
        <p:txBody>
          <a:bodyPr wrap="square" rtlCol="0">
            <a:spAutoFit/>
          </a:bodyPr>
          <a:lstStyle/>
          <a:p>
            <a:pPr lvl="0"/>
            <a:r>
              <a:rPr kumimoji="0" lang="en-GB" sz="2800" b="1" i="0" u="none" strike="noStrike" kern="1200" cap="none" spc="0" normalizeH="0" baseline="0" noProof="0">
                <a:ln>
                  <a:noFill/>
                </a:ln>
                <a:solidFill>
                  <a:schemeClr val="tx2"/>
                </a:solidFill>
                <a:effectLst/>
                <a:uLnTx/>
                <a:uFillTx/>
                <a:latin typeface="Arial"/>
                <a:ea typeface="+mn-ea"/>
                <a:cs typeface="Arial" charset="0"/>
              </a:rPr>
              <a:t>INTEGRATED </a:t>
            </a:r>
            <a:r>
              <a:rPr lang="en-GB" sz="2800" b="1">
                <a:solidFill>
                  <a:schemeClr val="tx2"/>
                </a:solidFill>
                <a:cs typeface="Arial" charset="0"/>
              </a:rPr>
              <a:t>COPD</a:t>
            </a:r>
            <a:endParaRPr kumimoji="0" lang="en-GB" sz="2800" b="1" i="0" u="none" strike="noStrike" kern="1200" cap="none" spc="0" normalizeH="0" baseline="0" noProof="0">
              <a:ln>
                <a:noFill/>
              </a:ln>
              <a:solidFill>
                <a:schemeClr val="tx2"/>
              </a:solidFill>
              <a:effectLst/>
              <a:uLnTx/>
              <a:uFillTx/>
              <a:latin typeface="Arial"/>
              <a:ea typeface="+mn-ea"/>
              <a:cs typeface="+mn-cs"/>
            </a:endParaRPr>
          </a:p>
        </p:txBody>
      </p:sp>
      <p:sp>
        <p:nvSpPr>
          <p:cNvPr id="4" name="Date Placeholder 3">
            <a:extLst>
              <a:ext uri="{FF2B5EF4-FFF2-40B4-BE49-F238E27FC236}">
                <a16:creationId xmlns:a16="http://schemas.microsoft.com/office/drawing/2014/main" id="{A6C87D84-BEEC-8DBE-C405-45793DFC9E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1A7A7B-F31D-B344-836C-A639F0094DD6}" type="datetime1">
              <a:rPr kumimoji="0" lang="en-GB"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14/01/2026</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BF652D1E-701A-7399-F29E-0903887CB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DD674-0FE8-9A43-90ED-815A93F2FBA3}"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2" name="Straight Arrow Connector 11">
            <a:extLst>
              <a:ext uri="{FF2B5EF4-FFF2-40B4-BE49-F238E27FC236}">
                <a16:creationId xmlns:a16="http://schemas.microsoft.com/office/drawing/2014/main" id="{F18E40A6-9A46-82E7-7C45-764B071D0B70}"/>
              </a:ext>
            </a:extLst>
          </p:cNvPr>
          <p:cNvCxnSpPr>
            <a:endCxn id="30" idx="3"/>
          </p:cNvCxnSpPr>
          <p:nvPr/>
        </p:nvCxnSpPr>
        <p:spPr bwMode="auto">
          <a:xfrm flipH="1">
            <a:off x="5940163" y="5264683"/>
            <a:ext cx="1412594" cy="1"/>
          </a:xfrm>
          <a:prstGeom prst="straightConnector1">
            <a:avLst/>
          </a:prstGeom>
          <a:solidFill>
            <a:schemeClr val="accent1"/>
          </a:solidFill>
          <a:ln w="47625"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533C9004-0230-CC19-CC64-B77422FE5043}"/>
              </a:ext>
            </a:extLst>
          </p:cNvPr>
          <p:cNvCxnSpPr/>
          <p:nvPr/>
        </p:nvCxnSpPr>
        <p:spPr bwMode="auto">
          <a:xfrm>
            <a:off x="7352757" y="5264682"/>
            <a:ext cx="1342953" cy="0"/>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6A2FFAF8-DEEC-DA1C-C0AB-D44D43D7912C}"/>
              </a:ext>
            </a:extLst>
          </p:cNvPr>
          <p:cNvCxnSpPr/>
          <p:nvPr/>
        </p:nvCxnSpPr>
        <p:spPr bwMode="auto">
          <a:xfrm>
            <a:off x="7380404" y="2574164"/>
            <a:ext cx="1342953" cy="0"/>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015DB638-2E75-23A8-AF57-771C28864CF3}"/>
              </a:ext>
            </a:extLst>
          </p:cNvPr>
          <p:cNvCxnSpPr/>
          <p:nvPr/>
        </p:nvCxnSpPr>
        <p:spPr bwMode="auto">
          <a:xfrm>
            <a:off x="7380403" y="3482414"/>
            <a:ext cx="1342953" cy="0"/>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4">
            <a:extLst>
              <a:ext uri="{FF2B5EF4-FFF2-40B4-BE49-F238E27FC236}">
                <a16:creationId xmlns:a16="http://schemas.microsoft.com/office/drawing/2014/main" id="{3EC41FD9-C675-CB76-0C7C-6E50960703F2}"/>
              </a:ext>
            </a:extLst>
          </p:cNvPr>
          <p:cNvCxnSpPr>
            <a:cxnSpLocks noChangeShapeType="1"/>
          </p:cNvCxnSpPr>
          <p:nvPr/>
        </p:nvCxnSpPr>
        <p:spPr bwMode="auto">
          <a:xfrm>
            <a:off x="9224053" y="1940114"/>
            <a:ext cx="914400" cy="914400"/>
          </a:xfrm>
          <a:prstGeom prst="line">
            <a:avLst/>
          </a:prstGeom>
          <a:noFill/>
          <a:ln w="9525" algn="ctr">
            <a:noFill/>
            <a:round/>
            <a:headEnd/>
            <a:tailEnd/>
          </a:ln>
        </p:spPr>
      </p:cxnSp>
      <p:sp>
        <p:nvSpPr>
          <p:cNvPr id="19" name="Oval 18">
            <a:extLst>
              <a:ext uri="{FF2B5EF4-FFF2-40B4-BE49-F238E27FC236}">
                <a16:creationId xmlns:a16="http://schemas.microsoft.com/office/drawing/2014/main" id="{436D8807-3F04-3F30-EF6F-75A5E377A200}"/>
              </a:ext>
            </a:extLst>
          </p:cNvPr>
          <p:cNvSpPr>
            <a:spLocks noChangeArrowheads="1"/>
          </p:cNvSpPr>
          <p:nvPr/>
        </p:nvSpPr>
        <p:spPr bwMode="auto">
          <a:xfrm>
            <a:off x="5366428" y="1940115"/>
            <a:ext cx="4000500" cy="519351"/>
          </a:xfrm>
          <a:prstGeom prst="ellipse">
            <a:avLst/>
          </a:prstGeom>
          <a:noFill/>
          <a:ln w="9525" algn="ctr">
            <a:noFill/>
            <a:round/>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4">
            <a:extLst>
              <a:ext uri="{FF2B5EF4-FFF2-40B4-BE49-F238E27FC236}">
                <a16:creationId xmlns:a16="http://schemas.microsoft.com/office/drawing/2014/main" id="{4A663BFB-C993-4B95-3506-60334733C1D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5577" y="3599300"/>
            <a:ext cx="554037" cy="4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a:extLst>
              <a:ext uri="{FF2B5EF4-FFF2-40B4-BE49-F238E27FC236}">
                <a16:creationId xmlns:a16="http://schemas.microsoft.com/office/drawing/2014/main" id="{5AD69FDC-7096-890F-13A2-6D572A982B1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2002" y="3597712"/>
            <a:ext cx="1093787" cy="4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a:extLst>
              <a:ext uri="{FF2B5EF4-FFF2-40B4-BE49-F238E27FC236}">
                <a16:creationId xmlns:a16="http://schemas.microsoft.com/office/drawing/2014/main" id="{45176208-C556-D5AB-2046-8F80522EF9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3050" y="3597712"/>
            <a:ext cx="1090613" cy="48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a:extLst>
              <a:ext uri="{FF2B5EF4-FFF2-40B4-BE49-F238E27FC236}">
                <a16:creationId xmlns:a16="http://schemas.microsoft.com/office/drawing/2014/main" id="{180DA19B-690B-315C-FAB9-EED8335623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0803" y="2887365"/>
            <a:ext cx="21971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a:extLst>
              <a:ext uri="{FF2B5EF4-FFF2-40B4-BE49-F238E27FC236}">
                <a16:creationId xmlns:a16="http://schemas.microsoft.com/office/drawing/2014/main" id="{A70DFB4A-97C6-D273-4D91-0C0FCF3B3D8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80923" y="2707372"/>
            <a:ext cx="801687"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1">
            <a:extLst>
              <a:ext uri="{FF2B5EF4-FFF2-40B4-BE49-F238E27FC236}">
                <a16:creationId xmlns:a16="http://schemas.microsoft.com/office/drawing/2014/main" id="{40E2EFF8-3FCC-1609-1426-5BFFA992F4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27376" y="3230753"/>
            <a:ext cx="1100137" cy="4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4">
            <a:extLst>
              <a:ext uri="{FF2B5EF4-FFF2-40B4-BE49-F238E27FC236}">
                <a16:creationId xmlns:a16="http://schemas.microsoft.com/office/drawing/2014/main" id="{81E0FAE6-B3FA-EDB6-54C1-5053237FA2D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22650" y="2945498"/>
            <a:ext cx="509587" cy="27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5">
            <a:extLst>
              <a:ext uri="{FF2B5EF4-FFF2-40B4-BE49-F238E27FC236}">
                <a16:creationId xmlns:a16="http://schemas.microsoft.com/office/drawing/2014/main" id="{DD80F6B9-C731-8092-F47C-89506EE5F38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10718" y="2247848"/>
            <a:ext cx="9334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8">
            <a:extLst>
              <a:ext uri="{FF2B5EF4-FFF2-40B4-BE49-F238E27FC236}">
                <a16:creationId xmlns:a16="http://schemas.microsoft.com/office/drawing/2014/main" id="{768DE0C6-EA0B-4A28-DC71-8D16A0E9B58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84528" y="4741365"/>
            <a:ext cx="496887"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9">
            <a:extLst>
              <a:ext uri="{FF2B5EF4-FFF2-40B4-BE49-F238E27FC236}">
                <a16:creationId xmlns:a16="http://schemas.microsoft.com/office/drawing/2014/main" id="{55BA58AA-40B4-FF6B-BD1B-521B05C76E6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25777" y="5025765"/>
            <a:ext cx="814387"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5">
            <a:extLst>
              <a:ext uri="{FF2B5EF4-FFF2-40B4-BE49-F238E27FC236}">
                <a16:creationId xmlns:a16="http://schemas.microsoft.com/office/drawing/2014/main" id="{0EB6C05A-4095-145B-0875-829B88009A4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80804" y="4092765"/>
            <a:ext cx="373536" cy="23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5">
            <a:extLst>
              <a:ext uri="{FF2B5EF4-FFF2-40B4-BE49-F238E27FC236}">
                <a16:creationId xmlns:a16="http://schemas.microsoft.com/office/drawing/2014/main" id="{1CF27AAD-A603-94E4-0EF6-6D2D316B587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02422" y="4992797"/>
            <a:ext cx="373536" cy="23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32">
            <a:extLst>
              <a:ext uri="{FF2B5EF4-FFF2-40B4-BE49-F238E27FC236}">
                <a16:creationId xmlns:a16="http://schemas.microsoft.com/office/drawing/2014/main" id="{A18BC4DD-D12F-D6D9-374C-CC3447C15F5A}"/>
              </a:ext>
            </a:extLst>
          </p:cNvPr>
          <p:cNvCxnSpPr/>
          <p:nvPr/>
        </p:nvCxnSpPr>
        <p:spPr bwMode="auto">
          <a:xfrm flipV="1">
            <a:off x="4775878" y="4085076"/>
            <a:ext cx="19050" cy="2406406"/>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Picture 25">
            <a:extLst>
              <a:ext uri="{FF2B5EF4-FFF2-40B4-BE49-F238E27FC236}">
                <a16:creationId xmlns:a16="http://schemas.microsoft.com/office/drawing/2014/main" id="{57604151-757F-4E46-4ADC-C75608F98AC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07978" y="5942755"/>
            <a:ext cx="373536" cy="23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3">
            <a:extLst>
              <a:ext uri="{FF2B5EF4-FFF2-40B4-BE49-F238E27FC236}">
                <a16:creationId xmlns:a16="http://schemas.microsoft.com/office/drawing/2014/main" id="{B831F2FB-BCA7-457D-7B66-EEC3CE7BE86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41503" y="6193032"/>
            <a:ext cx="1106487"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4">
            <a:extLst>
              <a:ext uri="{FF2B5EF4-FFF2-40B4-BE49-F238E27FC236}">
                <a16:creationId xmlns:a16="http://schemas.microsoft.com/office/drawing/2014/main" id="{FD30A1DB-2A14-BF52-6596-482E5EB6BC1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568004" y="6491483"/>
            <a:ext cx="1017587" cy="12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5">
            <a:extLst>
              <a:ext uri="{FF2B5EF4-FFF2-40B4-BE49-F238E27FC236}">
                <a16:creationId xmlns:a16="http://schemas.microsoft.com/office/drawing/2014/main" id="{A7ACA03F-A802-1A05-71A5-0C52676827D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575204" y="6622857"/>
            <a:ext cx="960437" cy="11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Arrow Connector 37">
            <a:extLst>
              <a:ext uri="{FF2B5EF4-FFF2-40B4-BE49-F238E27FC236}">
                <a16:creationId xmlns:a16="http://schemas.microsoft.com/office/drawing/2014/main" id="{4873EEF8-1D23-3D44-214A-373320071FD4}"/>
              </a:ext>
            </a:extLst>
          </p:cNvPr>
          <p:cNvCxnSpPr/>
          <p:nvPr/>
        </p:nvCxnSpPr>
        <p:spPr bwMode="auto">
          <a:xfrm flipV="1">
            <a:off x="5532970" y="5490188"/>
            <a:ext cx="1" cy="1001294"/>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04AD2715-63D4-767A-0A5F-F09AC15C7B8F}"/>
              </a:ext>
            </a:extLst>
          </p:cNvPr>
          <p:cNvCxnSpPr/>
          <p:nvPr/>
        </p:nvCxnSpPr>
        <p:spPr bwMode="auto">
          <a:xfrm>
            <a:off x="4647990" y="6505364"/>
            <a:ext cx="2718689" cy="0"/>
          </a:xfrm>
          <a:prstGeom prst="line">
            <a:avLst/>
          </a:prstGeom>
          <a:solidFill>
            <a:schemeClr val="accent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9CD730E6-D87C-D59E-8047-EA2C89F7545E}"/>
              </a:ext>
            </a:extLst>
          </p:cNvPr>
          <p:cNvCxnSpPr>
            <a:endCxn id="129" idx="2"/>
          </p:cNvCxnSpPr>
          <p:nvPr/>
        </p:nvCxnSpPr>
        <p:spPr bwMode="auto">
          <a:xfrm flipV="1">
            <a:off x="6420587" y="4556562"/>
            <a:ext cx="2" cy="1934921"/>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BC1EF8FD-EB6C-F268-42BE-FC6D01365722}"/>
              </a:ext>
            </a:extLst>
          </p:cNvPr>
          <p:cNvCxnSpPr/>
          <p:nvPr/>
        </p:nvCxnSpPr>
        <p:spPr bwMode="auto">
          <a:xfrm flipH="1">
            <a:off x="7113590" y="3480828"/>
            <a:ext cx="239166" cy="1587"/>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80A46043-C5FD-9591-94C9-4ADBB6CCAF43}"/>
              </a:ext>
            </a:extLst>
          </p:cNvPr>
          <p:cNvCxnSpPr/>
          <p:nvPr/>
        </p:nvCxnSpPr>
        <p:spPr bwMode="auto">
          <a:xfrm>
            <a:off x="7366678" y="2566964"/>
            <a:ext cx="0" cy="3960000"/>
          </a:xfrm>
          <a:prstGeom prst="line">
            <a:avLst/>
          </a:prstGeom>
          <a:solidFill>
            <a:schemeClr val="accent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B9B63C96-D129-15D7-5131-9AAA8077A9C3}"/>
              </a:ext>
            </a:extLst>
          </p:cNvPr>
          <p:cNvCxnSpPr>
            <a:endCxn id="28" idx="3"/>
          </p:cNvCxnSpPr>
          <p:nvPr/>
        </p:nvCxnSpPr>
        <p:spPr bwMode="auto">
          <a:xfrm flipH="1">
            <a:off x="7044168" y="2573569"/>
            <a:ext cx="349200" cy="7654"/>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B9F56F0C-C957-A117-87FC-B534E666A751}"/>
              </a:ext>
            </a:extLst>
          </p:cNvPr>
          <p:cNvCxnSpPr/>
          <p:nvPr/>
        </p:nvCxnSpPr>
        <p:spPr bwMode="auto">
          <a:xfrm>
            <a:off x="4634068" y="6698489"/>
            <a:ext cx="2718689" cy="0"/>
          </a:xfrm>
          <a:prstGeom prst="line">
            <a:avLst/>
          </a:prstGeom>
          <a:solidFill>
            <a:schemeClr val="accent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19EB04EA-57A2-4D9A-23FC-ECB52801962D}"/>
              </a:ext>
            </a:extLst>
          </p:cNvPr>
          <p:cNvCxnSpPr/>
          <p:nvPr/>
        </p:nvCxnSpPr>
        <p:spPr bwMode="auto">
          <a:xfrm flipV="1">
            <a:off x="7339089" y="6698490"/>
            <a:ext cx="613852" cy="1"/>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6" name="Picture 36">
            <a:extLst>
              <a:ext uri="{FF2B5EF4-FFF2-40B4-BE49-F238E27FC236}">
                <a16:creationId xmlns:a16="http://schemas.microsoft.com/office/drawing/2014/main" id="{9910C5B1-21E3-3A9C-713B-C7D46639CAF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953900" y="5990835"/>
            <a:ext cx="1511465"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7" name="Straight Connector 46">
            <a:extLst>
              <a:ext uri="{FF2B5EF4-FFF2-40B4-BE49-F238E27FC236}">
                <a16:creationId xmlns:a16="http://schemas.microsoft.com/office/drawing/2014/main" id="{3E2B13AB-524D-F395-34EA-A63F9D8DCA25}"/>
              </a:ext>
            </a:extLst>
          </p:cNvPr>
          <p:cNvCxnSpPr>
            <a:endCxn id="46" idx="0"/>
          </p:cNvCxnSpPr>
          <p:nvPr/>
        </p:nvCxnSpPr>
        <p:spPr bwMode="auto">
          <a:xfrm>
            <a:off x="8701878" y="2128624"/>
            <a:ext cx="7755" cy="3862211"/>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82491DB2-CBE4-D343-7E05-2B899AB6FA0C}"/>
              </a:ext>
            </a:extLst>
          </p:cNvPr>
          <p:cNvCxnSpPr/>
          <p:nvPr/>
        </p:nvCxnSpPr>
        <p:spPr bwMode="auto">
          <a:xfrm>
            <a:off x="7380402" y="4320164"/>
            <a:ext cx="1342953" cy="0"/>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FED0109D-08FE-01A9-98EE-D89F96BDFCAA}"/>
              </a:ext>
            </a:extLst>
          </p:cNvPr>
          <p:cNvCxnSpPr/>
          <p:nvPr/>
        </p:nvCxnSpPr>
        <p:spPr bwMode="auto">
          <a:xfrm>
            <a:off x="4374625" y="2128624"/>
            <a:ext cx="0" cy="1454788"/>
          </a:xfrm>
          <a:prstGeom prst="straightConnector1">
            <a:avLst/>
          </a:prstGeom>
          <a:solidFill>
            <a:schemeClr val="accent1"/>
          </a:solidFill>
          <a:ln w="47625"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a:extLst>
              <a:ext uri="{FF2B5EF4-FFF2-40B4-BE49-F238E27FC236}">
                <a16:creationId xmlns:a16="http://schemas.microsoft.com/office/drawing/2014/main" id="{692FD868-500D-A5C3-C891-517B1FC4E378}"/>
              </a:ext>
            </a:extLst>
          </p:cNvPr>
          <p:cNvCxnSpPr/>
          <p:nvPr/>
        </p:nvCxnSpPr>
        <p:spPr bwMode="auto">
          <a:xfrm>
            <a:off x="4349203" y="2128624"/>
            <a:ext cx="4377600" cy="0"/>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04E64673-7D7D-CF4B-4EE4-0E72707778D6}"/>
              </a:ext>
            </a:extLst>
          </p:cNvPr>
          <p:cNvCxnSpPr/>
          <p:nvPr/>
        </p:nvCxnSpPr>
        <p:spPr bwMode="auto">
          <a:xfrm flipH="1">
            <a:off x="6948931" y="4323198"/>
            <a:ext cx="1412594" cy="1"/>
          </a:xfrm>
          <a:prstGeom prst="straightConnector1">
            <a:avLst/>
          </a:prstGeom>
          <a:solidFill>
            <a:schemeClr val="accent1"/>
          </a:solidFill>
          <a:ln w="47625"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a:extLst>
              <a:ext uri="{FF2B5EF4-FFF2-40B4-BE49-F238E27FC236}">
                <a16:creationId xmlns:a16="http://schemas.microsoft.com/office/drawing/2014/main" id="{6C85A40E-29B2-0D32-6E2F-CEB478A0F0FF}"/>
              </a:ext>
            </a:extLst>
          </p:cNvPr>
          <p:cNvCxnSpPr/>
          <p:nvPr/>
        </p:nvCxnSpPr>
        <p:spPr bwMode="auto">
          <a:xfrm>
            <a:off x="2626371" y="351417"/>
            <a:ext cx="1129134" cy="190659"/>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53">
            <a:extLst>
              <a:ext uri="{FF2B5EF4-FFF2-40B4-BE49-F238E27FC236}">
                <a16:creationId xmlns:a16="http://schemas.microsoft.com/office/drawing/2014/main" id="{BE4ABB68-726B-3052-EC4D-2AE177B3C578}"/>
              </a:ext>
            </a:extLst>
          </p:cNvPr>
          <p:cNvSpPr txBox="1"/>
          <p:nvPr/>
        </p:nvSpPr>
        <p:spPr>
          <a:xfrm>
            <a:off x="3524041" y="4300833"/>
            <a:ext cx="114422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00"/>
                </a:solidFill>
                <a:effectLst/>
                <a:uLnTx/>
                <a:uFillTx/>
                <a:latin typeface="Arial"/>
                <a:ea typeface="+mn-ea"/>
                <a:cs typeface="+mn-cs"/>
              </a:rPr>
              <a:t>COPD / Bronchiectasis</a:t>
            </a:r>
          </a:p>
        </p:txBody>
      </p:sp>
      <p:cxnSp>
        <p:nvCxnSpPr>
          <p:cNvPr id="55" name="Straight Connector 54">
            <a:extLst>
              <a:ext uri="{FF2B5EF4-FFF2-40B4-BE49-F238E27FC236}">
                <a16:creationId xmlns:a16="http://schemas.microsoft.com/office/drawing/2014/main" id="{A38BB6A5-338E-1E90-B9F8-07748E22AF8A}"/>
              </a:ext>
            </a:extLst>
          </p:cNvPr>
          <p:cNvCxnSpPr/>
          <p:nvPr/>
        </p:nvCxnSpPr>
        <p:spPr bwMode="auto">
          <a:xfrm flipV="1">
            <a:off x="8695709" y="2120564"/>
            <a:ext cx="1213200" cy="11660"/>
          </a:xfrm>
          <a:prstGeom prst="line">
            <a:avLst/>
          </a:prstGeom>
          <a:solidFill>
            <a:schemeClr val="accent1"/>
          </a:solidFill>
          <a:ln w="476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AB727870-CBC6-717F-79E1-03718DA3083F}"/>
              </a:ext>
            </a:extLst>
          </p:cNvPr>
          <p:cNvCxnSpPr/>
          <p:nvPr/>
        </p:nvCxnSpPr>
        <p:spPr bwMode="auto">
          <a:xfrm>
            <a:off x="9892013" y="2103760"/>
            <a:ext cx="0" cy="463204"/>
          </a:xfrm>
          <a:prstGeom prst="straightConnector1">
            <a:avLst/>
          </a:prstGeom>
          <a:solidFill>
            <a:schemeClr val="accent1"/>
          </a:solidFill>
          <a:ln w="47625"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A047FB39-DCA2-898E-A88A-AF3CD3E41285}"/>
              </a:ext>
            </a:extLst>
          </p:cNvPr>
          <p:cNvCxnSpPr/>
          <p:nvPr/>
        </p:nvCxnSpPr>
        <p:spPr bwMode="auto">
          <a:xfrm>
            <a:off x="1954647" y="2945497"/>
            <a:ext cx="0" cy="1454788"/>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C2E42AB6-132C-6118-DA24-7C52023C7EDE}"/>
              </a:ext>
            </a:extLst>
          </p:cNvPr>
          <p:cNvCxnSpPr>
            <a:stCxn id="124" idx="2"/>
          </p:cNvCxnSpPr>
          <p:nvPr/>
        </p:nvCxnSpPr>
        <p:spPr bwMode="auto">
          <a:xfrm>
            <a:off x="2089534" y="4629987"/>
            <a:ext cx="414565" cy="781973"/>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a:extLst>
              <a:ext uri="{FF2B5EF4-FFF2-40B4-BE49-F238E27FC236}">
                <a16:creationId xmlns:a16="http://schemas.microsoft.com/office/drawing/2014/main" id="{2532E40F-C709-6E99-7E66-FC63A9886CAF}"/>
              </a:ext>
            </a:extLst>
          </p:cNvPr>
          <p:cNvSpPr txBox="1"/>
          <p:nvPr/>
        </p:nvSpPr>
        <p:spPr>
          <a:xfrm>
            <a:off x="1717469" y="2708246"/>
            <a:ext cx="451195" cy="24622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999</a:t>
            </a:r>
          </a:p>
        </p:txBody>
      </p:sp>
      <p:cxnSp>
        <p:nvCxnSpPr>
          <p:cNvPr id="61" name="Straight Arrow Connector 60">
            <a:extLst>
              <a:ext uri="{FF2B5EF4-FFF2-40B4-BE49-F238E27FC236}">
                <a16:creationId xmlns:a16="http://schemas.microsoft.com/office/drawing/2014/main" id="{428231B3-6041-95AE-FDA4-08A0EC7CEBF8}"/>
              </a:ext>
            </a:extLst>
          </p:cNvPr>
          <p:cNvCxnSpPr/>
          <p:nvPr/>
        </p:nvCxnSpPr>
        <p:spPr bwMode="auto">
          <a:xfrm flipH="1">
            <a:off x="1943066" y="2307085"/>
            <a:ext cx="7496" cy="458166"/>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a:extLst>
              <a:ext uri="{FF2B5EF4-FFF2-40B4-BE49-F238E27FC236}">
                <a16:creationId xmlns:a16="http://schemas.microsoft.com/office/drawing/2014/main" id="{2A342152-CE01-CE68-F0BA-7DA298635597}"/>
              </a:ext>
            </a:extLst>
          </p:cNvPr>
          <p:cNvCxnSpPr/>
          <p:nvPr/>
        </p:nvCxnSpPr>
        <p:spPr bwMode="auto">
          <a:xfrm>
            <a:off x="1928278" y="2307085"/>
            <a:ext cx="371708" cy="0"/>
          </a:xfrm>
          <a:prstGeom prst="line">
            <a:avLst/>
          </a:prstGeom>
          <a:solidFill>
            <a:schemeClr val="accent1"/>
          </a:solidFill>
          <a:ln w="476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a:extLst>
              <a:ext uri="{FF2B5EF4-FFF2-40B4-BE49-F238E27FC236}">
                <a16:creationId xmlns:a16="http://schemas.microsoft.com/office/drawing/2014/main" id="{B933FF4F-2BDA-44E0-65BA-EF1569345738}"/>
              </a:ext>
            </a:extLst>
          </p:cNvPr>
          <p:cNvSpPr txBox="1"/>
          <p:nvPr/>
        </p:nvSpPr>
        <p:spPr>
          <a:xfrm>
            <a:off x="9296277" y="3419620"/>
            <a:ext cx="1195753" cy="553998"/>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Referral onto neighbouring respiratory teams</a:t>
            </a:r>
          </a:p>
        </p:txBody>
      </p:sp>
      <p:cxnSp>
        <p:nvCxnSpPr>
          <p:cNvPr id="64" name="Straight Arrow Connector 63">
            <a:extLst>
              <a:ext uri="{FF2B5EF4-FFF2-40B4-BE49-F238E27FC236}">
                <a16:creationId xmlns:a16="http://schemas.microsoft.com/office/drawing/2014/main" id="{DC6B389D-A555-429F-6B36-93A854F8C293}"/>
              </a:ext>
            </a:extLst>
          </p:cNvPr>
          <p:cNvCxnSpPr/>
          <p:nvPr/>
        </p:nvCxnSpPr>
        <p:spPr bwMode="auto">
          <a:xfrm>
            <a:off x="9892459" y="2968814"/>
            <a:ext cx="7782" cy="450000"/>
          </a:xfrm>
          <a:prstGeom prst="straightConnector1">
            <a:avLst/>
          </a:prstGeom>
          <a:solidFill>
            <a:schemeClr val="accent1"/>
          </a:solidFill>
          <a:ln w="47625"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F5A4B76A-7678-AEBA-29C6-CD6DA2CFA6DD}"/>
              </a:ext>
            </a:extLst>
          </p:cNvPr>
          <p:cNvCxnSpPr>
            <a:endCxn id="63" idx="1"/>
          </p:cNvCxnSpPr>
          <p:nvPr/>
        </p:nvCxnSpPr>
        <p:spPr bwMode="auto">
          <a:xfrm>
            <a:off x="7621242" y="3672891"/>
            <a:ext cx="1675034" cy="23728"/>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F0619AB4-8471-F3F8-84AC-CD5F2829D0B1}"/>
              </a:ext>
            </a:extLst>
          </p:cNvPr>
          <p:cNvCxnSpPr/>
          <p:nvPr/>
        </p:nvCxnSpPr>
        <p:spPr bwMode="auto">
          <a:xfrm>
            <a:off x="1740653" y="3833122"/>
            <a:ext cx="6684" cy="1838716"/>
          </a:xfrm>
          <a:prstGeom prst="line">
            <a:avLst/>
          </a:prstGeom>
          <a:solidFill>
            <a:schemeClr val="accent1"/>
          </a:solidFill>
          <a:ln w="47625" cap="flat" cmpd="sng" algn="ctr">
            <a:solidFill>
              <a:srgbClr val="33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Arrow Connector 67">
            <a:extLst>
              <a:ext uri="{FF2B5EF4-FFF2-40B4-BE49-F238E27FC236}">
                <a16:creationId xmlns:a16="http://schemas.microsoft.com/office/drawing/2014/main" id="{B881C7BD-CED9-F468-EF2A-8D9A0F0A061C}"/>
              </a:ext>
            </a:extLst>
          </p:cNvPr>
          <p:cNvCxnSpPr/>
          <p:nvPr/>
        </p:nvCxnSpPr>
        <p:spPr bwMode="auto">
          <a:xfrm>
            <a:off x="1721203" y="3844568"/>
            <a:ext cx="548108" cy="0"/>
          </a:xfrm>
          <a:prstGeom prst="straightConnector1">
            <a:avLst/>
          </a:prstGeom>
          <a:solidFill>
            <a:schemeClr val="accent1"/>
          </a:solidFill>
          <a:ln w="47625" cap="flat" cmpd="sng" algn="ctr">
            <a:solidFill>
              <a:srgbClr val="3399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01BBF226-EEBD-7404-66E4-99BA97B23E18}"/>
              </a:ext>
            </a:extLst>
          </p:cNvPr>
          <p:cNvCxnSpPr/>
          <p:nvPr/>
        </p:nvCxnSpPr>
        <p:spPr bwMode="auto">
          <a:xfrm>
            <a:off x="6630589" y="3074415"/>
            <a:ext cx="865913" cy="0"/>
          </a:xfrm>
          <a:prstGeom prst="straightConnector1">
            <a:avLst/>
          </a:prstGeom>
          <a:solidFill>
            <a:schemeClr val="accent1"/>
          </a:solidFill>
          <a:ln w="47625" cap="flat" cmpd="sng" algn="ctr">
            <a:solidFill>
              <a:srgbClr val="F7982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6975A05D-7239-E709-8694-82E8613B3725}"/>
              </a:ext>
            </a:extLst>
          </p:cNvPr>
          <p:cNvCxnSpPr/>
          <p:nvPr/>
        </p:nvCxnSpPr>
        <p:spPr bwMode="auto">
          <a:xfrm flipH="1" flipV="1">
            <a:off x="7113590" y="3668455"/>
            <a:ext cx="541638" cy="4437"/>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a:extLst>
              <a:ext uri="{FF2B5EF4-FFF2-40B4-BE49-F238E27FC236}">
                <a16:creationId xmlns:a16="http://schemas.microsoft.com/office/drawing/2014/main" id="{EB0CACE4-E49D-AA18-DC39-AF9A86D216B3}"/>
              </a:ext>
            </a:extLst>
          </p:cNvPr>
          <p:cNvCxnSpPr/>
          <p:nvPr/>
        </p:nvCxnSpPr>
        <p:spPr bwMode="auto">
          <a:xfrm flipV="1">
            <a:off x="4068403" y="2397314"/>
            <a:ext cx="2037600" cy="5962"/>
          </a:xfrm>
          <a:prstGeom prst="line">
            <a:avLst/>
          </a:prstGeom>
          <a:solidFill>
            <a:schemeClr val="accent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5C768B33-A997-186E-6F98-F3A07068208B}"/>
              </a:ext>
            </a:extLst>
          </p:cNvPr>
          <p:cNvCxnSpPr>
            <a:endCxn id="54" idx="0"/>
          </p:cNvCxnSpPr>
          <p:nvPr/>
        </p:nvCxnSpPr>
        <p:spPr bwMode="auto">
          <a:xfrm>
            <a:off x="4094745" y="2403277"/>
            <a:ext cx="1406" cy="1897557"/>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24170CB7-C757-08C1-CD95-E39E8759C1C8}"/>
              </a:ext>
            </a:extLst>
          </p:cNvPr>
          <p:cNvCxnSpPr/>
          <p:nvPr/>
        </p:nvCxnSpPr>
        <p:spPr bwMode="auto">
          <a:xfrm flipH="1">
            <a:off x="4608261" y="2383108"/>
            <a:ext cx="3759" cy="1198929"/>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Box 73">
            <a:extLst>
              <a:ext uri="{FF2B5EF4-FFF2-40B4-BE49-F238E27FC236}">
                <a16:creationId xmlns:a16="http://schemas.microsoft.com/office/drawing/2014/main" id="{B88B6FC4-D7D8-6F7C-2B34-D1907E68592D}"/>
              </a:ext>
            </a:extLst>
          </p:cNvPr>
          <p:cNvSpPr txBox="1"/>
          <p:nvPr/>
        </p:nvSpPr>
        <p:spPr>
          <a:xfrm>
            <a:off x="4850835" y="3388812"/>
            <a:ext cx="965481" cy="215444"/>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a:ea typeface="+mn-ea"/>
                <a:cs typeface="+mn-cs"/>
              </a:rPr>
              <a:t>Physio Consultant</a:t>
            </a:r>
          </a:p>
        </p:txBody>
      </p:sp>
      <p:sp>
        <p:nvSpPr>
          <p:cNvPr id="75" name="TextBox 74">
            <a:extLst>
              <a:ext uri="{FF2B5EF4-FFF2-40B4-BE49-F238E27FC236}">
                <a16:creationId xmlns:a16="http://schemas.microsoft.com/office/drawing/2014/main" id="{C42456D6-A2D6-9D60-9CCB-375A4BA04BE8}"/>
              </a:ext>
            </a:extLst>
          </p:cNvPr>
          <p:cNvSpPr txBox="1"/>
          <p:nvPr/>
        </p:nvSpPr>
        <p:spPr>
          <a:xfrm>
            <a:off x="4915355" y="4057759"/>
            <a:ext cx="900961" cy="3231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a:ea typeface="+mn-ea"/>
                <a:cs typeface="+mn-cs"/>
              </a:rPr>
              <a:t>Nurse Consultant</a:t>
            </a:r>
          </a:p>
        </p:txBody>
      </p:sp>
      <p:cxnSp>
        <p:nvCxnSpPr>
          <p:cNvPr id="76" name="Straight Arrow Connector 75">
            <a:extLst>
              <a:ext uri="{FF2B5EF4-FFF2-40B4-BE49-F238E27FC236}">
                <a16:creationId xmlns:a16="http://schemas.microsoft.com/office/drawing/2014/main" id="{EEB61E3B-B496-EEBC-6252-C375F2515AF9}"/>
              </a:ext>
            </a:extLst>
          </p:cNvPr>
          <p:cNvCxnSpPr/>
          <p:nvPr/>
        </p:nvCxnSpPr>
        <p:spPr bwMode="auto">
          <a:xfrm>
            <a:off x="10430810" y="3899402"/>
            <a:ext cx="207910" cy="308581"/>
          </a:xfrm>
          <a:prstGeom prst="straightConnector1">
            <a:avLst/>
          </a:prstGeom>
          <a:solidFill>
            <a:schemeClr val="accent1"/>
          </a:solidFill>
          <a:ln w="47625" cap="flat" cmpd="sng" algn="ctr">
            <a:solidFill>
              <a:srgbClr val="92D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Box 76">
            <a:extLst>
              <a:ext uri="{FF2B5EF4-FFF2-40B4-BE49-F238E27FC236}">
                <a16:creationId xmlns:a16="http://schemas.microsoft.com/office/drawing/2014/main" id="{B585F472-515E-1CA3-5C13-062BEF515B4A}"/>
              </a:ext>
            </a:extLst>
          </p:cNvPr>
          <p:cNvSpPr txBox="1"/>
          <p:nvPr/>
        </p:nvSpPr>
        <p:spPr>
          <a:xfrm>
            <a:off x="8976704" y="5455172"/>
            <a:ext cx="1519721" cy="338554"/>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Palliative care</a:t>
            </a:r>
          </a:p>
        </p:txBody>
      </p:sp>
      <p:cxnSp>
        <p:nvCxnSpPr>
          <p:cNvPr id="78" name="Straight Arrow Connector 77">
            <a:extLst>
              <a:ext uri="{FF2B5EF4-FFF2-40B4-BE49-F238E27FC236}">
                <a16:creationId xmlns:a16="http://schemas.microsoft.com/office/drawing/2014/main" id="{F5BED438-6F7C-5A2F-AC58-9E2B8CEE12E0}"/>
              </a:ext>
            </a:extLst>
          </p:cNvPr>
          <p:cNvCxnSpPr>
            <a:endCxn id="77" idx="1"/>
          </p:cNvCxnSpPr>
          <p:nvPr/>
        </p:nvCxnSpPr>
        <p:spPr bwMode="auto">
          <a:xfrm flipV="1">
            <a:off x="7352099" y="5624449"/>
            <a:ext cx="1624605" cy="16419"/>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a:extLst>
              <a:ext uri="{FF2B5EF4-FFF2-40B4-BE49-F238E27FC236}">
                <a16:creationId xmlns:a16="http://schemas.microsoft.com/office/drawing/2014/main" id="{DB45C9A6-1B19-308E-C0F2-EB17838CB3C2}"/>
              </a:ext>
            </a:extLst>
          </p:cNvPr>
          <p:cNvCxnSpPr/>
          <p:nvPr/>
        </p:nvCxnSpPr>
        <p:spPr bwMode="auto">
          <a:xfrm>
            <a:off x="5023876" y="2026655"/>
            <a:ext cx="4045373" cy="1820"/>
          </a:xfrm>
          <a:prstGeom prst="line">
            <a:avLst/>
          </a:prstGeom>
          <a:solidFill>
            <a:schemeClr val="accent1"/>
          </a:solidFill>
          <a:ln w="47625" cap="flat" cmpd="sng" algn="ctr">
            <a:solidFill>
              <a:srgbClr val="F998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a:extLst>
              <a:ext uri="{FF2B5EF4-FFF2-40B4-BE49-F238E27FC236}">
                <a16:creationId xmlns:a16="http://schemas.microsoft.com/office/drawing/2014/main" id="{77AD7ED4-6985-05E1-B03D-F71548C750CC}"/>
              </a:ext>
            </a:extLst>
          </p:cNvPr>
          <p:cNvCxnSpPr/>
          <p:nvPr/>
        </p:nvCxnSpPr>
        <p:spPr bwMode="auto">
          <a:xfrm>
            <a:off x="5023875" y="2001765"/>
            <a:ext cx="0" cy="1108107"/>
          </a:xfrm>
          <a:prstGeom prst="line">
            <a:avLst/>
          </a:prstGeom>
          <a:solidFill>
            <a:schemeClr val="accent1"/>
          </a:solidFill>
          <a:ln w="47625" cap="flat" cmpd="sng" algn="ctr">
            <a:solidFill>
              <a:srgbClr val="F998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TextBox 80">
            <a:extLst>
              <a:ext uri="{FF2B5EF4-FFF2-40B4-BE49-F238E27FC236}">
                <a16:creationId xmlns:a16="http://schemas.microsoft.com/office/drawing/2014/main" id="{26E173FB-BECB-6942-961F-03295DEA2ECC}"/>
              </a:ext>
            </a:extLst>
          </p:cNvPr>
          <p:cNvSpPr txBox="1"/>
          <p:nvPr/>
        </p:nvSpPr>
        <p:spPr>
          <a:xfrm>
            <a:off x="9533267" y="4631551"/>
            <a:ext cx="958763" cy="46166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Breathlessness management group</a:t>
            </a:r>
          </a:p>
        </p:txBody>
      </p:sp>
      <p:cxnSp>
        <p:nvCxnSpPr>
          <p:cNvPr id="82" name="Straight Arrow Connector 81">
            <a:extLst>
              <a:ext uri="{FF2B5EF4-FFF2-40B4-BE49-F238E27FC236}">
                <a16:creationId xmlns:a16="http://schemas.microsoft.com/office/drawing/2014/main" id="{9B84EDF2-DC72-3357-01D1-235C4B81B00D}"/>
              </a:ext>
            </a:extLst>
          </p:cNvPr>
          <p:cNvCxnSpPr>
            <a:endCxn id="81" idx="2"/>
          </p:cNvCxnSpPr>
          <p:nvPr/>
        </p:nvCxnSpPr>
        <p:spPr bwMode="auto">
          <a:xfrm flipV="1">
            <a:off x="10012648" y="5093216"/>
            <a:ext cx="1" cy="383891"/>
          </a:xfrm>
          <a:prstGeom prst="straightConnector1">
            <a:avLst/>
          </a:prstGeom>
          <a:solidFill>
            <a:schemeClr val="accent1"/>
          </a:solidFill>
          <a:ln w="47625" cap="flat" cmpd="sng" algn="ctr">
            <a:solidFill>
              <a:srgbClr val="00B0F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a:extLst>
              <a:ext uri="{FF2B5EF4-FFF2-40B4-BE49-F238E27FC236}">
                <a16:creationId xmlns:a16="http://schemas.microsoft.com/office/drawing/2014/main" id="{E66EE28C-71A4-DFDD-7214-F47A72B71E1D}"/>
              </a:ext>
            </a:extLst>
          </p:cNvPr>
          <p:cNvCxnSpPr>
            <a:cxnSpLocks/>
          </p:cNvCxnSpPr>
          <p:nvPr/>
        </p:nvCxnSpPr>
        <p:spPr bwMode="auto">
          <a:xfrm flipV="1">
            <a:off x="8609916" y="3021637"/>
            <a:ext cx="462856" cy="53669"/>
          </a:xfrm>
          <a:prstGeom prst="line">
            <a:avLst/>
          </a:prstGeom>
          <a:solidFill>
            <a:schemeClr val="accent1"/>
          </a:solidFill>
          <a:ln w="476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Box 83">
            <a:extLst>
              <a:ext uri="{FF2B5EF4-FFF2-40B4-BE49-F238E27FC236}">
                <a16:creationId xmlns:a16="http://schemas.microsoft.com/office/drawing/2014/main" id="{EF617141-805C-0D1A-A7A6-73D4118FAB3D}"/>
              </a:ext>
            </a:extLst>
          </p:cNvPr>
          <p:cNvSpPr txBox="1"/>
          <p:nvPr/>
        </p:nvSpPr>
        <p:spPr>
          <a:xfrm>
            <a:off x="4830522" y="5745215"/>
            <a:ext cx="643977" cy="200055"/>
          </a:xfrm>
          <a:prstGeom prst="rect">
            <a:avLst/>
          </a:prstGeom>
          <a:solidFill>
            <a:schemeClr val="bg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a:ea typeface="+mn-ea"/>
                <a:cs typeface="+mn-cs"/>
              </a:rPr>
              <a:t>Pharmacist</a:t>
            </a:r>
          </a:p>
        </p:txBody>
      </p:sp>
      <p:cxnSp>
        <p:nvCxnSpPr>
          <p:cNvPr id="87" name="Straight Connector 86">
            <a:extLst>
              <a:ext uri="{FF2B5EF4-FFF2-40B4-BE49-F238E27FC236}">
                <a16:creationId xmlns:a16="http://schemas.microsoft.com/office/drawing/2014/main" id="{83B86160-ABE0-6475-7614-14C941BB505D}"/>
              </a:ext>
            </a:extLst>
          </p:cNvPr>
          <p:cNvCxnSpPr/>
          <p:nvPr/>
        </p:nvCxnSpPr>
        <p:spPr bwMode="auto">
          <a:xfrm flipH="1">
            <a:off x="1632534" y="2520683"/>
            <a:ext cx="14960" cy="1995594"/>
          </a:xfrm>
          <a:prstGeom prst="line">
            <a:avLst/>
          </a:prstGeom>
          <a:solidFill>
            <a:schemeClr val="accent1"/>
          </a:solidFill>
          <a:ln w="476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Box 89">
            <a:extLst>
              <a:ext uri="{FF2B5EF4-FFF2-40B4-BE49-F238E27FC236}">
                <a16:creationId xmlns:a16="http://schemas.microsoft.com/office/drawing/2014/main" id="{B46C952E-983B-1DDA-E3B7-3E980B917ACE}"/>
              </a:ext>
            </a:extLst>
          </p:cNvPr>
          <p:cNvSpPr txBox="1"/>
          <p:nvPr/>
        </p:nvSpPr>
        <p:spPr>
          <a:xfrm>
            <a:off x="6586111" y="5591401"/>
            <a:ext cx="619197" cy="507831"/>
          </a:xfrm>
          <a:prstGeom prst="rect">
            <a:avLst/>
          </a:prstGeom>
          <a:solidFill>
            <a:srgbClr val="CC66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a:ea typeface="+mn-ea"/>
                <a:cs typeface="+mn-cs"/>
              </a:rPr>
              <a:t>Home Oxygen Service</a:t>
            </a:r>
          </a:p>
        </p:txBody>
      </p:sp>
      <p:cxnSp>
        <p:nvCxnSpPr>
          <p:cNvPr id="91" name="Straight Arrow Connector 90">
            <a:extLst>
              <a:ext uri="{FF2B5EF4-FFF2-40B4-BE49-F238E27FC236}">
                <a16:creationId xmlns:a16="http://schemas.microsoft.com/office/drawing/2014/main" id="{EC792F66-8615-1252-86AB-6831777AD873}"/>
              </a:ext>
            </a:extLst>
          </p:cNvPr>
          <p:cNvCxnSpPr>
            <a:endCxn id="90" idx="0"/>
          </p:cNvCxnSpPr>
          <p:nvPr/>
        </p:nvCxnSpPr>
        <p:spPr bwMode="auto">
          <a:xfrm>
            <a:off x="5940163" y="4595032"/>
            <a:ext cx="955546" cy="996369"/>
          </a:xfrm>
          <a:prstGeom prst="straightConnector1">
            <a:avLst/>
          </a:prstGeom>
          <a:solidFill>
            <a:schemeClr val="accent1"/>
          </a:solidFill>
          <a:ln w="47625" cap="flat" cmpd="sng" algn="ctr">
            <a:solidFill>
              <a:srgbClr val="F8971B"/>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a:extLst>
              <a:ext uri="{FF2B5EF4-FFF2-40B4-BE49-F238E27FC236}">
                <a16:creationId xmlns:a16="http://schemas.microsoft.com/office/drawing/2014/main" id="{0B2463D7-A1BA-CCE1-BC0A-33E9B6D81DC8}"/>
              </a:ext>
            </a:extLst>
          </p:cNvPr>
          <p:cNvCxnSpPr>
            <a:endCxn id="90" idx="2"/>
          </p:cNvCxnSpPr>
          <p:nvPr/>
        </p:nvCxnSpPr>
        <p:spPr bwMode="auto">
          <a:xfrm flipV="1">
            <a:off x="6895709" y="6099232"/>
            <a:ext cx="0" cy="392251"/>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Arrow Connector 92">
            <a:extLst>
              <a:ext uri="{FF2B5EF4-FFF2-40B4-BE49-F238E27FC236}">
                <a16:creationId xmlns:a16="http://schemas.microsoft.com/office/drawing/2014/main" id="{3A169002-97BB-CABF-D739-FC260916B1B6}"/>
              </a:ext>
            </a:extLst>
          </p:cNvPr>
          <p:cNvCxnSpPr/>
          <p:nvPr/>
        </p:nvCxnSpPr>
        <p:spPr bwMode="auto">
          <a:xfrm flipV="1">
            <a:off x="7158629" y="3461228"/>
            <a:ext cx="640748" cy="2201452"/>
          </a:xfrm>
          <a:prstGeom prst="straightConnector1">
            <a:avLst/>
          </a:prstGeom>
          <a:solidFill>
            <a:schemeClr val="accent1"/>
          </a:solidFill>
          <a:ln w="47625" cap="flat" cmpd="sng" algn="ctr">
            <a:solidFill>
              <a:srgbClr val="CC66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Arrow Connector 93">
            <a:extLst>
              <a:ext uri="{FF2B5EF4-FFF2-40B4-BE49-F238E27FC236}">
                <a16:creationId xmlns:a16="http://schemas.microsoft.com/office/drawing/2014/main" id="{B32229C3-8891-09FA-A557-398B716ABD8A}"/>
              </a:ext>
            </a:extLst>
          </p:cNvPr>
          <p:cNvCxnSpPr/>
          <p:nvPr/>
        </p:nvCxnSpPr>
        <p:spPr bwMode="auto">
          <a:xfrm flipH="1" flipV="1">
            <a:off x="5940163" y="5406246"/>
            <a:ext cx="673562" cy="217069"/>
          </a:xfrm>
          <a:prstGeom prst="straightConnector1">
            <a:avLst/>
          </a:prstGeom>
          <a:solidFill>
            <a:schemeClr val="accent1"/>
          </a:solidFill>
          <a:ln w="47625" cap="flat" cmpd="sng" algn="ctr">
            <a:solidFill>
              <a:srgbClr val="CC66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Arrow Connector 94">
            <a:extLst>
              <a:ext uri="{FF2B5EF4-FFF2-40B4-BE49-F238E27FC236}">
                <a16:creationId xmlns:a16="http://schemas.microsoft.com/office/drawing/2014/main" id="{0DE967F0-447D-6B2D-8257-FC1A203069C8}"/>
              </a:ext>
            </a:extLst>
          </p:cNvPr>
          <p:cNvCxnSpPr/>
          <p:nvPr/>
        </p:nvCxnSpPr>
        <p:spPr bwMode="auto">
          <a:xfrm flipV="1">
            <a:off x="3044119" y="5628489"/>
            <a:ext cx="514852" cy="362346"/>
          </a:xfrm>
          <a:prstGeom prst="straightConnector1">
            <a:avLst/>
          </a:prstGeom>
          <a:solidFill>
            <a:schemeClr val="accent1"/>
          </a:solidFill>
          <a:ln w="47625" cap="flat" cmpd="sng" algn="ctr">
            <a:solidFill>
              <a:schemeClr val="accent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a:extLst>
              <a:ext uri="{FF2B5EF4-FFF2-40B4-BE49-F238E27FC236}">
                <a16:creationId xmlns:a16="http://schemas.microsoft.com/office/drawing/2014/main" id="{EB6CB66F-CE70-6BF4-2BA0-D7A3148E4B4C}"/>
              </a:ext>
            </a:extLst>
          </p:cNvPr>
          <p:cNvCxnSpPr>
            <a:endCxn id="90" idx="3"/>
          </p:cNvCxnSpPr>
          <p:nvPr/>
        </p:nvCxnSpPr>
        <p:spPr bwMode="auto">
          <a:xfrm flipH="1">
            <a:off x="7205308" y="5769830"/>
            <a:ext cx="1785317" cy="75486"/>
          </a:xfrm>
          <a:prstGeom prst="straightConnector1">
            <a:avLst/>
          </a:prstGeom>
          <a:solidFill>
            <a:schemeClr val="accent1"/>
          </a:solidFill>
          <a:ln w="47625" cap="flat" cmpd="sng" algn="ctr">
            <a:solidFill>
              <a:srgbClr val="00B0F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Arrow Connector 96">
            <a:extLst>
              <a:ext uri="{FF2B5EF4-FFF2-40B4-BE49-F238E27FC236}">
                <a16:creationId xmlns:a16="http://schemas.microsoft.com/office/drawing/2014/main" id="{6BB8D97D-975C-0E68-86A1-3E110020977C}"/>
              </a:ext>
            </a:extLst>
          </p:cNvPr>
          <p:cNvCxnSpPr/>
          <p:nvPr/>
        </p:nvCxnSpPr>
        <p:spPr bwMode="auto">
          <a:xfrm>
            <a:off x="8409151" y="3388800"/>
            <a:ext cx="1171741" cy="1265977"/>
          </a:xfrm>
          <a:prstGeom prst="straightConnector1">
            <a:avLst/>
          </a:prstGeom>
          <a:solidFill>
            <a:schemeClr val="accent1"/>
          </a:solidFill>
          <a:ln w="476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Arrow Connector 98">
            <a:extLst>
              <a:ext uri="{FF2B5EF4-FFF2-40B4-BE49-F238E27FC236}">
                <a16:creationId xmlns:a16="http://schemas.microsoft.com/office/drawing/2014/main" id="{BAA59A9A-639E-E6E6-BDE6-3B30D597D05B}"/>
              </a:ext>
            </a:extLst>
          </p:cNvPr>
          <p:cNvCxnSpPr>
            <a:endCxn id="98" idx="2"/>
          </p:cNvCxnSpPr>
          <p:nvPr/>
        </p:nvCxnSpPr>
        <p:spPr bwMode="auto">
          <a:xfrm flipV="1">
            <a:off x="8202087" y="4733555"/>
            <a:ext cx="20808" cy="1292473"/>
          </a:xfrm>
          <a:prstGeom prst="straightConnector1">
            <a:avLst/>
          </a:prstGeom>
          <a:solidFill>
            <a:schemeClr val="accent1"/>
          </a:solidFill>
          <a:ln w="47625" cap="flat" cmpd="sng" algn="ctr">
            <a:solidFill>
              <a:srgbClr val="7F7F7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Arrow Connector 99">
            <a:extLst>
              <a:ext uri="{FF2B5EF4-FFF2-40B4-BE49-F238E27FC236}">
                <a16:creationId xmlns:a16="http://schemas.microsoft.com/office/drawing/2014/main" id="{B3C75ABE-7687-4A00-140F-F8601C51A9D0}"/>
              </a:ext>
            </a:extLst>
          </p:cNvPr>
          <p:cNvCxnSpPr/>
          <p:nvPr/>
        </p:nvCxnSpPr>
        <p:spPr bwMode="auto">
          <a:xfrm flipH="1" flipV="1">
            <a:off x="6832237" y="3672892"/>
            <a:ext cx="1061349" cy="759699"/>
          </a:xfrm>
          <a:prstGeom prst="straightConnector1">
            <a:avLst/>
          </a:prstGeom>
          <a:solidFill>
            <a:schemeClr val="accent1"/>
          </a:solidFill>
          <a:ln w="47625" cap="flat" cmpd="sng" algn="ctr">
            <a:solidFill>
              <a:srgbClr val="26267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Arrow Connector 100">
            <a:extLst>
              <a:ext uri="{FF2B5EF4-FFF2-40B4-BE49-F238E27FC236}">
                <a16:creationId xmlns:a16="http://schemas.microsoft.com/office/drawing/2014/main" id="{6305CE18-482C-46AF-BB70-A01896CEDE3E}"/>
              </a:ext>
            </a:extLst>
          </p:cNvPr>
          <p:cNvCxnSpPr>
            <a:endCxn id="90" idx="3"/>
          </p:cNvCxnSpPr>
          <p:nvPr/>
        </p:nvCxnSpPr>
        <p:spPr bwMode="auto">
          <a:xfrm flipH="1">
            <a:off x="7205308" y="4725690"/>
            <a:ext cx="761301" cy="1119627"/>
          </a:xfrm>
          <a:prstGeom prst="straightConnector1">
            <a:avLst/>
          </a:prstGeom>
          <a:solidFill>
            <a:schemeClr val="accent1"/>
          </a:solidFill>
          <a:ln w="47625" cap="flat" cmpd="sng" algn="ctr">
            <a:solidFill>
              <a:srgbClr val="26267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Arrow Connector 101">
            <a:extLst>
              <a:ext uri="{FF2B5EF4-FFF2-40B4-BE49-F238E27FC236}">
                <a16:creationId xmlns:a16="http://schemas.microsoft.com/office/drawing/2014/main" id="{A02D99AC-E59B-542A-1378-2C6F66DEEDE7}"/>
              </a:ext>
            </a:extLst>
          </p:cNvPr>
          <p:cNvCxnSpPr/>
          <p:nvPr/>
        </p:nvCxnSpPr>
        <p:spPr bwMode="auto">
          <a:xfrm flipV="1">
            <a:off x="5123331" y="5477106"/>
            <a:ext cx="161196" cy="289328"/>
          </a:xfrm>
          <a:prstGeom prst="straightConnector1">
            <a:avLst/>
          </a:prstGeom>
          <a:solidFill>
            <a:schemeClr val="accent1"/>
          </a:solidFill>
          <a:ln w="47625"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Arrow Connector 102">
            <a:extLst>
              <a:ext uri="{FF2B5EF4-FFF2-40B4-BE49-F238E27FC236}">
                <a16:creationId xmlns:a16="http://schemas.microsoft.com/office/drawing/2014/main" id="{80CEFCC6-B15F-86A8-7451-C520BF202494}"/>
              </a:ext>
            </a:extLst>
          </p:cNvPr>
          <p:cNvCxnSpPr/>
          <p:nvPr/>
        </p:nvCxnSpPr>
        <p:spPr bwMode="auto">
          <a:xfrm flipH="1">
            <a:off x="4585591" y="5890956"/>
            <a:ext cx="438284" cy="339373"/>
          </a:xfrm>
          <a:prstGeom prst="straightConnector1">
            <a:avLst/>
          </a:prstGeom>
          <a:solidFill>
            <a:schemeClr val="accent1"/>
          </a:solidFill>
          <a:ln w="47625"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Straight Arrow Connector 104">
            <a:extLst>
              <a:ext uri="{FF2B5EF4-FFF2-40B4-BE49-F238E27FC236}">
                <a16:creationId xmlns:a16="http://schemas.microsoft.com/office/drawing/2014/main" id="{A2E19E5E-550F-1845-5715-9A55835F8ABE}"/>
              </a:ext>
            </a:extLst>
          </p:cNvPr>
          <p:cNvCxnSpPr>
            <a:cxnSpLocks/>
          </p:cNvCxnSpPr>
          <p:nvPr/>
        </p:nvCxnSpPr>
        <p:spPr bwMode="auto">
          <a:xfrm flipV="1">
            <a:off x="8205028" y="4092766"/>
            <a:ext cx="0" cy="300319"/>
          </a:xfrm>
          <a:prstGeom prst="straightConnector1">
            <a:avLst/>
          </a:prstGeom>
          <a:solidFill>
            <a:schemeClr val="accent1"/>
          </a:solidFill>
          <a:ln w="47625" cap="flat" cmpd="sng" algn="ctr">
            <a:solidFill>
              <a:srgbClr val="26267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Connector 105">
            <a:extLst>
              <a:ext uri="{FF2B5EF4-FFF2-40B4-BE49-F238E27FC236}">
                <a16:creationId xmlns:a16="http://schemas.microsoft.com/office/drawing/2014/main" id="{8015A3AF-7451-50AA-418D-BFF3282FFBD4}"/>
              </a:ext>
            </a:extLst>
          </p:cNvPr>
          <p:cNvCxnSpPr/>
          <p:nvPr/>
        </p:nvCxnSpPr>
        <p:spPr bwMode="auto">
          <a:xfrm flipV="1">
            <a:off x="5096955" y="4725689"/>
            <a:ext cx="2869654" cy="1447500"/>
          </a:xfrm>
          <a:prstGeom prst="line">
            <a:avLst/>
          </a:prstGeom>
          <a:solidFill>
            <a:schemeClr val="accent1"/>
          </a:solidFill>
          <a:ln w="47625"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TextBox 107">
            <a:extLst>
              <a:ext uri="{FF2B5EF4-FFF2-40B4-BE49-F238E27FC236}">
                <a16:creationId xmlns:a16="http://schemas.microsoft.com/office/drawing/2014/main" id="{3DE4AC9E-111B-8762-5CBB-C5D93F813B8D}"/>
              </a:ext>
            </a:extLst>
          </p:cNvPr>
          <p:cNvSpPr txBox="1"/>
          <p:nvPr/>
        </p:nvSpPr>
        <p:spPr>
          <a:xfrm>
            <a:off x="5993412" y="3791146"/>
            <a:ext cx="842039" cy="215444"/>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Asthma Hub</a:t>
            </a:r>
          </a:p>
        </p:txBody>
      </p:sp>
      <p:sp>
        <p:nvSpPr>
          <p:cNvPr id="109" name="TextBox 108">
            <a:extLst>
              <a:ext uri="{FF2B5EF4-FFF2-40B4-BE49-F238E27FC236}">
                <a16:creationId xmlns:a16="http://schemas.microsoft.com/office/drawing/2014/main" id="{3FF410D7-4C07-3EFD-7E6C-9BE01BC1D5BE}"/>
              </a:ext>
            </a:extLst>
          </p:cNvPr>
          <p:cNvSpPr txBox="1"/>
          <p:nvPr/>
        </p:nvSpPr>
        <p:spPr>
          <a:xfrm>
            <a:off x="9736564" y="6186969"/>
            <a:ext cx="759861" cy="276999"/>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Hospice</a:t>
            </a:r>
          </a:p>
        </p:txBody>
      </p:sp>
      <p:cxnSp>
        <p:nvCxnSpPr>
          <p:cNvPr id="110" name="Straight Arrow Connector 109">
            <a:extLst>
              <a:ext uri="{FF2B5EF4-FFF2-40B4-BE49-F238E27FC236}">
                <a16:creationId xmlns:a16="http://schemas.microsoft.com/office/drawing/2014/main" id="{83F460AD-0D12-DF71-40C8-B65AFD4FB13E}"/>
              </a:ext>
            </a:extLst>
          </p:cNvPr>
          <p:cNvCxnSpPr>
            <a:endCxn id="109" idx="0"/>
          </p:cNvCxnSpPr>
          <p:nvPr/>
        </p:nvCxnSpPr>
        <p:spPr bwMode="auto">
          <a:xfrm>
            <a:off x="10012648" y="5790138"/>
            <a:ext cx="103846" cy="396831"/>
          </a:xfrm>
          <a:prstGeom prst="straightConnector1">
            <a:avLst/>
          </a:prstGeom>
          <a:solidFill>
            <a:schemeClr val="accent1"/>
          </a:solidFill>
          <a:ln w="47625" cap="flat" cmpd="sng" algn="ctr">
            <a:solidFill>
              <a:srgbClr val="00B0F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2" name="Picture 4" descr="Image result for swiss flag">
            <a:extLst>
              <a:ext uri="{FF2B5EF4-FFF2-40B4-BE49-F238E27FC236}">
                <a16:creationId xmlns:a16="http://schemas.microsoft.com/office/drawing/2014/main" id="{8CF7776D-CDAB-CA0B-7AE3-936943EE44F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101509" y="2566964"/>
            <a:ext cx="401850" cy="401850"/>
          </a:xfrm>
          <a:prstGeom prst="rect">
            <a:avLst/>
          </a:prstGeom>
          <a:noFill/>
          <a:extLst>
            <a:ext uri="{909E8E84-426E-40DD-AFC4-6F175D3DCCD1}">
              <a14:hiddenFill xmlns:a14="http://schemas.microsoft.com/office/drawing/2010/main">
                <a:solidFill>
                  <a:srgbClr val="FFFFFF"/>
                </a:solidFill>
              </a14:hiddenFill>
            </a:ext>
          </a:extLst>
        </p:spPr>
      </p:pic>
      <p:sp>
        <p:nvSpPr>
          <p:cNvPr id="113" name="AutoShape 8" descr="Image result for oxygen o2">
            <a:extLst>
              <a:ext uri="{FF2B5EF4-FFF2-40B4-BE49-F238E27FC236}">
                <a16:creationId xmlns:a16="http://schemas.microsoft.com/office/drawing/2014/main" id="{89F95F19-CA69-2753-0453-49AB2C0C8DB3}"/>
              </a:ext>
            </a:extLst>
          </p:cNvPr>
          <p:cNvSpPr>
            <a:spLocks noChangeAspect="1" noChangeArrowheads="1"/>
          </p:cNvSpPr>
          <p:nvPr/>
        </p:nvSpPr>
        <p:spPr bwMode="auto">
          <a:xfrm>
            <a:off x="1587501" y="-822325"/>
            <a:ext cx="15906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232"/>
              </a:solidFill>
              <a:effectLst/>
              <a:uLnTx/>
              <a:uFillTx/>
              <a:latin typeface="Arial"/>
              <a:ea typeface="+mn-ea"/>
              <a:cs typeface="+mn-cs"/>
            </a:endParaRPr>
          </a:p>
        </p:txBody>
      </p:sp>
      <p:sp>
        <p:nvSpPr>
          <p:cNvPr id="114" name="AutoShape 10" descr="Image result for oxygen o2">
            <a:extLst>
              <a:ext uri="{FF2B5EF4-FFF2-40B4-BE49-F238E27FC236}">
                <a16:creationId xmlns:a16="http://schemas.microsoft.com/office/drawing/2014/main" id="{02F2207F-742A-0217-F5CF-709C63E539B2}"/>
              </a:ext>
            </a:extLst>
          </p:cNvPr>
          <p:cNvSpPr>
            <a:spLocks noChangeAspect="1" noChangeArrowheads="1"/>
          </p:cNvSpPr>
          <p:nvPr/>
        </p:nvSpPr>
        <p:spPr bwMode="auto">
          <a:xfrm>
            <a:off x="1739901" y="-669925"/>
            <a:ext cx="15906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232"/>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B6B1B96A-BCA9-B0C0-9D9F-FF36F8D56EF1}"/>
              </a:ext>
            </a:extLst>
          </p:cNvPr>
          <p:cNvSpPr txBox="1"/>
          <p:nvPr/>
        </p:nvSpPr>
        <p:spPr>
          <a:xfrm>
            <a:off x="6944803" y="5824504"/>
            <a:ext cx="4804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23232"/>
                </a:solidFill>
                <a:effectLst/>
                <a:uLnTx/>
                <a:uFillTx/>
                <a:latin typeface="Arial"/>
                <a:ea typeface="+mn-ea"/>
                <a:cs typeface="+mn-cs"/>
              </a:rPr>
              <a:t>O</a:t>
            </a:r>
            <a:r>
              <a:rPr kumimoji="0" lang="en-GB" sz="1800" b="1" i="0" u="none" strike="noStrike" kern="1200" cap="none" spc="0" normalizeH="0" baseline="-25000" noProof="0">
                <a:ln>
                  <a:noFill/>
                </a:ln>
                <a:solidFill>
                  <a:srgbClr val="323232"/>
                </a:solidFill>
                <a:effectLst/>
                <a:uLnTx/>
                <a:uFillTx/>
                <a:latin typeface="Arial"/>
                <a:ea typeface="+mn-ea"/>
                <a:cs typeface="+mn-cs"/>
              </a:rPr>
              <a:t>2</a:t>
            </a:r>
          </a:p>
        </p:txBody>
      </p:sp>
      <p:pic>
        <p:nvPicPr>
          <p:cNvPr id="116" name="Picture 14" descr="See the source image">
            <a:extLst>
              <a:ext uri="{FF2B5EF4-FFF2-40B4-BE49-F238E27FC236}">
                <a16:creationId xmlns:a16="http://schemas.microsoft.com/office/drawing/2014/main" id="{F335E6BC-9F0D-4E7C-7AAC-98C2C90A8C9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428533" y="5248964"/>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See the source image">
            <a:extLst>
              <a:ext uri="{FF2B5EF4-FFF2-40B4-BE49-F238E27FC236}">
                <a16:creationId xmlns:a16="http://schemas.microsoft.com/office/drawing/2014/main" id="{225A9DEA-E2F2-B816-C9A7-1F0417D38B0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756803" y="5011364"/>
            <a:ext cx="195072" cy="195072"/>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Straight Arrow Connector 117">
            <a:extLst>
              <a:ext uri="{FF2B5EF4-FFF2-40B4-BE49-F238E27FC236}">
                <a16:creationId xmlns:a16="http://schemas.microsoft.com/office/drawing/2014/main" id="{8899D801-3AB8-B334-1CB2-79C3BC758380}"/>
              </a:ext>
            </a:extLst>
          </p:cNvPr>
          <p:cNvCxnSpPr/>
          <p:nvPr/>
        </p:nvCxnSpPr>
        <p:spPr bwMode="auto">
          <a:xfrm flipH="1">
            <a:off x="9052074" y="2005688"/>
            <a:ext cx="3160" cy="3449485"/>
          </a:xfrm>
          <a:prstGeom prst="straightConnector1">
            <a:avLst/>
          </a:prstGeom>
          <a:solidFill>
            <a:schemeClr val="accent1"/>
          </a:solidFill>
          <a:ln w="47625" cap="flat" cmpd="sng" algn="ctr">
            <a:solidFill>
              <a:srgbClr val="F9981B"/>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9" name="Picture 6" descr="Park Cartoon 2000*1320 transprent Png Free Download - Area, Text, Symbol. -  CleanPNG / KissPNG">
            <a:extLst>
              <a:ext uri="{FF2B5EF4-FFF2-40B4-BE49-F238E27FC236}">
                <a16:creationId xmlns:a16="http://schemas.microsoft.com/office/drawing/2014/main" id="{EAC51EA1-B991-A0B4-5EE9-D4778347E3C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161799" y="3405006"/>
            <a:ext cx="344265" cy="22701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a:extLst>
              <a:ext uri="{FF2B5EF4-FFF2-40B4-BE49-F238E27FC236}">
                <a16:creationId xmlns:a16="http://schemas.microsoft.com/office/drawing/2014/main" id="{7F053A22-3DB4-5324-BF90-720DA0A3719F}"/>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081950" y="1031864"/>
            <a:ext cx="2665140" cy="8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3">
            <a:extLst>
              <a:ext uri="{FF2B5EF4-FFF2-40B4-BE49-F238E27FC236}">
                <a16:creationId xmlns:a16="http://schemas.microsoft.com/office/drawing/2014/main" id="{26118690-5409-1EA6-E8C4-4B00DDFB92C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847410" y="4427556"/>
            <a:ext cx="484247" cy="202431"/>
          </a:xfrm>
          <a:prstGeom prst="rect">
            <a:avLst/>
          </a:prstGeom>
        </p:spPr>
      </p:pic>
      <p:sp>
        <p:nvSpPr>
          <p:cNvPr id="125" name="TextBox 124">
            <a:extLst>
              <a:ext uri="{FF2B5EF4-FFF2-40B4-BE49-F238E27FC236}">
                <a16:creationId xmlns:a16="http://schemas.microsoft.com/office/drawing/2014/main" id="{47DAD747-3732-B41C-FA21-6AE92C9FEA16}"/>
              </a:ext>
            </a:extLst>
          </p:cNvPr>
          <p:cNvSpPr txBox="1"/>
          <p:nvPr/>
        </p:nvSpPr>
        <p:spPr>
          <a:xfrm>
            <a:off x="7851304" y="3735686"/>
            <a:ext cx="701565" cy="43088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Alternative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PR</a:t>
            </a:r>
          </a:p>
        </p:txBody>
      </p:sp>
      <p:sp>
        <p:nvSpPr>
          <p:cNvPr id="126" name="TextBox 125">
            <a:extLst>
              <a:ext uri="{FF2B5EF4-FFF2-40B4-BE49-F238E27FC236}">
                <a16:creationId xmlns:a16="http://schemas.microsoft.com/office/drawing/2014/main" id="{355AD872-59AE-9D2A-A28C-0548DD5BE664}"/>
              </a:ext>
            </a:extLst>
          </p:cNvPr>
          <p:cNvSpPr txBox="1"/>
          <p:nvPr/>
        </p:nvSpPr>
        <p:spPr>
          <a:xfrm>
            <a:off x="2130404" y="5427001"/>
            <a:ext cx="977749" cy="861774"/>
          </a:xfrm>
          <a:prstGeom prst="rect">
            <a:avLst/>
          </a:prstGeom>
          <a:solidFill>
            <a:schemeClr val="accent6"/>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err="1">
                <a:solidFill>
                  <a:srgbClr val="FFFFFF"/>
                </a:solidFill>
                <a:latin typeface="Arial"/>
              </a:rPr>
              <a:t>CoD</a:t>
            </a:r>
            <a:endParaRPr lang="en-GB" sz="1400" b="0" i="0" u="none" strike="noStrike" kern="1200" cap="none" spc="0" normalizeH="0" baseline="0" noProof="0">
              <a:ln>
                <a:noFill/>
              </a:ln>
              <a:solidFill>
                <a:srgbClr val="FFFFFF"/>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Support</a:t>
            </a:r>
            <a:endParaRPr lang="en-GB" sz="1200" b="0" i="0" u="none" strike="noStrike" kern="1200" cap="none" spc="0" normalizeH="0" baseline="0" noProof="0">
              <a:ln>
                <a:noFill/>
              </a:ln>
              <a:solidFill>
                <a:srgbClr val="FFFFFF"/>
              </a:solidFill>
              <a:effectLst/>
              <a:uLnTx/>
              <a:uFillTx/>
              <a:latin typeface="Arial"/>
              <a:cs typeface="Arial"/>
            </a:endParaRPr>
          </a:p>
          <a:p>
            <a:pPr>
              <a:defRPr/>
            </a:pPr>
            <a:r>
              <a:rPr lang="en-GB" sz="1200">
                <a:solidFill>
                  <a:srgbClr val="FFFFFF"/>
                </a:solidFill>
                <a:latin typeface="Arial"/>
              </a:rPr>
              <a:t>8-6 Mon-Friday</a:t>
            </a:r>
            <a:endParaRPr lang="en-GB" sz="1200" b="0" i="0" u="none" strike="noStrike" kern="1200" cap="none" spc="0" normalizeH="0" baseline="0" noProof="0">
              <a:ln>
                <a:noFill/>
              </a:ln>
              <a:solidFill>
                <a:srgbClr val="FFFFFF"/>
              </a:solidFill>
              <a:effectLst/>
              <a:uLnTx/>
              <a:uFillTx/>
              <a:latin typeface="Arial"/>
              <a:cs typeface="Arial"/>
            </a:endParaRPr>
          </a:p>
        </p:txBody>
      </p:sp>
      <p:pic>
        <p:nvPicPr>
          <p:cNvPr id="127" name="Picture 26">
            <a:extLst>
              <a:ext uri="{FF2B5EF4-FFF2-40B4-BE49-F238E27FC236}">
                <a16:creationId xmlns:a16="http://schemas.microsoft.com/office/drawing/2014/main" id="{3CAB790D-B12A-DCAD-EC64-1413E00713F2}"/>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535154" y="4323199"/>
            <a:ext cx="1119187" cy="63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0" name="Straight Arrow Connector 129">
            <a:extLst>
              <a:ext uri="{FF2B5EF4-FFF2-40B4-BE49-F238E27FC236}">
                <a16:creationId xmlns:a16="http://schemas.microsoft.com/office/drawing/2014/main" id="{C92D7391-4488-056B-098C-5619A7385B97}"/>
              </a:ext>
            </a:extLst>
          </p:cNvPr>
          <p:cNvCxnSpPr/>
          <p:nvPr/>
        </p:nvCxnSpPr>
        <p:spPr bwMode="auto">
          <a:xfrm flipH="1">
            <a:off x="3100699" y="3007106"/>
            <a:ext cx="6505224" cy="2612334"/>
          </a:xfrm>
          <a:prstGeom prst="straightConnector1">
            <a:avLst/>
          </a:prstGeom>
          <a:solidFill>
            <a:schemeClr val="accent1"/>
          </a:solidFill>
          <a:ln w="476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TextBox 130">
            <a:extLst>
              <a:ext uri="{FF2B5EF4-FFF2-40B4-BE49-F238E27FC236}">
                <a16:creationId xmlns:a16="http://schemas.microsoft.com/office/drawing/2014/main" id="{660666C0-398F-81E5-4103-13BF532E6401}"/>
              </a:ext>
            </a:extLst>
          </p:cNvPr>
          <p:cNvSpPr txBox="1"/>
          <p:nvPr/>
        </p:nvSpPr>
        <p:spPr>
          <a:xfrm>
            <a:off x="4876592" y="4880257"/>
            <a:ext cx="597907" cy="215444"/>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In house</a:t>
            </a:r>
          </a:p>
        </p:txBody>
      </p:sp>
      <p:pic>
        <p:nvPicPr>
          <p:cNvPr id="132" name="Picture 27">
            <a:extLst>
              <a:ext uri="{FF2B5EF4-FFF2-40B4-BE49-F238E27FC236}">
                <a16:creationId xmlns:a16="http://schemas.microsoft.com/office/drawing/2014/main" id="{55693634-877B-4071-E769-AE1B9F96843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524040" y="5243419"/>
            <a:ext cx="1130300" cy="65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 name="TextBox 133">
            <a:extLst>
              <a:ext uri="{FF2B5EF4-FFF2-40B4-BE49-F238E27FC236}">
                <a16:creationId xmlns:a16="http://schemas.microsoft.com/office/drawing/2014/main" id="{1EFAF495-388E-C14B-15A0-B6E876F1C5CB}"/>
              </a:ext>
            </a:extLst>
          </p:cNvPr>
          <p:cNvSpPr txBox="1"/>
          <p:nvPr/>
        </p:nvSpPr>
        <p:spPr>
          <a:xfrm>
            <a:off x="1214770" y="6342807"/>
            <a:ext cx="1965730" cy="461665"/>
          </a:xfrm>
          <a:prstGeom prst="rect">
            <a:avLst/>
          </a:prstGeom>
          <a:solidFill>
            <a:schemeClr val="accent6"/>
          </a:solidFill>
        </p:spPr>
        <p:txBody>
          <a:bodyPr wrap="square" lIns="91440" tIns="45720" rIns="91440" bIns="45720" rtlCol="0" anchor="t">
            <a:spAutoFit/>
          </a:bodyPr>
          <a:lstStyle/>
          <a:p>
            <a:pPr>
              <a:defRPr/>
            </a:pPr>
            <a:r>
              <a:rPr kumimoji="0" lang="en-GB" sz="1200" b="0" i="0" u="none" strike="noStrike" kern="1200" cap="none" spc="0" normalizeH="0" baseline="0" noProof="0">
                <a:ln>
                  <a:noFill/>
                </a:ln>
                <a:solidFill>
                  <a:srgbClr val="FFFFFF"/>
                </a:solidFill>
                <a:effectLst/>
                <a:uLnTx/>
                <a:uFillTx/>
                <a:latin typeface="Arial"/>
                <a:ea typeface="+mn-ea"/>
                <a:cs typeface="+mn-cs"/>
              </a:rPr>
              <a:t>Oncall Consultant</a:t>
            </a:r>
            <a:r>
              <a:rPr lang="en-GB" sz="1200">
                <a:solidFill>
                  <a:srgbClr val="FFFFFF"/>
                </a:solidFill>
                <a:latin typeface="Arial"/>
              </a:rPr>
              <a:t> 8-8, 365 days per year</a:t>
            </a: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57" name="TextBox 56">
            <a:extLst>
              <a:ext uri="{FF2B5EF4-FFF2-40B4-BE49-F238E27FC236}">
                <a16:creationId xmlns:a16="http://schemas.microsoft.com/office/drawing/2014/main" id="{D31ECD99-F078-983D-F65F-710C60F5CB86}"/>
              </a:ext>
            </a:extLst>
          </p:cNvPr>
          <p:cNvSpPr txBox="1"/>
          <p:nvPr/>
        </p:nvSpPr>
        <p:spPr>
          <a:xfrm>
            <a:off x="9465364" y="2566964"/>
            <a:ext cx="1173356" cy="53091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FFFFFF"/>
                </a:solidFill>
                <a:effectLst/>
                <a:uLnTx/>
                <a:uFillTx/>
                <a:latin typeface="Arial"/>
                <a:ea typeface="+mn-ea"/>
                <a:cs typeface="+mn-cs"/>
              </a:rPr>
              <a:t>Swiss Nurse (A&amp;E)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FFFFFF"/>
                </a:solidFill>
                <a:effectLst/>
                <a:uLnTx/>
                <a:uFillTx/>
                <a:latin typeface="Arial"/>
                <a:ea typeface="+mn-ea"/>
                <a:cs typeface="+mn-cs"/>
              </a:rPr>
              <a:t>Assessment</a:t>
            </a:r>
          </a:p>
        </p:txBody>
      </p:sp>
      <p:pic>
        <p:nvPicPr>
          <p:cNvPr id="111" name="Picture 2" descr="See the source image">
            <a:extLst>
              <a:ext uri="{FF2B5EF4-FFF2-40B4-BE49-F238E27FC236}">
                <a16:creationId xmlns:a16="http://schemas.microsoft.com/office/drawing/2014/main" id="{AD8B9F86-4106-7952-BB6F-930137DB94B0}"/>
              </a:ext>
            </a:extLst>
          </p:cNvPr>
          <p:cNvPicPr>
            <a:picLocks noChangeAspect="1" noChangeArrowheads="1" noCrop="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850348" y="3322545"/>
            <a:ext cx="208598" cy="24003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6">
            <a:extLst>
              <a:ext uri="{FF2B5EF4-FFF2-40B4-BE49-F238E27FC236}">
                <a16:creationId xmlns:a16="http://schemas.microsoft.com/office/drawing/2014/main" id="{DFC96EE5-C378-EA9A-8B8D-76EE3CC44DC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5865758" y="4089837"/>
            <a:ext cx="1109663"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Box 97">
            <a:extLst>
              <a:ext uri="{FF2B5EF4-FFF2-40B4-BE49-F238E27FC236}">
                <a16:creationId xmlns:a16="http://schemas.microsoft.com/office/drawing/2014/main" id="{31ECEA72-C234-228F-20BB-C137185AF666}"/>
              </a:ext>
            </a:extLst>
          </p:cNvPr>
          <p:cNvSpPr txBox="1"/>
          <p:nvPr/>
        </p:nvSpPr>
        <p:spPr>
          <a:xfrm>
            <a:off x="7835874" y="4379612"/>
            <a:ext cx="774042" cy="353943"/>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Arial"/>
                <a:ea typeface="+mn-ea"/>
                <a:cs typeface="+mn-cs"/>
              </a:rPr>
              <a:t>PR</a:t>
            </a:r>
          </a:p>
        </p:txBody>
      </p:sp>
      <p:cxnSp>
        <p:nvCxnSpPr>
          <p:cNvPr id="89" name="Straight Arrow Connector 88">
            <a:extLst>
              <a:ext uri="{FF2B5EF4-FFF2-40B4-BE49-F238E27FC236}">
                <a16:creationId xmlns:a16="http://schemas.microsoft.com/office/drawing/2014/main" id="{E9A4AF91-7D52-98A3-3726-42ADDCD115FB}"/>
              </a:ext>
            </a:extLst>
          </p:cNvPr>
          <p:cNvCxnSpPr/>
          <p:nvPr/>
        </p:nvCxnSpPr>
        <p:spPr bwMode="auto">
          <a:xfrm>
            <a:off x="1618506" y="4467315"/>
            <a:ext cx="751980" cy="1001105"/>
          </a:xfrm>
          <a:prstGeom prst="straightConnector1">
            <a:avLst/>
          </a:prstGeom>
          <a:solidFill>
            <a:schemeClr val="accent1"/>
          </a:solidFill>
          <a:ln w="47625" cap="flat" cmpd="sng" algn="ctr">
            <a:solidFill>
              <a:schemeClr val="accent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 name="Straight Arrow Connector 193">
            <a:extLst>
              <a:ext uri="{FF2B5EF4-FFF2-40B4-BE49-F238E27FC236}">
                <a16:creationId xmlns:a16="http://schemas.microsoft.com/office/drawing/2014/main" id="{A0574A2A-17B1-95EC-6E61-007319D113AB}"/>
              </a:ext>
            </a:extLst>
          </p:cNvPr>
          <p:cNvCxnSpPr/>
          <p:nvPr/>
        </p:nvCxnSpPr>
        <p:spPr bwMode="auto">
          <a:xfrm flipH="1">
            <a:off x="3190938" y="6336203"/>
            <a:ext cx="350565" cy="18830"/>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Straight Arrow Connector 196">
            <a:extLst>
              <a:ext uri="{FF2B5EF4-FFF2-40B4-BE49-F238E27FC236}">
                <a16:creationId xmlns:a16="http://schemas.microsoft.com/office/drawing/2014/main" id="{0956BC34-6BC6-3B70-667C-F6FFB68A65B3}"/>
              </a:ext>
            </a:extLst>
          </p:cNvPr>
          <p:cNvCxnSpPr/>
          <p:nvPr/>
        </p:nvCxnSpPr>
        <p:spPr bwMode="auto">
          <a:xfrm flipH="1" flipV="1">
            <a:off x="3108153" y="5983619"/>
            <a:ext cx="459851" cy="246710"/>
          </a:xfrm>
          <a:prstGeom prst="straightConnector1">
            <a:avLst/>
          </a:prstGeom>
          <a:solidFill>
            <a:schemeClr val="accent1"/>
          </a:solidFill>
          <a:ln w="476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Box 65">
            <a:extLst>
              <a:ext uri="{FF2B5EF4-FFF2-40B4-BE49-F238E27FC236}">
                <a16:creationId xmlns:a16="http://schemas.microsoft.com/office/drawing/2014/main" id="{5B839E0C-C63B-3C92-3237-897AF332C1C3}"/>
              </a:ext>
            </a:extLst>
          </p:cNvPr>
          <p:cNvSpPr txBox="1"/>
          <p:nvPr/>
        </p:nvSpPr>
        <p:spPr>
          <a:xfrm>
            <a:off x="1215477" y="5179067"/>
            <a:ext cx="817469" cy="830997"/>
          </a:xfrm>
          <a:prstGeom prst="rect">
            <a:avLst/>
          </a:prstGeom>
          <a:solidFill>
            <a:srgbClr val="33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mn-cs"/>
              </a:rPr>
              <a:t>CGL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Substance abuse recovery</a:t>
            </a:r>
          </a:p>
        </p:txBody>
      </p:sp>
      <p:pic>
        <p:nvPicPr>
          <p:cNvPr id="123" name="Picture 122">
            <a:extLst>
              <a:ext uri="{FF2B5EF4-FFF2-40B4-BE49-F238E27FC236}">
                <a16:creationId xmlns:a16="http://schemas.microsoft.com/office/drawing/2014/main" id="{D89CC6D1-7EE6-CC75-1F1A-722FB2A9608D}"/>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802916" y="5170839"/>
            <a:ext cx="280450" cy="288821"/>
          </a:xfrm>
          <a:prstGeom prst="rect">
            <a:avLst/>
          </a:prstGeom>
        </p:spPr>
      </p:pic>
      <p:cxnSp>
        <p:nvCxnSpPr>
          <p:cNvPr id="107" name="Straight Arrow Connector 106">
            <a:extLst>
              <a:ext uri="{FF2B5EF4-FFF2-40B4-BE49-F238E27FC236}">
                <a16:creationId xmlns:a16="http://schemas.microsoft.com/office/drawing/2014/main" id="{28C05DDA-00ED-DEAE-1014-D57CEFF05ACE}"/>
              </a:ext>
            </a:extLst>
          </p:cNvPr>
          <p:cNvCxnSpPr/>
          <p:nvPr/>
        </p:nvCxnSpPr>
        <p:spPr bwMode="auto">
          <a:xfrm flipH="1" flipV="1">
            <a:off x="4585591" y="5824504"/>
            <a:ext cx="537741" cy="348686"/>
          </a:xfrm>
          <a:prstGeom prst="straightConnector1">
            <a:avLst/>
          </a:prstGeom>
          <a:solidFill>
            <a:schemeClr val="accent1"/>
          </a:solidFill>
          <a:ln w="47625" cap="flat" cmpd="sng" algn="ctr">
            <a:solidFill>
              <a:srgbClr val="26267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ED82EC4D-B101-8F6A-BAE2-AFC830DD4C64}"/>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265577" y="2249678"/>
            <a:ext cx="1700213" cy="112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phic 1" descr="Users with solid fill">
            <a:extLst>
              <a:ext uri="{FF2B5EF4-FFF2-40B4-BE49-F238E27FC236}">
                <a16:creationId xmlns:a16="http://schemas.microsoft.com/office/drawing/2014/main" id="{3A1C3C2B-0800-40C6-7C68-91215435FEB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03074" y="3900814"/>
            <a:ext cx="945715" cy="862208"/>
          </a:xfrm>
          <a:prstGeom prst="rect">
            <a:avLst/>
          </a:prstGeom>
        </p:spPr>
      </p:pic>
      <p:pic>
        <p:nvPicPr>
          <p:cNvPr id="6" name="Picture 5" descr="A green sign with white text&#10;&#10;AI-generated content may be incorrect.">
            <a:extLst>
              <a:ext uri="{FF2B5EF4-FFF2-40B4-BE49-F238E27FC236}">
                <a16:creationId xmlns:a16="http://schemas.microsoft.com/office/drawing/2014/main" id="{1A084023-8A69-C3A8-7E80-E6A17EFD1DFE}"/>
              </a:ext>
            </a:extLst>
          </p:cNvPr>
          <p:cNvPicPr>
            <a:picLocks noChangeAspect="1"/>
          </p:cNvPicPr>
          <p:nvPr/>
        </p:nvPicPr>
        <p:blipFill>
          <a:blip r:embed="rId31"/>
          <a:stretch>
            <a:fillRect/>
          </a:stretch>
        </p:blipFill>
        <p:spPr>
          <a:xfrm>
            <a:off x="7475820" y="2388817"/>
            <a:ext cx="1353072" cy="1099159"/>
          </a:xfrm>
          <a:prstGeom prst="rect">
            <a:avLst/>
          </a:prstGeom>
        </p:spPr>
      </p:pic>
    </p:spTree>
    <p:extLst>
      <p:ext uri="{BB962C8B-B14F-4D97-AF65-F5344CB8AC3E}">
        <p14:creationId xmlns:p14="http://schemas.microsoft.com/office/powerpoint/2010/main" val="412305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6242-E86A-5044-2B54-6233FDCBA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FE2F5-68E0-AEDC-C5AC-EFF003E50852}"/>
              </a:ext>
            </a:extLst>
          </p:cNvPr>
          <p:cNvSpPr>
            <a:spLocks noGrp="1"/>
          </p:cNvSpPr>
          <p:nvPr>
            <p:ph type="title"/>
          </p:nvPr>
        </p:nvSpPr>
        <p:spPr/>
        <p:txBody>
          <a:bodyPr/>
          <a:lstStyle/>
          <a:p>
            <a:r>
              <a:rPr lang="en-GB">
                <a:latin typeface="Arial"/>
                <a:cs typeface="Arial"/>
              </a:rPr>
              <a:t>Contents </a:t>
            </a:r>
          </a:p>
        </p:txBody>
      </p:sp>
      <p:sp>
        <p:nvSpPr>
          <p:cNvPr id="4" name="Date Placeholder 3">
            <a:extLst>
              <a:ext uri="{FF2B5EF4-FFF2-40B4-BE49-F238E27FC236}">
                <a16:creationId xmlns:a16="http://schemas.microsoft.com/office/drawing/2014/main" id="{12FB9467-3F4F-B690-6217-E2F3E49B977E}"/>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D13012E4-BE2B-0D17-6224-C86F733DCEF8}"/>
              </a:ext>
            </a:extLst>
          </p:cNvPr>
          <p:cNvSpPr>
            <a:spLocks noGrp="1"/>
          </p:cNvSpPr>
          <p:nvPr>
            <p:ph type="sldNum" sz="quarter" idx="12"/>
          </p:nvPr>
        </p:nvSpPr>
        <p:spPr/>
        <p:txBody>
          <a:bodyPr/>
          <a:lstStyle/>
          <a:p>
            <a:fld id="{C53DD674-0FE8-9A43-90ED-815A93F2FBA3}" type="slidenum">
              <a:rPr lang="en-US" smtClean="0"/>
              <a:pPr/>
              <a:t>2</a:t>
            </a:fld>
            <a:endParaRPr lang="en-US"/>
          </a:p>
        </p:txBody>
      </p:sp>
      <p:sp>
        <p:nvSpPr>
          <p:cNvPr id="6" name="Content Placeholder 2">
            <a:extLst>
              <a:ext uri="{FF2B5EF4-FFF2-40B4-BE49-F238E27FC236}">
                <a16:creationId xmlns:a16="http://schemas.microsoft.com/office/drawing/2014/main" id="{C4296C5B-A76D-AA20-4418-AC209C124B54}"/>
              </a:ext>
            </a:extLst>
          </p:cNvPr>
          <p:cNvSpPr>
            <a:spLocks noGrp="1"/>
          </p:cNvSpPr>
          <p:nvPr>
            <p:ph idx="1"/>
          </p:nvPr>
        </p:nvSpPr>
        <p:spPr>
          <a:xfrm>
            <a:off x="672860" y="560717"/>
            <a:ext cx="9782356" cy="5592433"/>
          </a:xfrm>
        </p:spPr>
        <p:txBody>
          <a:bodyPr vert="horz" lIns="91440" tIns="45720" rIns="91440" bIns="45720" rtlCol="0" anchor="t">
            <a:noAutofit/>
          </a:bodyPr>
          <a:lstStyle/>
          <a:p>
            <a:pPr>
              <a:buClr>
                <a:srgbClr val="FF0000"/>
              </a:buClr>
              <a:buNone/>
            </a:pPr>
            <a:endParaRPr lang="en-GB" b="1" i="1">
              <a:solidFill>
                <a:schemeClr val="bg1"/>
              </a:solidFill>
            </a:endParaRPr>
          </a:p>
          <a:p>
            <a:pPr>
              <a:buClr>
                <a:srgbClr val="FF0000"/>
              </a:buClr>
            </a:pPr>
            <a:endParaRPr lang="en-GB" sz="1400" b="1"/>
          </a:p>
          <a:p>
            <a:pPr>
              <a:buClr>
                <a:srgbClr val="FF0000"/>
              </a:buClr>
              <a:buNone/>
            </a:pPr>
            <a:endParaRPr lang="en-GB" sz="1800"/>
          </a:p>
          <a:p>
            <a:pPr>
              <a:buNone/>
            </a:pPr>
            <a:endParaRPr lang="en-GB" sz="1400"/>
          </a:p>
        </p:txBody>
      </p:sp>
      <p:sp>
        <p:nvSpPr>
          <p:cNvPr id="3" name="TextBox 2">
            <a:extLst>
              <a:ext uri="{FF2B5EF4-FFF2-40B4-BE49-F238E27FC236}">
                <a16:creationId xmlns:a16="http://schemas.microsoft.com/office/drawing/2014/main" id="{0DBDC084-49CE-FA9F-769D-4537F70CD678}"/>
              </a:ext>
            </a:extLst>
          </p:cNvPr>
          <p:cNvSpPr txBox="1"/>
          <p:nvPr/>
        </p:nvSpPr>
        <p:spPr>
          <a:xfrm>
            <a:off x="1596104" y="243615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q"/>
            </a:pPr>
            <a:endParaRPr lang="en-GB">
              <a:cs typeface="Arial"/>
            </a:endParaRPr>
          </a:p>
        </p:txBody>
      </p:sp>
      <p:sp>
        <p:nvSpPr>
          <p:cNvPr id="7" name="TextBox 6">
            <a:extLst>
              <a:ext uri="{FF2B5EF4-FFF2-40B4-BE49-F238E27FC236}">
                <a16:creationId xmlns:a16="http://schemas.microsoft.com/office/drawing/2014/main" id="{36F40798-C035-10D4-96CD-498419131DBF}"/>
              </a:ext>
            </a:extLst>
          </p:cNvPr>
          <p:cNvSpPr txBox="1"/>
          <p:nvPr/>
        </p:nvSpPr>
        <p:spPr>
          <a:xfrm>
            <a:off x="506776" y="2103573"/>
            <a:ext cx="11318374"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GB" sz="2000">
                <a:cs typeface="Arial"/>
              </a:rPr>
              <a:t>Introductions </a:t>
            </a:r>
          </a:p>
          <a:p>
            <a:pPr marL="285750" indent="-285750">
              <a:buFont typeface="Wingdings"/>
              <a:buChar char="Ø"/>
            </a:pPr>
            <a:endParaRPr lang="en-GB" sz="2000">
              <a:cs typeface="Arial"/>
            </a:endParaRPr>
          </a:p>
          <a:p>
            <a:pPr marL="285750" indent="-285750">
              <a:buFont typeface="Wingdings"/>
              <a:buChar char="Ø"/>
            </a:pPr>
            <a:r>
              <a:rPr lang="en-GB" sz="2000">
                <a:cs typeface="Arial"/>
              </a:rPr>
              <a:t>Our Pledge </a:t>
            </a:r>
          </a:p>
          <a:p>
            <a:endParaRPr lang="en-GB" sz="2000">
              <a:cs typeface="Arial"/>
            </a:endParaRPr>
          </a:p>
          <a:p>
            <a:pPr marL="285750" indent="-285750">
              <a:buFont typeface="Wingdings"/>
              <a:buChar char="Ø"/>
            </a:pPr>
            <a:r>
              <a:rPr lang="en-GB" sz="2000">
                <a:cs typeface="Arial"/>
              </a:rPr>
              <a:t>What our service offers  </a:t>
            </a:r>
          </a:p>
          <a:p>
            <a:endParaRPr lang="en-GB" sz="2000">
              <a:cs typeface="Arial"/>
            </a:endParaRPr>
          </a:p>
          <a:p>
            <a:pPr algn="ctr"/>
            <a:r>
              <a:rPr lang="en-GB" sz="2000" b="1">
                <a:cs typeface="Arial"/>
              </a:rPr>
              <a:t>Overview of the Community Cardiovascular and Respiratory Services </a:t>
            </a:r>
          </a:p>
          <a:p>
            <a:endParaRPr lang="en-GB" sz="2000">
              <a:cs typeface="Arial"/>
            </a:endParaRPr>
          </a:p>
          <a:p>
            <a:pPr marL="285750" indent="-285750">
              <a:buFont typeface="Wingdings"/>
              <a:buChar char="Ø"/>
            </a:pPr>
            <a:r>
              <a:rPr lang="en-GB" sz="2000">
                <a:cs typeface="Arial"/>
              </a:rPr>
              <a:t>A current update on the action plan and current care delivery of the Domains set in the EDS framework </a:t>
            </a:r>
          </a:p>
          <a:p>
            <a:pPr marL="285750" indent="-285750">
              <a:buFont typeface="Wingdings"/>
              <a:buChar char="Ø"/>
            </a:pPr>
            <a:r>
              <a:rPr lang="en-GB" sz="2000">
                <a:cs typeface="Arial"/>
              </a:rPr>
              <a:t>How can we improve? </a:t>
            </a:r>
          </a:p>
          <a:p>
            <a:pPr marL="285750" indent="-285750">
              <a:buFont typeface="Wingdings"/>
              <a:buChar char="Ø"/>
            </a:pPr>
            <a:r>
              <a:rPr lang="en-GB" sz="2000">
                <a:cs typeface="Arial"/>
              </a:rPr>
              <a:t>Case studies and patient experience feedback </a:t>
            </a:r>
          </a:p>
          <a:p>
            <a:pPr marL="285750" indent="-285750">
              <a:buFont typeface="Wingdings"/>
              <a:buChar char="Ø"/>
            </a:pPr>
            <a:r>
              <a:rPr lang="en-GB" sz="2000">
                <a:cs typeface="Arial"/>
              </a:rPr>
              <a:t>How can we link better with Neighbourhoods and support the MDTs?</a:t>
            </a:r>
            <a:endParaRPr lang="en-GB">
              <a:cs typeface="Arial"/>
            </a:endParaRPr>
          </a:p>
          <a:p>
            <a:pPr marL="285750" indent="-285750">
              <a:buFont typeface="Wingdings"/>
              <a:buChar char="Ø"/>
            </a:pPr>
            <a:r>
              <a:rPr lang="en-GB" sz="2000">
                <a:cs typeface="Arial"/>
              </a:rPr>
              <a:t>Questions? </a:t>
            </a:r>
            <a:br>
              <a:rPr lang="en-GB" sz="2000">
                <a:cs typeface="Arial"/>
              </a:rPr>
            </a:br>
            <a:endParaRPr lang="en-GB">
              <a:cs typeface="Arial"/>
            </a:endParaRPr>
          </a:p>
          <a:p>
            <a:pPr marL="285750" indent="-285750">
              <a:buFont typeface="Wingdings"/>
              <a:buChar char="Ø"/>
            </a:pPr>
            <a:endParaRPr lang="en-GB">
              <a:cs typeface="Arial"/>
            </a:endParaRPr>
          </a:p>
        </p:txBody>
      </p:sp>
    </p:spTree>
    <p:extLst>
      <p:ext uri="{BB962C8B-B14F-4D97-AF65-F5344CB8AC3E}">
        <p14:creationId xmlns:p14="http://schemas.microsoft.com/office/powerpoint/2010/main" val="2721375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CD90C71C-49EB-E398-17F0-D465D5416ACF}"/>
              </a:ext>
            </a:extLst>
          </p:cNvPr>
          <p:cNvSpPr>
            <a:spLocks noChangeArrowheads="1"/>
          </p:cNvSpPr>
          <p:nvPr/>
        </p:nvSpPr>
        <p:spPr bwMode="auto">
          <a:xfrm>
            <a:off x="2329132" y="2120969"/>
            <a:ext cx="6642340" cy="376923"/>
          </a:xfrm>
          <a:prstGeom prst="rect">
            <a:avLst/>
          </a:prstGeom>
          <a:solidFill>
            <a:srgbClr val="0099FF"/>
          </a:solidFill>
          <a:ln w="9525">
            <a:solidFill>
              <a:schemeClr val="tx1"/>
            </a:solidFill>
            <a:miter lim="800000"/>
            <a:headEnd/>
            <a:tailEnd/>
          </a:ln>
        </p:spPr>
        <p:txBody>
          <a:bodyPr wrap="none" anchor="ctr"/>
          <a:lstStyle>
            <a:lvl1pPr>
              <a:spcBef>
                <a:spcPct val="20000"/>
              </a:spcBef>
              <a:buChar char="•"/>
              <a:defRPr sz="1600">
                <a:solidFill>
                  <a:schemeClr val="tx1"/>
                </a:solidFill>
                <a:latin typeface="Arial" charset="0"/>
                <a:ea typeface="MS PGothic" pitchFamily="34" charset="-128"/>
              </a:defRPr>
            </a:lvl1pPr>
            <a:lvl2pPr marL="742950" indent="-285750">
              <a:spcBef>
                <a:spcPct val="20000"/>
              </a:spcBef>
              <a:buChar char="–"/>
              <a:defRPr sz="1600">
                <a:solidFill>
                  <a:schemeClr val="tx1"/>
                </a:solidFill>
                <a:latin typeface="Arial" charset="0"/>
                <a:ea typeface="MS PGothic" pitchFamily="34" charset="-128"/>
              </a:defRPr>
            </a:lvl2pPr>
            <a:lvl3pPr marL="1143000" indent="-228600">
              <a:spcBef>
                <a:spcPct val="20000"/>
              </a:spcBef>
              <a:buChar char="•"/>
              <a:defRPr sz="1600">
                <a:solidFill>
                  <a:schemeClr val="tx1"/>
                </a:solidFill>
                <a:latin typeface="Arial" charset="0"/>
                <a:ea typeface="MS PGothic" pitchFamily="34" charset="-128"/>
              </a:defRPr>
            </a:lvl3pPr>
            <a:lvl4pPr marL="1600200" indent="-228600">
              <a:spcBef>
                <a:spcPct val="20000"/>
              </a:spcBef>
              <a:buChar char="–"/>
              <a:defRPr sz="1600">
                <a:solidFill>
                  <a:schemeClr val="tx1"/>
                </a:solidFill>
                <a:latin typeface="Arial" charset="0"/>
                <a:ea typeface="MS PGothic" pitchFamily="34" charset="-128"/>
              </a:defRPr>
            </a:lvl4pPr>
            <a:lvl5pPr marL="2057400" indent="-228600">
              <a:spcBef>
                <a:spcPct val="20000"/>
              </a:spcBef>
              <a:buChar char="»"/>
              <a:defRPr sz="16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pitchFamily="34" charset="-128"/>
              </a:defRPr>
            </a:lvl9pPr>
          </a:lstStyle>
          <a:p>
            <a:pPr algn="ctr" defTabSz="914400">
              <a:spcBef>
                <a:spcPct val="0"/>
              </a:spcBef>
              <a:buFontTx/>
              <a:buNone/>
            </a:pPr>
            <a:r>
              <a:rPr lang="en-GB" altLang="en-US" b="1">
                <a:solidFill>
                  <a:srgbClr val="000000"/>
                </a:solidFill>
                <a:cs typeface="Arial" charset="0"/>
              </a:rPr>
              <a:t>Nurse &amp; Physiotherapy Led Service 08:00 - 20:00</a:t>
            </a:r>
          </a:p>
        </p:txBody>
      </p:sp>
      <p:sp>
        <p:nvSpPr>
          <p:cNvPr id="16" name="Rectangle 10">
            <a:extLst>
              <a:ext uri="{FF2B5EF4-FFF2-40B4-BE49-F238E27FC236}">
                <a16:creationId xmlns:a16="http://schemas.microsoft.com/office/drawing/2014/main" id="{00685483-C6C4-9403-D6D2-DF0D07FE0B00}"/>
              </a:ext>
            </a:extLst>
          </p:cNvPr>
          <p:cNvSpPr>
            <a:spLocks noChangeArrowheads="1"/>
          </p:cNvSpPr>
          <p:nvPr/>
        </p:nvSpPr>
        <p:spPr bwMode="auto">
          <a:xfrm>
            <a:off x="1345722" y="2644868"/>
            <a:ext cx="3959524" cy="368867"/>
          </a:xfrm>
          <a:prstGeom prst="rect">
            <a:avLst/>
          </a:prstGeom>
          <a:solidFill>
            <a:srgbClr val="FF66FF"/>
          </a:solidFill>
          <a:ln w="9525">
            <a:solidFill>
              <a:schemeClr val="tx1"/>
            </a:solidFill>
            <a:miter lim="800000"/>
            <a:headEnd/>
            <a:tailEnd/>
          </a:ln>
        </p:spPr>
        <p:txBody>
          <a:bodyPr wrap="none" anchor="ctr"/>
          <a:lstStyle>
            <a:lvl1pPr>
              <a:spcBef>
                <a:spcPct val="20000"/>
              </a:spcBef>
              <a:buChar char="•"/>
              <a:defRPr sz="1600">
                <a:solidFill>
                  <a:schemeClr val="tx1"/>
                </a:solidFill>
                <a:latin typeface="Arial" charset="0"/>
                <a:ea typeface="MS PGothic" pitchFamily="34" charset="-128"/>
              </a:defRPr>
            </a:lvl1pPr>
            <a:lvl2pPr marL="742950" indent="-285750">
              <a:spcBef>
                <a:spcPct val="20000"/>
              </a:spcBef>
              <a:buChar char="–"/>
              <a:defRPr sz="1600">
                <a:solidFill>
                  <a:schemeClr val="tx1"/>
                </a:solidFill>
                <a:latin typeface="Arial" charset="0"/>
                <a:ea typeface="MS PGothic" pitchFamily="34" charset="-128"/>
              </a:defRPr>
            </a:lvl2pPr>
            <a:lvl3pPr marL="1143000" indent="-228600">
              <a:spcBef>
                <a:spcPct val="20000"/>
              </a:spcBef>
              <a:buChar char="•"/>
              <a:defRPr sz="1600">
                <a:solidFill>
                  <a:schemeClr val="tx1"/>
                </a:solidFill>
                <a:latin typeface="Arial" charset="0"/>
                <a:ea typeface="MS PGothic" pitchFamily="34" charset="-128"/>
              </a:defRPr>
            </a:lvl3pPr>
            <a:lvl4pPr marL="1600200" indent="-228600">
              <a:spcBef>
                <a:spcPct val="20000"/>
              </a:spcBef>
              <a:buChar char="–"/>
              <a:defRPr sz="1600">
                <a:solidFill>
                  <a:schemeClr val="tx1"/>
                </a:solidFill>
                <a:latin typeface="Arial" charset="0"/>
                <a:ea typeface="MS PGothic" pitchFamily="34" charset="-128"/>
              </a:defRPr>
            </a:lvl4pPr>
            <a:lvl5pPr marL="2057400" indent="-228600">
              <a:spcBef>
                <a:spcPct val="20000"/>
              </a:spcBef>
              <a:buChar char="»"/>
              <a:defRPr sz="16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pitchFamily="34" charset="-128"/>
              </a:defRPr>
            </a:lvl9pPr>
          </a:lstStyle>
          <a:p>
            <a:pPr algn="ctr" defTabSz="914400">
              <a:spcBef>
                <a:spcPct val="0"/>
              </a:spcBef>
              <a:buFontTx/>
              <a:buNone/>
            </a:pPr>
            <a:r>
              <a:rPr lang="en-GB" altLang="en-US" b="1">
                <a:solidFill>
                  <a:srgbClr val="000000"/>
                </a:solidFill>
                <a:cs typeface="Arial" charset="0"/>
              </a:rPr>
              <a:t>Avoid unnecessary hospital admissions</a:t>
            </a:r>
          </a:p>
        </p:txBody>
      </p:sp>
      <p:sp>
        <p:nvSpPr>
          <p:cNvPr id="17" name="Rectangle 11">
            <a:extLst>
              <a:ext uri="{FF2B5EF4-FFF2-40B4-BE49-F238E27FC236}">
                <a16:creationId xmlns:a16="http://schemas.microsoft.com/office/drawing/2014/main" id="{8B87155C-025E-6AD8-67FC-EBD54572C8C9}"/>
              </a:ext>
            </a:extLst>
          </p:cNvPr>
          <p:cNvSpPr>
            <a:spLocks noChangeArrowheads="1"/>
          </p:cNvSpPr>
          <p:nvPr/>
        </p:nvSpPr>
        <p:spPr bwMode="auto">
          <a:xfrm>
            <a:off x="6599210" y="2656286"/>
            <a:ext cx="4313202" cy="357449"/>
          </a:xfrm>
          <a:prstGeom prst="rect">
            <a:avLst/>
          </a:prstGeom>
          <a:solidFill>
            <a:srgbClr val="FF66FF"/>
          </a:solidFill>
          <a:ln w="9525">
            <a:solidFill>
              <a:schemeClr val="tx1"/>
            </a:solidFill>
            <a:miter lim="800000"/>
            <a:headEnd/>
            <a:tailEnd/>
          </a:ln>
        </p:spPr>
        <p:txBody>
          <a:bodyPr wrap="none" anchor="ctr"/>
          <a:lstStyle>
            <a:lvl1pPr>
              <a:spcBef>
                <a:spcPct val="20000"/>
              </a:spcBef>
              <a:buChar char="•"/>
              <a:defRPr sz="1600">
                <a:solidFill>
                  <a:schemeClr val="tx1"/>
                </a:solidFill>
                <a:latin typeface="Arial" charset="0"/>
                <a:ea typeface="MS PGothic" pitchFamily="34" charset="-128"/>
              </a:defRPr>
            </a:lvl1pPr>
            <a:lvl2pPr marL="742950" indent="-285750">
              <a:spcBef>
                <a:spcPct val="20000"/>
              </a:spcBef>
              <a:buChar char="–"/>
              <a:defRPr sz="1600">
                <a:solidFill>
                  <a:schemeClr val="tx1"/>
                </a:solidFill>
                <a:latin typeface="Arial" charset="0"/>
                <a:ea typeface="MS PGothic" pitchFamily="34" charset="-128"/>
              </a:defRPr>
            </a:lvl2pPr>
            <a:lvl3pPr marL="1143000" indent="-228600">
              <a:spcBef>
                <a:spcPct val="20000"/>
              </a:spcBef>
              <a:buChar char="•"/>
              <a:defRPr sz="1600">
                <a:solidFill>
                  <a:schemeClr val="tx1"/>
                </a:solidFill>
                <a:latin typeface="Arial" charset="0"/>
                <a:ea typeface="MS PGothic" pitchFamily="34" charset="-128"/>
              </a:defRPr>
            </a:lvl3pPr>
            <a:lvl4pPr marL="1600200" indent="-228600">
              <a:spcBef>
                <a:spcPct val="20000"/>
              </a:spcBef>
              <a:buChar char="–"/>
              <a:defRPr sz="1600">
                <a:solidFill>
                  <a:schemeClr val="tx1"/>
                </a:solidFill>
                <a:latin typeface="Arial" charset="0"/>
                <a:ea typeface="MS PGothic" pitchFamily="34" charset="-128"/>
              </a:defRPr>
            </a:lvl4pPr>
            <a:lvl5pPr marL="2057400" indent="-228600">
              <a:spcBef>
                <a:spcPct val="20000"/>
              </a:spcBef>
              <a:buChar char="»"/>
              <a:defRPr sz="16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pitchFamily="34" charset="-128"/>
              </a:defRPr>
            </a:lvl9pPr>
          </a:lstStyle>
          <a:p>
            <a:pPr algn="ctr" defTabSz="914400">
              <a:spcBef>
                <a:spcPct val="0"/>
              </a:spcBef>
              <a:buFontTx/>
              <a:buNone/>
            </a:pPr>
            <a:r>
              <a:rPr lang="en-GB" altLang="en-US" b="1">
                <a:solidFill>
                  <a:srgbClr val="000000"/>
                </a:solidFill>
                <a:cs typeface="Arial" charset="0"/>
              </a:rPr>
              <a:t>Facilitate Early Supported Discharge (ESD)</a:t>
            </a:r>
          </a:p>
        </p:txBody>
      </p:sp>
      <p:sp>
        <p:nvSpPr>
          <p:cNvPr id="18" name="Rectangle 12">
            <a:extLst>
              <a:ext uri="{FF2B5EF4-FFF2-40B4-BE49-F238E27FC236}">
                <a16:creationId xmlns:a16="http://schemas.microsoft.com/office/drawing/2014/main" id="{F12B111D-1843-5EEA-41E6-075406AFD66E}"/>
              </a:ext>
            </a:extLst>
          </p:cNvPr>
          <p:cNvSpPr>
            <a:spLocks noChangeArrowheads="1"/>
          </p:cNvSpPr>
          <p:nvPr/>
        </p:nvSpPr>
        <p:spPr bwMode="auto">
          <a:xfrm>
            <a:off x="6488833" y="3240587"/>
            <a:ext cx="5197069" cy="364191"/>
          </a:xfrm>
          <a:prstGeom prst="rect">
            <a:avLst/>
          </a:prstGeom>
          <a:solidFill>
            <a:schemeClr val="bg2"/>
          </a:solidFill>
          <a:ln w="9525">
            <a:solidFill>
              <a:schemeClr val="tx1"/>
            </a:solidFill>
            <a:miter lim="800000"/>
            <a:headEnd/>
            <a:tailEnd/>
          </a:ln>
        </p:spPr>
        <p:txBody>
          <a:bodyPr wrap="none" anchor="ctr"/>
          <a:lstStyle/>
          <a:p>
            <a:pPr algn="ctr" defTabSz="914400">
              <a:defRPr/>
            </a:pPr>
            <a:r>
              <a:rPr lang="en-GB" altLang="en-US" sz="1200" b="1">
                <a:solidFill>
                  <a:srgbClr val="000000"/>
                </a:solidFill>
                <a:cs typeface="Arial" charset="0"/>
              </a:rPr>
              <a:t>Home visit within 24 hours Respiratory Nurse and/or Physiotherapist</a:t>
            </a:r>
          </a:p>
        </p:txBody>
      </p:sp>
      <p:sp>
        <p:nvSpPr>
          <p:cNvPr id="19" name="Rectangle 14">
            <a:extLst>
              <a:ext uri="{FF2B5EF4-FFF2-40B4-BE49-F238E27FC236}">
                <a16:creationId xmlns:a16="http://schemas.microsoft.com/office/drawing/2014/main" id="{6F687FA3-D330-CB6B-2453-16941EC572F4}"/>
              </a:ext>
            </a:extLst>
          </p:cNvPr>
          <p:cNvSpPr>
            <a:spLocks noChangeArrowheads="1"/>
          </p:cNvSpPr>
          <p:nvPr/>
        </p:nvSpPr>
        <p:spPr bwMode="auto">
          <a:xfrm>
            <a:off x="957533" y="3243533"/>
            <a:ext cx="4994692" cy="364191"/>
          </a:xfrm>
          <a:prstGeom prst="rect">
            <a:avLst/>
          </a:prstGeom>
          <a:solidFill>
            <a:schemeClr val="bg2"/>
          </a:solidFill>
          <a:ln w="9525">
            <a:solidFill>
              <a:schemeClr val="tx1"/>
            </a:solidFill>
            <a:miter lim="800000"/>
            <a:headEnd/>
            <a:tailEnd/>
          </a:ln>
        </p:spPr>
        <p:txBody>
          <a:bodyPr wrap="none" anchor="ctr"/>
          <a:lstStyle/>
          <a:p>
            <a:pPr algn="ctr" defTabSz="914400">
              <a:defRPr/>
            </a:pPr>
            <a:r>
              <a:rPr lang="en-GB" altLang="en-US" sz="1200" b="1">
                <a:solidFill>
                  <a:srgbClr val="000000"/>
                </a:solidFill>
                <a:cs typeface="Arial" charset="0"/>
              </a:rPr>
              <a:t>Home visit within 2 hours Respiratory Nurse and/or Physiotherapist</a:t>
            </a:r>
          </a:p>
        </p:txBody>
      </p:sp>
      <p:sp>
        <p:nvSpPr>
          <p:cNvPr id="20" name="Line 21">
            <a:extLst>
              <a:ext uri="{FF2B5EF4-FFF2-40B4-BE49-F238E27FC236}">
                <a16:creationId xmlns:a16="http://schemas.microsoft.com/office/drawing/2014/main" id="{3EE36E44-54C9-44FB-9B75-03D4BD25751F}"/>
              </a:ext>
            </a:extLst>
          </p:cNvPr>
          <p:cNvSpPr>
            <a:spLocks noChangeShapeType="1"/>
          </p:cNvSpPr>
          <p:nvPr/>
        </p:nvSpPr>
        <p:spPr bwMode="auto">
          <a:xfrm flipH="1">
            <a:off x="3320796" y="2504634"/>
            <a:ext cx="500706" cy="13244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2">
            <a:extLst>
              <a:ext uri="{FF2B5EF4-FFF2-40B4-BE49-F238E27FC236}">
                <a16:creationId xmlns:a16="http://schemas.microsoft.com/office/drawing/2014/main" id="{E0D88C71-4930-56C3-8379-2E133F9BB384}"/>
              </a:ext>
            </a:extLst>
          </p:cNvPr>
          <p:cNvSpPr>
            <a:spLocks noChangeShapeType="1"/>
          </p:cNvSpPr>
          <p:nvPr/>
        </p:nvSpPr>
        <p:spPr bwMode="auto">
          <a:xfrm>
            <a:off x="7323790" y="2497892"/>
            <a:ext cx="574023" cy="1519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 name="Line 24">
            <a:extLst>
              <a:ext uri="{FF2B5EF4-FFF2-40B4-BE49-F238E27FC236}">
                <a16:creationId xmlns:a16="http://schemas.microsoft.com/office/drawing/2014/main" id="{D6C5ED11-8613-19EA-73ED-5C83C5C22708}"/>
              </a:ext>
            </a:extLst>
          </p:cNvPr>
          <p:cNvSpPr>
            <a:spLocks noChangeShapeType="1"/>
          </p:cNvSpPr>
          <p:nvPr/>
        </p:nvSpPr>
        <p:spPr bwMode="auto">
          <a:xfrm flipH="1">
            <a:off x="2996326" y="3614467"/>
            <a:ext cx="0" cy="2104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 name="Line 27">
            <a:extLst>
              <a:ext uri="{FF2B5EF4-FFF2-40B4-BE49-F238E27FC236}">
                <a16:creationId xmlns:a16="http://schemas.microsoft.com/office/drawing/2014/main" id="{052B167C-B52A-BE30-02FB-9C745E1C5A5F}"/>
              </a:ext>
            </a:extLst>
          </p:cNvPr>
          <p:cNvSpPr>
            <a:spLocks noChangeShapeType="1"/>
          </p:cNvSpPr>
          <p:nvPr/>
        </p:nvSpPr>
        <p:spPr bwMode="auto">
          <a:xfrm flipH="1">
            <a:off x="7612704" y="3013736"/>
            <a:ext cx="0" cy="2268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 name="Line 29">
            <a:extLst>
              <a:ext uri="{FF2B5EF4-FFF2-40B4-BE49-F238E27FC236}">
                <a16:creationId xmlns:a16="http://schemas.microsoft.com/office/drawing/2014/main" id="{E83E0CC2-7F48-2AFD-0B55-AB937F8A2CFE}"/>
              </a:ext>
            </a:extLst>
          </p:cNvPr>
          <p:cNvSpPr>
            <a:spLocks noChangeShapeType="1"/>
          </p:cNvSpPr>
          <p:nvPr/>
        </p:nvSpPr>
        <p:spPr bwMode="auto">
          <a:xfrm>
            <a:off x="6983115" y="3614467"/>
            <a:ext cx="0" cy="22475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 name="Rectangle 14">
            <a:extLst>
              <a:ext uri="{FF2B5EF4-FFF2-40B4-BE49-F238E27FC236}">
                <a16:creationId xmlns:a16="http://schemas.microsoft.com/office/drawing/2014/main" id="{474257AB-D20F-B845-4BF7-7EEBC8B92C92}"/>
              </a:ext>
            </a:extLst>
          </p:cNvPr>
          <p:cNvSpPr>
            <a:spLocks noChangeArrowheads="1"/>
          </p:cNvSpPr>
          <p:nvPr/>
        </p:nvSpPr>
        <p:spPr bwMode="auto">
          <a:xfrm>
            <a:off x="957533" y="3831628"/>
            <a:ext cx="6366257" cy="2095500"/>
          </a:xfrm>
          <a:prstGeom prst="rect">
            <a:avLst/>
          </a:prstGeom>
          <a:solidFill>
            <a:srgbClr val="FFCC99"/>
          </a:solidFill>
          <a:ln w="9525">
            <a:solidFill>
              <a:schemeClr val="tx1"/>
            </a:solidFill>
            <a:miter lim="800000"/>
            <a:headEnd/>
            <a:tailEnd/>
          </a:ln>
        </p:spPr>
        <p:txBody>
          <a:bodyPr wrap="none"/>
          <a:lstStyle>
            <a:lvl1pPr marL="171450" indent="-171450">
              <a:spcBef>
                <a:spcPct val="20000"/>
              </a:spcBef>
              <a:buChar char="•"/>
              <a:defRPr sz="1600">
                <a:solidFill>
                  <a:schemeClr val="tx1"/>
                </a:solidFill>
                <a:latin typeface="Arial" charset="0"/>
                <a:ea typeface="MS PGothic" pitchFamily="34" charset="-128"/>
              </a:defRPr>
            </a:lvl1pPr>
            <a:lvl2pPr marL="685800" indent="-228600">
              <a:spcBef>
                <a:spcPct val="20000"/>
              </a:spcBef>
              <a:buChar char="–"/>
              <a:defRPr sz="1600">
                <a:solidFill>
                  <a:schemeClr val="tx1"/>
                </a:solidFill>
                <a:latin typeface="Arial" charset="0"/>
                <a:ea typeface="MS PGothic" pitchFamily="34" charset="-128"/>
              </a:defRPr>
            </a:lvl2pPr>
            <a:lvl3pPr marL="1143000" indent="-228600">
              <a:spcBef>
                <a:spcPct val="20000"/>
              </a:spcBef>
              <a:buChar char="•"/>
              <a:defRPr sz="1600">
                <a:solidFill>
                  <a:schemeClr val="tx1"/>
                </a:solidFill>
                <a:latin typeface="Arial" charset="0"/>
                <a:ea typeface="MS PGothic" pitchFamily="34" charset="-128"/>
              </a:defRPr>
            </a:lvl3pPr>
            <a:lvl4pPr marL="1600200" indent="-228600">
              <a:spcBef>
                <a:spcPct val="20000"/>
              </a:spcBef>
              <a:buChar char="–"/>
              <a:defRPr sz="1600">
                <a:solidFill>
                  <a:schemeClr val="tx1"/>
                </a:solidFill>
                <a:latin typeface="Arial" charset="0"/>
                <a:ea typeface="MS PGothic" pitchFamily="34" charset="-128"/>
              </a:defRPr>
            </a:lvl4pPr>
            <a:lvl5pPr marL="2057400" indent="-228600">
              <a:spcBef>
                <a:spcPct val="20000"/>
              </a:spcBef>
              <a:buChar char="»"/>
              <a:defRPr sz="16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pitchFamily="34" charset="-128"/>
              </a:defRPr>
            </a:lvl9pPr>
          </a:lstStyle>
          <a:p>
            <a:pPr defTabSz="914400">
              <a:spcBef>
                <a:spcPct val="0"/>
              </a:spcBef>
            </a:pPr>
            <a:r>
              <a:rPr lang="en-GB" altLang="en-US" sz="1300">
                <a:solidFill>
                  <a:srgbClr val="000000"/>
                </a:solidFill>
                <a:cs typeface="Arial" charset="0"/>
              </a:rPr>
              <a:t>History taking</a:t>
            </a:r>
          </a:p>
          <a:p>
            <a:pPr defTabSz="914400">
              <a:spcBef>
                <a:spcPct val="0"/>
              </a:spcBef>
            </a:pPr>
            <a:r>
              <a:rPr lang="en-GB" altLang="en-US" sz="1300">
                <a:solidFill>
                  <a:srgbClr val="000000"/>
                </a:solidFill>
                <a:cs typeface="Arial" charset="0"/>
              </a:rPr>
              <a:t>Clinical assessment</a:t>
            </a:r>
          </a:p>
          <a:p>
            <a:pPr defTabSz="914400">
              <a:spcBef>
                <a:spcPct val="0"/>
              </a:spcBef>
            </a:pPr>
            <a:r>
              <a:rPr lang="en-GB" altLang="en-US" sz="1300">
                <a:solidFill>
                  <a:srgbClr val="000000"/>
                </a:solidFill>
                <a:cs typeface="Arial" charset="0"/>
              </a:rPr>
              <a:t>Investigations i.e. arterial blood gases, sputum culture, CRP</a:t>
            </a:r>
          </a:p>
          <a:p>
            <a:pPr defTabSz="914400">
              <a:spcBef>
                <a:spcPct val="0"/>
              </a:spcBef>
            </a:pPr>
            <a:r>
              <a:rPr lang="en-GB" altLang="en-US" sz="1300" b="1">
                <a:solidFill>
                  <a:srgbClr val="000000"/>
                </a:solidFill>
                <a:cs typeface="Arial" charset="0"/>
              </a:rPr>
              <a:t>Treatment packs (Patient Group Directions) - antibiotics, steroids, nebulisers</a:t>
            </a:r>
          </a:p>
          <a:p>
            <a:pPr defTabSz="914400">
              <a:spcBef>
                <a:spcPct val="0"/>
              </a:spcBef>
            </a:pPr>
            <a:r>
              <a:rPr lang="en-GB" altLang="en-US" sz="1300">
                <a:solidFill>
                  <a:srgbClr val="000000"/>
                </a:solidFill>
                <a:cs typeface="Arial" charset="0"/>
              </a:rPr>
              <a:t>Acute respiratory physiotherapy</a:t>
            </a:r>
          </a:p>
          <a:p>
            <a:pPr defTabSz="914400">
              <a:spcBef>
                <a:spcPct val="0"/>
              </a:spcBef>
            </a:pPr>
            <a:r>
              <a:rPr lang="en-GB" altLang="en-US" sz="1300">
                <a:solidFill>
                  <a:srgbClr val="000000"/>
                </a:solidFill>
                <a:cs typeface="Arial" charset="0"/>
              </a:rPr>
              <a:t>4 possible outcomes</a:t>
            </a:r>
          </a:p>
          <a:p>
            <a:pPr lvl="1" defTabSz="914400">
              <a:spcBef>
                <a:spcPct val="0"/>
              </a:spcBef>
              <a:buFontTx/>
              <a:buAutoNum type="arabicPeriod"/>
            </a:pPr>
            <a:r>
              <a:rPr lang="en-GB" altLang="en-US" sz="1300">
                <a:solidFill>
                  <a:srgbClr val="000000"/>
                </a:solidFill>
                <a:cs typeface="Arial" charset="0"/>
              </a:rPr>
              <a:t>Reassure, alter treatment</a:t>
            </a:r>
          </a:p>
          <a:p>
            <a:pPr lvl="1" defTabSz="914400">
              <a:spcBef>
                <a:spcPct val="0"/>
              </a:spcBef>
              <a:buFontTx/>
              <a:buAutoNum type="arabicPeriod"/>
            </a:pPr>
            <a:r>
              <a:rPr lang="en-GB" altLang="en-US" sz="1300">
                <a:solidFill>
                  <a:srgbClr val="000000"/>
                </a:solidFill>
                <a:cs typeface="Arial" charset="0"/>
              </a:rPr>
              <a:t>Manage exacerbations at home with appropriate treatment </a:t>
            </a:r>
          </a:p>
          <a:p>
            <a:pPr lvl="1" defTabSz="914400">
              <a:spcBef>
                <a:spcPct val="0"/>
              </a:spcBef>
              <a:buFontTx/>
              <a:buAutoNum type="arabicPeriod"/>
            </a:pPr>
            <a:r>
              <a:rPr lang="en-GB" altLang="en-US" sz="1300">
                <a:solidFill>
                  <a:srgbClr val="000000"/>
                </a:solidFill>
                <a:cs typeface="Arial" charset="0"/>
              </a:rPr>
              <a:t>One stop consultant-led clinic</a:t>
            </a:r>
          </a:p>
          <a:p>
            <a:pPr lvl="1" defTabSz="914400">
              <a:spcBef>
                <a:spcPct val="0"/>
              </a:spcBef>
              <a:buFontTx/>
              <a:buAutoNum type="arabicPeriod"/>
            </a:pPr>
            <a:r>
              <a:rPr lang="en-GB" altLang="en-US" sz="1300">
                <a:solidFill>
                  <a:srgbClr val="000000"/>
                </a:solidFill>
                <a:cs typeface="Arial" charset="0"/>
              </a:rPr>
              <a:t>Hospital admission </a:t>
            </a:r>
          </a:p>
          <a:p>
            <a:pPr lvl="1" defTabSz="914400">
              <a:spcBef>
                <a:spcPct val="0"/>
              </a:spcBef>
              <a:buFontTx/>
              <a:buAutoNum type="arabicPeriod"/>
            </a:pPr>
            <a:endParaRPr lang="en-GB" altLang="en-US" sz="1200">
              <a:solidFill>
                <a:srgbClr val="000000"/>
              </a:solidFill>
              <a:latin typeface="Calibri" pitchFamily="34" charset="0"/>
              <a:cs typeface="Arial" charset="0"/>
            </a:endParaRPr>
          </a:p>
          <a:p>
            <a:pPr defTabSz="914400">
              <a:spcBef>
                <a:spcPct val="0"/>
              </a:spcBef>
            </a:pPr>
            <a:endParaRPr lang="en-GB" altLang="en-US" sz="1400">
              <a:solidFill>
                <a:srgbClr val="000000"/>
              </a:solidFill>
              <a:latin typeface="Calibri" pitchFamily="34" charset="0"/>
              <a:cs typeface="Arial" charset="0"/>
            </a:endParaRPr>
          </a:p>
        </p:txBody>
      </p:sp>
      <p:sp>
        <p:nvSpPr>
          <p:cNvPr id="26" name="Line 24">
            <a:extLst>
              <a:ext uri="{FF2B5EF4-FFF2-40B4-BE49-F238E27FC236}">
                <a16:creationId xmlns:a16="http://schemas.microsoft.com/office/drawing/2014/main" id="{F7001BB7-47A0-B486-6571-2B239C82D6EB}"/>
              </a:ext>
            </a:extLst>
          </p:cNvPr>
          <p:cNvSpPr>
            <a:spLocks noChangeShapeType="1"/>
          </p:cNvSpPr>
          <p:nvPr/>
        </p:nvSpPr>
        <p:spPr bwMode="auto">
          <a:xfrm>
            <a:off x="4028902" y="3000203"/>
            <a:ext cx="0" cy="24333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 name="TextBox 22">
            <a:extLst>
              <a:ext uri="{FF2B5EF4-FFF2-40B4-BE49-F238E27FC236}">
                <a16:creationId xmlns:a16="http://schemas.microsoft.com/office/drawing/2014/main" id="{E00C3530-527D-4412-67C6-D02799E33BC9}"/>
              </a:ext>
            </a:extLst>
          </p:cNvPr>
          <p:cNvSpPr txBox="1">
            <a:spLocks noChangeArrowheads="1"/>
          </p:cNvSpPr>
          <p:nvPr/>
        </p:nvSpPr>
        <p:spPr bwMode="auto">
          <a:xfrm>
            <a:off x="957533" y="5982690"/>
            <a:ext cx="10739886" cy="3381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00">
                <a:solidFill>
                  <a:schemeClr val="tx1"/>
                </a:solidFill>
                <a:latin typeface="Arial" charset="0"/>
                <a:ea typeface="MS PGothic" pitchFamily="34" charset="-128"/>
              </a:defRPr>
            </a:lvl1pPr>
            <a:lvl2pPr marL="742950" indent="-285750">
              <a:spcBef>
                <a:spcPct val="20000"/>
              </a:spcBef>
              <a:buChar char="–"/>
              <a:defRPr sz="1600">
                <a:solidFill>
                  <a:schemeClr val="tx1"/>
                </a:solidFill>
                <a:latin typeface="Arial" charset="0"/>
                <a:ea typeface="MS PGothic" pitchFamily="34" charset="-128"/>
              </a:defRPr>
            </a:lvl2pPr>
            <a:lvl3pPr marL="1143000" indent="-228600">
              <a:spcBef>
                <a:spcPct val="20000"/>
              </a:spcBef>
              <a:buChar char="•"/>
              <a:defRPr sz="1600">
                <a:solidFill>
                  <a:schemeClr val="tx1"/>
                </a:solidFill>
                <a:latin typeface="Arial" charset="0"/>
                <a:ea typeface="MS PGothic" pitchFamily="34" charset="-128"/>
              </a:defRPr>
            </a:lvl3pPr>
            <a:lvl4pPr marL="1600200" indent="-228600">
              <a:spcBef>
                <a:spcPct val="20000"/>
              </a:spcBef>
              <a:buChar char="–"/>
              <a:defRPr sz="1600">
                <a:solidFill>
                  <a:schemeClr val="tx1"/>
                </a:solidFill>
                <a:latin typeface="Arial" charset="0"/>
                <a:ea typeface="MS PGothic" pitchFamily="34" charset="-128"/>
              </a:defRPr>
            </a:lvl4pPr>
            <a:lvl5pPr marL="2057400" indent="-228600">
              <a:spcBef>
                <a:spcPct val="20000"/>
              </a:spcBef>
              <a:buChar char="»"/>
              <a:defRPr sz="16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pitchFamily="34" charset="-128"/>
              </a:defRPr>
            </a:lvl9pPr>
          </a:lstStyle>
          <a:p>
            <a:pPr algn="ctr" defTabSz="914400">
              <a:spcBef>
                <a:spcPct val="0"/>
              </a:spcBef>
              <a:buFontTx/>
              <a:buNone/>
            </a:pPr>
            <a:r>
              <a:rPr lang="en-GB" altLang="en-US">
                <a:solidFill>
                  <a:srgbClr val="000000"/>
                </a:solidFill>
              </a:rPr>
              <a:t>Overnight free-phone telephone service (20:00 to 08:00) - advice and reassurance</a:t>
            </a:r>
          </a:p>
        </p:txBody>
      </p:sp>
      <p:sp>
        <p:nvSpPr>
          <p:cNvPr id="29" name="Title 28">
            <a:extLst>
              <a:ext uri="{FF2B5EF4-FFF2-40B4-BE49-F238E27FC236}">
                <a16:creationId xmlns:a16="http://schemas.microsoft.com/office/drawing/2014/main" id="{C8335996-E8DC-4F80-F2DE-950AFFD8F193}"/>
              </a:ext>
            </a:extLst>
          </p:cNvPr>
          <p:cNvSpPr>
            <a:spLocks noGrp="1"/>
          </p:cNvSpPr>
          <p:nvPr>
            <p:ph type="title"/>
          </p:nvPr>
        </p:nvSpPr>
        <p:spPr/>
        <p:txBody>
          <a:bodyPr/>
          <a:lstStyle/>
          <a:p>
            <a:r>
              <a:rPr lang="en-GB" sz="2800" b="1">
                <a:latin typeface="Arial"/>
                <a:cs typeface="Arial"/>
              </a:rPr>
              <a:t>Rapid Response 24/7, 365 days    </a:t>
            </a:r>
          </a:p>
        </p:txBody>
      </p:sp>
      <p:sp>
        <p:nvSpPr>
          <p:cNvPr id="2" name="Oval 1">
            <a:extLst>
              <a:ext uri="{FF2B5EF4-FFF2-40B4-BE49-F238E27FC236}">
                <a16:creationId xmlns:a16="http://schemas.microsoft.com/office/drawing/2014/main" id="{8DEF6592-BC72-4448-AE6C-576526A02F6D}"/>
              </a:ext>
            </a:extLst>
          </p:cNvPr>
          <p:cNvSpPr/>
          <p:nvPr/>
        </p:nvSpPr>
        <p:spPr>
          <a:xfrm>
            <a:off x="7508240" y="3756429"/>
            <a:ext cx="4316910" cy="2076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a:p>
          <a:p>
            <a:pPr algn="ctr"/>
            <a:r>
              <a:rPr lang="en-GB" sz="1600"/>
              <a:t>Consultant oncall 08:00 - 20:00 </a:t>
            </a:r>
            <a:endParaRPr lang="en-GB" sz="1600">
              <a:cs typeface="Arial"/>
            </a:endParaRPr>
          </a:p>
          <a:p>
            <a:pPr algn="ctr"/>
            <a:r>
              <a:rPr lang="en-GB" sz="1600"/>
              <a:t>Monday to Sunday</a:t>
            </a:r>
            <a:endParaRPr lang="en-GB" sz="1600">
              <a:cs typeface="Arial"/>
            </a:endParaRPr>
          </a:p>
          <a:p>
            <a:pPr algn="ctr"/>
            <a:endParaRPr lang="en-GB" sz="1600"/>
          </a:p>
          <a:p>
            <a:pPr algn="ctr"/>
            <a:r>
              <a:rPr lang="en-GB" sz="1600"/>
              <a:t>Clinician of the Day (CoD) 08:00 - 18:00 </a:t>
            </a:r>
            <a:endParaRPr lang="en-GB" sz="1600">
              <a:cs typeface="Arial"/>
            </a:endParaRPr>
          </a:p>
          <a:p>
            <a:pPr algn="ctr"/>
            <a:r>
              <a:rPr lang="en-GB" sz="1600"/>
              <a:t>Monday to Friday </a:t>
            </a:r>
            <a:endParaRPr lang="en-GB" sz="1600">
              <a:cs typeface="Arial"/>
            </a:endParaRPr>
          </a:p>
        </p:txBody>
      </p:sp>
      <p:pic>
        <p:nvPicPr>
          <p:cNvPr id="4" name="Picture 3">
            <a:extLst>
              <a:ext uri="{FF2B5EF4-FFF2-40B4-BE49-F238E27FC236}">
                <a16:creationId xmlns:a16="http://schemas.microsoft.com/office/drawing/2014/main" id="{791A7253-971D-EB67-1A8C-C05069BE94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1214" y="1097279"/>
            <a:ext cx="2783936" cy="1479809"/>
          </a:xfrm>
          <a:prstGeom prst="rect">
            <a:avLst/>
          </a:prstGeom>
        </p:spPr>
      </p:pic>
    </p:spTree>
    <p:extLst>
      <p:ext uri="{BB962C8B-B14F-4D97-AF65-F5344CB8AC3E}">
        <p14:creationId xmlns:p14="http://schemas.microsoft.com/office/powerpoint/2010/main" val="399441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AEBF-FA3C-9A3B-9583-789AF2EFEA82}"/>
              </a:ext>
            </a:extLst>
          </p:cNvPr>
          <p:cNvSpPr>
            <a:spLocks noGrp="1"/>
          </p:cNvSpPr>
          <p:nvPr>
            <p:ph type="title"/>
          </p:nvPr>
        </p:nvSpPr>
        <p:spPr/>
        <p:txBody>
          <a:bodyPr/>
          <a:lstStyle/>
          <a:p>
            <a:r>
              <a:rPr lang="en-GB" sz="2800">
                <a:latin typeface="Arial"/>
                <a:cs typeface="Arial"/>
              </a:rPr>
              <a:t>Diagnostic &amp; Respiratory Consultant-Led Clinics</a:t>
            </a:r>
          </a:p>
        </p:txBody>
      </p:sp>
      <p:sp>
        <p:nvSpPr>
          <p:cNvPr id="3" name="Content Placeholder 2">
            <a:extLst>
              <a:ext uri="{FF2B5EF4-FFF2-40B4-BE49-F238E27FC236}">
                <a16:creationId xmlns:a16="http://schemas.microsoft.com/office/drawing/2014/main" id="{0628466A-EF73-1621-AB38-980BB0216AEA}"/>
              </a:ext>
            </a:extLst>
          </p:cNvPr>
          <p:cNvSpPr>
            <a:spLocks noGrp="1"/>
          </p:cNvSpPr>
          <p:nvPr>
            <p:ph idx="1"/>
          </p:nvPr>
        </p:nvSpPr>
        <p:spPr>
          <a:xfrm>
            <a:off x="366850" y="2013377"/>
            <a:ext cx="5404222" cy="4706600"/>
          </a:xfrm>
        </p:spPr>
        <p:txBody>
          <a:bodyPr vert="horz" lIns="91440" tIns="45720" rIns="91440" bIns="45720" rtlCol="0" anchor="t">
            <a:noAutofit/>
          </a:bodyPr>
          <a:lstStyle/>
          <a:p>
            <a:pPr marL="0" indent="0">
              <a:buNone/>
            </a:pPr>
            <a:r>
              <a:rPr lang="en-US" b="1">
                <a:solidFill>
                  <a:srgbClr val="7030A0"/>
                </a:solidFill>
                <a:latin typeface="Arial"/>
                <a:cs typeface="Arial"/>
              </a:rPr>
              <a:t>Who is seen in the clinic?</a:t>
            </a:r>
            <a:r>
              <a:rPr lang="en-US" b="1">
                <a:solidFill>
                  <a:schemeClr val="accent1"/>
                </a:solidFill>
                <a:latin typeface="Arial"/>
                <a:cs typeface="Arial"/>
              </a:rPr>
              <a:t> </a:t>
            </a:r>
          </a:p>
          <a:p>
            <a:pPr algn="just"/>
            <a:r>
              <a:rPr lang="en-US" sz="1200">
                <a:latin typeface="Arial"/>
                <a:cs typeface="Arial"/>
              </a:rPr>
              <a:t>Patients who present with respiratory symptoms</a:t>
            </a:r>
          </a:p>
          <a:p>
            <a:pPr algn="just"/>
            <a:r>
              <a:rPr lang="en-US" sz="1200">
                <a:latin typeface="Arial"/>
                <a:cs typeface="Arial"/>
              </a:rPr>
              <a:t>Known COPD/Bronchiectasis/Asthma patients</a:t>
            </a:r>
            <a:endParaRPr lang="en-US"/>
          </a:p>
          <a:p>
            <a:pPr algn="just"/>
            <a:r>
              <a:rPr lang="en-US" sz="1200">
                <a:latin typeface="Arial"/>
                <a:cs typeface="Arial"/>
              </a:rPr>
              <a:t>Complex respiratory cases requiring multi-disciplinary input</a:t>
            </a:r>
            <a:endParaRPr lang="en-US"/>
          </a:p>
          <a:p>
            <a:pPr algn="just"/>
            <a:r>
              <a:rPr lang="en-GB" sz="1200" b="1">
                <a:latin typeface="Arial"/>
                <a:cs typeface="Arial"/>
              </a:rPr>
              <a:t>Possible diagnoses</a:t>
            </a:r>
            <a:r>
              <a:rPr lang="en-GB" sz="1200">
                <a:latin typeface="Arial"/>
                <a:cs typeface="Arial"/>
              </a:rPr>
              <a:t>:</a:t>
            </a:r>
          </a:p>
          <a:p>
            <a:pPr lvl="1" algn="just"/>
            <a:r>
              <a:rPr lang="en-GB" sz="1200">
                <a:latin typeface="Arial"/>
                <a:cs typeface="Arial"/>
              </a:rPr>
              <a:t>COPD</a:t>
            </a:r>
          </a:p>
          <a:p>
            <a:pPr lvl="1" algn="just"/>
            <a:r>
              <a:rPr lang="en-GB" sz="1200">
                <a:latin typeface="Arial"/>
                <a:cs typeface="Arial"/>
              </a:rPr>
              <a:t>Bronchiectasis</a:t>
            </a:r>
            <a:endParaRPr lang="en-GB"/>
          </a:p>
          <a:p>
            <a:pPr lvl="1" algn="just"/>
            <a:r>
              <a:rPr lang="en-GB" sz="1200">
                <a:latin typeface="Arial"/>
                <a:cs typeface="Arial"/>
              </a:rPr>
              <a:t>Asthma</a:t>
            </a:r>
          </a:p>
          <a:p>
            <a:pPr lvl="1" algn="just"/>
            <a:r>
              <a:rPr lang="en-GB" sz="1200">
                <a:latin typeface="Arial"/>
                <a:cs typeface="Arial"/>
              </a:rPr>
              <a:t>ILD (Interstitial Lung Disease)</a:t>
            </a:r>
          </a:p>
          <a:p>
            <a:pPr lvl="1" algn="just"/>
            <a:r>
              <a:rPr lang="en-GB" sz="1200">
                <a:latin typeface="Arial"/>
                <a:cs typeface="Arial"/>
              </a:rPr>
              <a:t>Lung cancer</a:t>
            </a:r>
          </a:p>
          <a:p>
            <a:pPr lvl="1" algn="just"/>
            <a:r>
              <a:rPr lang="en-GB" sz="1200">
                <a:latin typeface="Arial"/>
                <a:cs typeface="Arial"/>
              </a:rPr>
              <a:t>Heart failure</a:t>
            </a:r>
          </a:p>
          <a:p>
            <a:pPr lvl="1" algn="just"/>
            <a:r>
              <a:rPr lang="en-GB" sz="1200">
                <a:latin typeface="Arial"/>
                <a:cs typeface="Arial"/>
              </a:rPr>
              <a:t>Atrial fibrillation (AF)</a:t>
            </a:r>
          </a:p>
          <a:p>
            <a:pPr algn="just"/>
            <a:r>
              <a:rPr lang="en-GB" sz="1200" b="1">
                <a:latin typeface="Arial"/>
                <a:cs typeface="Arial"/>
              </a:rPr>
              <a:t>Cross-sector holistic optimisation</a:t>
            </a:r>
            <a:r>
              <a:rPr lang="en-GB" sz="1200">
                <a:latin typeface="Arial"/>
                <a:cs typeface="Arial"/>
              </a:rPr>
              <a:t> - integrated </a:t>
            </a:r>
            <a:r>
              <a:rPr lang="en-GB" sz="1200" b="1">
                <a:latin typeface="Arial"/>
                <a:cs typeface="Arial"/>
              </a:rPr>
              <a:t>cardio-respiratory approach</a:t>
            </a:r>
          </a:p>
          <a:p>
            <a:pPr algn="just"/>
            <a:r>
              <a:rPr lang="en-GB" sz="1200" b="1">
                <a:latin typeface="Arial"/>
                <a:cs typeface="Arial"/>
              </a:rPr>
              <a:t>MDT approach </a:t>
            </a:r>
            <a:endParaRPr lang="en-GB" sz="1200">
              <a:latin typeface="Arial"/>
              <a:cs typeface="Arial"/>
            </a:endParaRPr>
          </a:p>
          <a:p>
            <a:pPr algn="just"/>
            <a:r>
              <a:rPr lang="en-GB" sz="1200" b="1">
                <a:latin typeface="Arial"/>
                <a:cs typeface="Arial"/>
              </a:rPr>
              <a:t>Beyond inhaler therapy:</a:t>
            </a:r>
            <a:r>
              <a:rPr lang="en-GB" sz="1200">
                <a:latin typeface="Arial"/>
                <a:cs typeface="Arial"/>
              </a:rPr>
              <a:t> health promotion/education, optimisation with long-term antibiotics, smoking cessation, pulmonary rehabilitation etc</a:t>
            </a:r>
          </a:p>
          <a:p>
            <a:pPr marL="457200" lvl="1" indent="0" algn="just">
              <a:buNone/>
            </a:pPr>
            <a:endParaRPr lang="en-GB" sz="1200" b="1">
              <a:latin typeface="Arial"/>
              <a:cs typeface="Arial"/>
            </a:endParaRPr>
          </a:p>
          <a:p>
            <a:endParaRPr lang="en-GB"/>
          </a:p>
        </p:txBody>
      </p:sp>
      <p:sp>
        <p:nvSpPr>
          <p:cNvPr id="4" name="Date Placeholder 3">
            <a:extLst>
              <a:ext uri="{FF2B5EF4-FFF2-40B4-BE49-F238E27FC236}">
                <a16:creationId xmlns:a16="http://schemas.microsoft.com/office/drawing/2014/main" id="{84F3DA59-FA58-6C85-1D8C-7A85875E39DA}"/>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F091E48A-5DB3-19AD-10B9-4CF84EE738AA}"/>
              </a:ext>
            </a:extLst>
          </p:cNvPr>
          <p:cNvSpPr>
            <a:spLocks noGrp="1"/>
          </p:cNvSpPr>
          <p:nvPr>
            <p:ph type="sldNum" sz="quarter" idx="12"/>
          </p:nvPr>
        </p:nvSpPr>
        <p:spPr/>
        <p:txBody>
          <a:bodyPr/>
          <a:lstStyle/>
          <a:p>
            <a:fld id="{C53DD674-0FE8-9A43-90ED-815A93F2FBA3}" type="slidenum">
              <a:rPr lang="en-US" smtClean="0"/>
              <a:pPr/>
              <a:t>21</a:t>
            </a:fld>
            <a:endParaRPr lang="en-US"/>
          </a:p>
        </p:txBody>
      </p:sp>
      <p:sp>
        <p:nvSpPr>
          <p:cNvPr id="6" name="Content Placeholder 15">
            <a:extLst>
              <a:ext uri="{FF2B5EF4-FFF2-40B4-BE49-F238E27FC236}">
                <a16:creationId xmlns:a16="http://schemas.microsoft.com/office/drawing/2014/main" id="{89DB7F58-78B6-8C93-D48C-D324B223522D}"/>
              </a:ext>
            </a:extLst>
          </p:cNvPr>
          <p:cNvSpPr txBox="1">
            <a:spLocks/>
          </p:cNvSpPr>
          <p:nvPr/>
        </p:nvSpPr>
        <p:spPr>
          <a:xfrm>
            <a:off x="6172200" y="2017649"/>
            <a:ext cx="5652950" cy="4145407"/>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7030A0"/>
                </a:solidFill>
                <a:latin typeface="Arial"/>
                <a:cs typeface="Arial"/>
              </a:rPr>
              <a:t>Impact</a:t>
            </a:r>
          </a:p>
          <a:p>
            <a:pPr algn="just"/>
            <a:r>
              <a:rPr lang="en-US" sz="1400" b="1">
                <a:solidFill>
                  <a:srgbClr val="7030A0"/>
                </a:solidFill>
                <a:latin typeface="Arial"/>
                <a:cs typeface="Arial"/>
              </a:rPr>
              <a:t>↑</a:t>
            </a:r>
            <a:r>
              <a:rPr lang="en-US" sz="1400">
                <a:latin typeface="Arial"/>
                <a:cs typeface="Arial"/>
              </a:rPr>
              <a:t> </a:t>
            </a:r>
            <a:r>
              <a:rPr lang="en-US" sz="1400" b="1">
                <a:latin typeface="Arial"/>
                <a:cs typeface="Arial"/>
              </a:rPr>
              <a:t>Quality of life</a:t>
            </a:r>
            <a:r>
              <a:rPr lang="en-US" sz="1400">
                <a:latin typeface="Arial"/>
                <a:cs typeface="Arial"/>
              </a:rPr>
              <a:t> and symptom control</a:t>
            </a:r>
          </a:p>
          <a:p>
            <a:pPr algn="just"/>
            <a:r>
              <a:rPr lang="en-US" sz="1400" b="1">
                <a:solidFill>
                  <a:srgbClr val="7030A0"/>
                </a:solidFill>
                <a:latin typeface="Arial"/>
                <a:cs typeface="Arial"/>
              </a:rPr>
              <a:t>↓</a:t>
            </a:r>
            <a:r>
              <a:rPr lang="en-US" sz="1400">
                <a:latin typeface="Arial"/>
                <a:cs typeface="Arial"/>
              </a:rPr>
              <a:t> </a:t>
            </a:r>
            <a:r>
              <a:rPr lang="en-US" sz="1400" b="1">
                <a:latin typeface="Arial"/>
                <a:cs typeface="Arial"/>
              </a:rPr>
              <a:t>Exacerbation frequency</a:t>
            </a:r>
            <a:r>
              <a:rPr lang="en-US" sz="1400">
                <a:latin typeface="Arial"/>
                <a:cs typeface="Arial"/>
              </a:rPr>
              <a:t> and hospital admissions</a:t>
            </a:r>
          </a:p>
          <a:p>
            <a:pPr algn="just"/>
            <a:r>
              <a:rPr lang="en-US" sz="1400">
                <a:latin typeface="Arial"/>
                <a:cs typeface="Arial"/>
              </a:rPr>
              <a:t>Improved </a:t>
            </a:r>
            <a:r>
              <a:rPr lang="en-US" sz="1400" b="1">
                <a:latin typeface="Arial"/>
                <a:cs typeface="Arial"/>
              </a:rPr>
              <a:t>care coordination</a:t>
            </a:r>
            <a:r>
              <a:rPr lang="en-US" sz="1400">
                <a:latin typeface="Arial"/>
                <a:cs typeface="Arial"/>
              </a:rPr>
              <a:t> across respiratory, cardiac and primary care teams</a:t>
            </a:r>
          </a:p>
          <a:p>
            <a:pPr algn="just"/>
            <a:r>
              <a:rPr lang="en-US" sz="1400">
                <a:latin typeface="Arial"/>
                <a:cs typeface="Arial"/>
              </a:rPr>
              <a:t>Enhanced </a:t>
            </a:r>
            <a:r>
              <a:rPr lang="en-US" sz="1400" b="1">
                <a:latin typeface="Arial"/>
                <a:cs typeface="Arial"/>
              </a:rPr>
              <a:t>patient education and self-management</a:t>
            </a:r>
            <a:endParaRPr lang="en-US" sz="1400">
              <a:latin typeface="Arial"/>
              <a:cs typeface="Arial"/>
            </a:endParaRPr>
          </a:p>
          <a:p>
            <a:pPr algn="just"/>
            <a:r>
              <a:rPr lang="en-US" sz="1400" b="1">
                <a:latin typeface="Arial"/>
                <a:cs typeface="Arial"/>
              </a:rPr>
              <a:t>Optimised pharmacological therapy</a:t>
            </a:r>
            <a:r>
              <a:rPr lang="en-US" sz="1400">
                <a:latin typeface="Arial"/>
                <a:cs typeface="Arial"/>
              </a:rPr>
              <a:t> with evidence-based interventions</a:t>
            </a:r>
          </a:p>
          <a:p>
            <a:endParaRPr lang="en-GB"/>
          </a:p>
          <a:p>
            <a:pPr marL="0" indent="0" algn="ctr">
              <a:buNone/>
            </a:pPr>
            <a:r>
              <a:rPr lang="en-GB" sz="1400">
                <a:latin typeface="Arial"/>
                <a:cs typeface="Arial"/>
              </a:rPr>
              <a:t>**Clinic appointments offered face to face and/or virtually**</a:t>
            </a:r>
            <a:endParaRPr lang="en-GB" sz="1400"/>
          </a:p>
        </p:txBody>
      </p:sp>
    </p:spTree>
    <p:extLst>
      <p:ext uri="{BB962C8B-B14F-4D97-AF65-F5344CB8AC3E}">
        <p14:creationId xmlns:p14="http://schemas.microsoft.com/office/powerpoint/2010/main" val="3686342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B5E0-D0D2-A754-4ED8-1D60656AF068}"/>
              </a:ext>
            </a:extLst>
          </p:cNvPr>
          <p:cNvSpPr>
            <a:spLocks noGrp="1"/>
          </p:cNvSpPr>
          <p:nvPr>
            <p:ph type="title"/>
          </p:nvPr>
        </p:nvSpPr>
        <p:spPr/>
        <p:txBody>
          <a:bodyPr/>
          <a:lstStyle/>
          <a:p>
            <a:r>
              <a:rPr lang="en-GB" sz="2800"/>
              <a:t>Pulmonary Rehabilitation - what we offer</a:t>
            </a:r>
          </a:p>
        </p:txBody>
      </p:sp>
      <p:sp>
        <p:nvSpPr>
          <p:cNvPr id="3" name="Content Placeholder 2">
            <a:extLst>
              <a:ext uri="{FF2B5EF4-FFF2-40B4-BE49-F238E27FC236}">
                <a16:creationId xmlns:a16="http://schemas.microsoft.com/office/drawing/2014/main" id="{46FA60C4-445C-7A52-4632-49BA85C114D4}"/>
              </a:ext>
            </a:extLst>
          </p:cNvPr>
          <p:cNvSpPr>
            <a:spLocks noGrp="1"/>
          </p:cNvSpPr>
          <p:nvPr>
            <p:ph idx="1"/>
          </p:nvPr>
        </p:nvSpPr>
        <p:spPr>
          <a:xfrm>
            <a:off x="366850" y="2013377"/>
            <a:ext cx="11458300" cy="4516819"/>
          </a:xfrm>
        </p:spPr>
        <p:txBody>
          <a:bodyPr/>
          <a:lstStyle/>
          <a:p>
            <a:pPr marL="0" indent="0">
              <a:buClr>
                <a:schemeClr val="tx1"/>
              </a:buClr>
              <a:buNone/>
            </a:pPr>
            <a:r>
              <a:rPr lang="en-GB" sz="2000" b="1">
                <a:solidFill>
                  <a:schemeClr val="tx1"/>
                </a:solidFill>
              </a:rPr>
              <a:t>9-week course</a:t>
            </a:r>
          </a:p>
          <a:p>
            <a:pPr marL="0" indent="0">
              <a:spcBef>
                <a:spcPts val="0"/>
              </a:spcBef>
              <a:buClr>
                <a:schemeClr val="tx1"/>
              </a:buClr>
              <a:buNone/>
            </a:pPr>
            <a:endParaRPr lang="en-GB" sz="2000">
              <a:solidFill>
                <a:schemeClr val="tx1"/>
              </a:solidFill>
            </a:endParaRPr>
          </a:p>
          <a:p>
            <a:pPr lvl="1">
              <a:buClr>
                <a:schemeClr val="tx1"/>
              </a:buClr>
              <a:buFont typeface="Wingdings" panose="05000000000000000000" pitchFamily="2" charset="2"/>
              <a:buChar char="Ø"/>
            </a:pPr>
            <a:r>
              <a:rPr lang="en-GB" sz="2000">
                <a:solidFill>
                  <a:schemeClr val="tx1"/>
                </a:solidFill>
              </a:rPr>
              <a:t> 5 days per week </a:t>
            </a:r>
          </a:p>
          <a:p>
            <a:pPr lvl="1">
              <a:buClr>
                <a:schemeClr val="tx1"/>
              </a:buClr>
              <a:buFont typeface="Wingdings" panose="05000000000000000000" pitchFamily="2" charset="2"/>
              <a:buChar char="Ø"/>
            </a:pPr>
            <a:r>
              <a:rPr lang="en-GB" sz="2000">
                <a:solidFill>
                  <a:schemeClr val="tx1"/>
                </a:solidFill>
              </a:rPr>
              <a:t> 2 sessions at the venues/gym </a:t>
            </a:r>
          </a:p>
          <a:p>
            <a:pPr marL="457200" lvl="1" indent="0">
              <a:spcBef>
                <a:spcPts val="0"/>
              </a:spcBef>
              <a:buClr>
                <a:schemeClr val="tx1"/>
              </a:buClr>
              <a:buNone/>
            </a:pPr>
            <a:endParaRPr lang="en-GB" sz="2000">
              <a:solidFill>
                <a:schemeClr val="tx1"/>
              </a:solidFill>
            </a:endParaRPr>
          </a:p>
          <a:p>
            <a:pPr marL="0" indent="0">
              <a:buClrTx/>
              <a:buNone/>
            </a:pPr>
            <a:endParaRPr lang="en-GB"/>
          </a:p>
        </p:txBody>
      </p:sp>
      <p:sp>
        <p:nvSpPr>
          <p:cNvPr id="4" name="Date Placeholder 3">
            <a:extLst>
              <a:ext uri="{FF2B5EF4-FFF2-40B4-BE49-F238E27FC236}">
                <a16:creationId xmlns:a16="http://schemas.microsoft.com/office/drawing/2014/main" id="{9C137CD5-4F93-63B4-3DEF-E36DEEB1F8A7}"/>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A3D24DED-75DA-04B6-EA8D-E5191B42742C}"/>
              </a:ext>
            </a:extLst>
          </p:cNvPr>
          <p:cNvSpPr>
            <a:spLocks noGrp="1"/>
          </p:cNvSpPr>
          <p:nvPr>
            <p:ph type="sldNum" sz="quarter" idx="12"/>
          </p:nvPr>
        </p:nvSpPr>
        <p:spPr/>
        <p:txBody>
          <a:bodyPr/>
          <a:lstStyle/>
          <a:p>
            <a:fld id="{C53DD674-0FE8-9A43-90ED-815A93F2FBA3}" type="slidenum">
              <a:rPr lang="en-US" smtClean="0"/>
              <a:pPr/>
              <a:t>22</a:t>
            </a:fld>
            <a:endParaRPr lang="en-US"/>
          </a:p>
        </p:txBody>
      </p:sp>
      <p:sp>
        <p:nvSpPr>
          <p:cNvPr id="6" name="Picture Placeholder 2">
            <a:extLst>
              <a:ext uri="{FF2B5EF4-FFF2-40B4-BE49-F238E27FC236}">
                <a16:creationId xmlns:a16="http://schemas.microsoft.com/office/drawing/2014/main" id="{98A31E14-B212-092C-F0C9-1B8E785D9186}"/>
              </a:ext>
            </a:extLst>
          </p:cNvPr>
          <p:cNvSpPr txBox="1">
            <a:spLocks/>
          </p:cNvSpPr>
          <p:nvPr/>
        </p:nvSpPr>
        <p:spPr>
          <a:xfrm>
            <a:off x="6095999" y="2084273"/>
            <a:ext cx="5893981" cy="436634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solidFill>
                  <a:schemeClr val="tx1"/>
                </a:solidFill>
                <a:latin typeface="Arial"/>
                <a:cs typeface="Arial"/>
              </a:rPr>
              <a:t>Other Services:</a:t>
            </a:r>
          </a:p>
          <a:p>
            <a:pPr marL="0" indent="0">
              <a:buClr>
                <a:srgbClr val="7030A0"/>
              </a:buClr>
              <a:buNone/>
            </a:pPr>
            <a:r>
              <a:rPr lang="en-GB" sz="2000">
                <a:solidFill>
                  <a:schemeClr val="tx1"/>
                </a:solidFill>
                <a:latin typeface="Arial"/>
                <a:cs typeface="Arial"/>
              </a:rPr>
              <a:t>Urgent chest clearance</a:t>
            </a:r>
          </a:p>
          <a:p>
            <a:pPr marL="0" indent="0">
              <a:buClr>
                <a:srgbClr val="7030A0"/>
              </a:buClr>
              <a:buNone/>
            </a:pPr>
            <a:r>
              <a:rPr lang="en-GB" sz="2000">
                <a:solidFill>
                  <a:schemeClr val="tx1"/>
                </a:solidFill>
                <a:latin typeface="Arial"/>
                <a:cs typeface="Arial"/>
              </a:rPr>
              <a:t>Respiratory clinics and home visits:</a:t>
            </a:r>
          </a:p>
          <a:p>
            <a:pPr marL="0" indent="0">
              <a:spcBef>
                <a:spcPts val="0"/>
              </a:spcBef>
              <a:buClr>
                <a:srgbClr val="7030A0"/>
              </a:buClr>
              <a:buNone/>
            </a:pPr>
            <a:endParaRPr lang="en-GB" sz="2000">
              <a:solidFill>
                <a:schemeClr val="tx1"/>
              </a:solidFill>
              <a:latin typeface="Arial"/>
              <a:cs typeface="Arial"/>
            </a:endParaRPr>
          </a:p>
          <a:p>
            <a:pPr lvl="1">
              <a:buClr>
                <a:srgbClr val="7030A0"/>
              </a:buClr>
            </a:pPr>
            <a:r>
              <a:rPr lang="en-GB" sz="2000">
                <a:solidFill>
                  <a:schemeClr val="tx1"/>
                </a:solidFill>
                <a:latin typeface="Arial"/>
                <a:cs typeface="Arial"/>
              </a:rPr>
              <a:t>Chest clearance</a:t>
            </a:r>
            <a:endParaRPr lang="en-GB" sz="2000">
              <a:solidFill>
                <a:schemeClr val="tx1"/>
              </a:solidFill>
            </a:endParaRPr>
          </a:p>
          <a:p>
            <a:pPr lvl="1">
              <a:buClr>
                <a:srgbClr val="7030A0"/>
              </a:buClr>
            </a:pPr>
            <a:r>
              <a:rPr lang="en-GB" sz="2000">
                <a:solidFill>
                  <a:schemeClr val="tx1"/>
                </a:solidFill>
              </a:rPr>
              <a:t>Breathlessness management </a:t>
            </a:r>
          </a:p>
          <a:p>
            <a:pPr lvl="1">
              <a:buClr>
                <a:srgbClr val="7030A0"/>
              </a:buClr>
            </a:pPr>
            <a:r>
              <a:rPr lang="en-GB" sz="2000">
                <a:solidFill>
                  <a:schemeClr val="tx1"/>
                </a:solidFill>
              </a:rPr>
              <a:t>Breathing pattern disorders</a:t>
            </a:r>
          </a:p>
          <a:p>
            <a:pPr lvl="1">
              <a:buClr>
                <a:srgbClr val="7030A0"/>
              </a:buClr>
            </a:pPr>
            <a:r>
              <a:rPr lang="en-GB" sz="2000">
                <a:solidFill>
                  <a:schemeClr val="tx1"/>
                </a:solidFill>
              </a:rPr>
              <a:t>Ambulatory oxygen assessments </a:t>
            </a:r>
          </a:p>
          <a:p>
            <a:pPr lvl="1">
              <a:buClr>
                <a:srgbClr val="7030A0"/>
              </a:buClr>
            </a:pPr>
            <a:r>
              <a:rPr lang="en-GB" sz="2000">
                <a:solidFill>
                  <a:schemeClr val="tx1"/>
                </a:solidFill>
                <a:latin typeface="Arial"/>
                <a:cs typeface="Arial"/>
              </a:rPr>
              <a:t>6-minute walking tests</a:t>
            </a:r>
          </a:p>
          <a:p>
            <a:pPr lvl="1">
              <a:buClr>
                <a:srgbClr val="7030A0"/>
              </a:buClr>
            </a:pPr>
            <a:r>
              <a:rPr lang="en-GB" sz="2000">
                <a:solidFill>
                  <a:schemeClr val="tx1"/>
                </a:solidFill>
              </a:rPr>
              <a:t>Hypertonic saline &amp; antibiotic nebuliser challenges </a:t>
            </a:r>
          </a:p>
        </p:txBody>
      </p:sp>
      <p:graphicFrame>
        <p:nvGraphicFramePr>
          <p:cNvPr id="8" name="Content Placeholder 2">
            <a:extLst>
              <a:ext uri="{FF2B5EF4-FFF2-40B4-BE49-F238E27FC236}">
                <a16:creationId xmlns:a16="http://schemas.microsoft.com/office/drawing/2014/main" id="{3ACD12E5-5382-39AE-E468-854DB6126F84}"/>
              </a:ext>
            </a:extLst>
          </p:cNvPr>
          <p:cNvGraphicFramePr>
            <a:graphicFrameLocks/>
          </p:cNvGraphicFramePr>
          <p:nvPr>
            <p:extLst>
              <p:ext uri="{D42A27DB-BD31-4B8C-83A1-F6EECF244321}">
                <p14:modId xmlns:p14="http://schemas.microsoft.com/office/powerpoint/2010/main" val="1325569776"/>
              </p:ext>
            </p:extLst>
          </p:nvPr>
        </p:nvGraphicFramePr>
        <p:xfrm>
          <a:off x="577970" y="3605840"/>
          <a:ext cx="4770407" cy="2773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49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9F1A-5C07-3852-CA2F-CF8B834D59E7}"/>
              </a:ext>
            </a:extLst>
          </p:cNvPr>
          <p:cNvSpPr>
            <a:spLocks noGrp="1"/>
          </p:cNvSpPr>
          <p:nvPr>
            <p:ph type="title"/>
          </p:nvPr>
        </p:nvSpPr>
        <p:spPr>
          <a:xfrm>
            <a:off x="366850" y="1032198"/>
            <a:ext cx="11458300" cy="1345242"/>
          </a:xfrm>
        </p:spPr>
        <p:txBody>
          <a:bodyPr/>
          <a:lstStyle/>
          <a:p>
            <a:br>
              <a:rPr lang="en-GB" b="1"/>
            </a:br>
            <a:br>
              <a:rPr lang="en-GB" b="1"/>
            </a:br>
            <a:br>
              <a:rPr lang="en-GB" b="1"/>
            </a:br>
            <a:br>
              <a:rPr lang="en-GB" b="1"/>
            </a:br>
            <a:br>
              <a:rPr lang="en-GB" b="1"/>
            </a:br>
            <a:br>
              <a:rPr lang="en-GB" b="1"/>
            </a:br>
            <a:br>
              <a:rPr lang="en-GB" b="1"/>
            </a:br>
            <a:br>
              <a:rPr lang="en-GB" b="1"/>
            </a:br>
            <a:br>
              <a:rPr lang="en-GB" b="1"/>
            </a:br>
            <a:br>
              <a:rPr lang="en-GB" b="1"/>
            </a:br>
            <a:br>
              <a:rPr lang="en-GB" b="1"/>
            </a:br>
            <a:br>
              <a:rPr lang="en-GB" b="1"/>
            </a:br>
            <a:br>
              <a:rPr lang="en-GB" b="1"/>
            </a:br>
            <a:br>
              <a:rPr lang="en-GB" b="1"/>
            </a:br>
            <a:endParaRPr lang="en-GB"/>
          </a:p>
        </p:txBody>
      </p:sp>
      <p:sp>
        <p:nvSpPr>
          <p:cNvPr id="3" name="Content Placeholder 2">
            <a:extLst>
              <a:ext uri="{FF2B5EF4-FFF2-40B4-BE49-F238E27FC236}">
                <a16:creationId xmlns:a16="http://schemas.microsoft.com/office/drawing/2014/main" id="{F04DC5D0-5FFD-002E-E5A9-E24EAE526A00}"/>
              </a:ext>
            </a:extLst>
          </p:cNvPr>
          <p:cNvSpPr>
            <a:spLocks noGrp="1"/>
          </p:cNvSpPr>
          <p:nvPr>
            <p:ph sz="half" idx="1"/>
          </p:nvPr>
        </p:nvSpPr>
        <p:spPr>
          <a:xfrm>
            <a:off x="366850" y="2017649"/>
            <a:ext cx="5652950" cy="4437680"/>
          </a:xfrm>
        </p:spPr>
        <p:txBody>
          <a:bodyPr vert="horz" lIns="91440" tIns="45720" rIns="91440" bIns="45720" rtlCol="0" anchor="t">
            <a:noAutofit/>
          </a:bodyPr>
          <a:lstStyle/>
          <a:p>
            <a:pPr algn="just">
              <a:lnSpc>
                <a:spcPct val="150000"/>
              </a:lnSpc>
            </a:pPr>
            <a:r>
              <a:rPr lang="en-GB" sz="1500" b="1">
                <a:solidFill>
                  <a:schemeClr val="tx2"/>
                </a:solidFill>
                <a:latin typeface="Arial"/>
                <a:cs typeface="Arial"/>
              </a:rPr>
              <a:t>Pulmonary Rehabilitation Accreditation February 2025 </a:t>
            </a:r>
            <a:r>
              <a:rPr lang="en-GB" sz="1500">
                <a:solidFill>
                  <a:schemeClr val="tx1"/>
                </a:solidFill>
                <a:latin typeface="Arial"/>
                <a:cs typeface="Arial"/>
              </a:rPr>
              <a:t>- the service was assessed by the Royal College of Physicians and were able to demonstrate they met the best practice quality standards covering all aspects of a PR service, including quality and safety, patient experience and the workforce</a:t>
            </a:r>
          </a:p>
          <a:p>
            <a:pPr algn="just">
              <a:lnSpc>
                <a:spcPct val="150000"/>
              </a:lnSpc>
            </a:pPr>
            <a:r>
              <a:rPr lang="en-GB" sz="1500">
                <a:solidFill>
                  <a:schemeClr val="tx1"/>
                </a:solidFill>
                <a:latin typeface="Arial"/>
                <a:cs typeface="Arial"/>
              </a:rPr>
              <a:t>They were the first team to achieve this across Cheshire &amp; Merseyside </a:t>
            </a:r>
          </a:p>
          <a:p>
            <a:pPr algn="just">
              <a:lnSpc>
                <a:spcPct val="150000"/>
              </a:lnSpc>
            </a:pPr>
            <a:r>
              <a:rPr lang="en-US" sz="1500">
                <a:solidFill>
                  <a:schemeClr val="tx1"/>
                </a:solidFill>
                <a:latin typeface="Arial"/>
                <a:cs typeface="Arial"/>
              </a:rPr>
              <a:t>Feedback from the report included: </a:t>
            </a:r>
            <a:r>
              <a:rPr lang="en-US" sz="1500" i="1">
                <a:solidFill>
                  <a:schemeClr val="tx1"/>
                </a:solidFill>
                <a:latin typeface="Arial"/>
                <a:cs typeface="Arial"/>
              </a:rPr>
              <a:t>the service should be congratulated on their cohesive, motivated and open ethos, culture and team approach, along with the visible and engaged leadership at all levels of the organisation</a:t>
            </a:r>
          </a:p>
          <a:p>
            <a:pPr algn="just">
              <a:lnSpc>
                <a:spcPct val="150000"/>
              </a:lnSpc>
            </a:pPr>
            <a:endParaRPr lang="en-GB">
              <a:solidFill>
                <a:schemeClr val="tx1"/>
              </a:solidFill>
            </a:endParaRPr>
          </a:p>
          <a:p>
            <a:endParaRPr lang="en-GB">
              <a:solidFill>
                <a:schemeClr val="tx1"/>
              </a:solidFill>
            </a:endParaRPr>
          </a:p>
          <a:p>
            <a:endParaRPr lang="en-GB"/>
          </a:p>
        </p:txBody>
      </p:sp>
      <p:sp>
        <p:nvSpPr>
          <p:cNvPr id="5" name="Date Placeholder 4">
            <a:extLst>
              <a:ext uri="{FF2B5EF4-FFF2-40B4-BE49-F238E27FC236}">
                <a16:creationId xmlns:a16="http://schemas.microsoft.com/office/drawing/2014/main" id="{FDC1433E-9B63-0170-6546-C93570ABFDD7}"/>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Slide Number Placeholder 5">
            <a:extLst>
              <a:ext uri="{FF2B5EF4-FFF2-40B4-BE49-F238E27FC236}">
                <a16:creationId xmlns:a16="http://schemas.microsoft.com/office/drawing/2014/main" id="{DB881800-F0B6-6CF1-A9EC-918BA8272C5E}"/>
              </a:ext>
            </a:extLst>
          </p:cNvPr>
          <p:cNvSpPr>
            <a:spLocks noGrp="1"/>
          </p:cNvSpPr>
          <p:nvPr>
            <p:ph type="sldNum" sz="quarter" idx="12"/>
          </p:nvPr>
        </p:nvSpPr>
        <p:spPr/>
        <p:txBody>
          <a:bodyPr/>
          <a:lstStyle/>
          <a:p>
            <a:fld id="{C53DD674-0FE8-9A43-90ED-815A93F2FBA3}" type="slidenum">
              <a:rPr lang="en-US" smtClean="0"/>
              <a:t>23</a:t>
            </a:fld>
            <a:endParaRPr lang="en-US"/>
          </a:p>
        </p:txBody>
      </p:sp>
      <p:pic>
        <p:nvPicPr>
          <p:cNvPr id="7" name="Content Placeholder 6">
            <a:extLst>
              <a:ext uri="{FF2B5EF4-FFF2-40B4-BE49-F238E27FC236}">
                <a16:creationId xmlns:a16="http://schemas.microsoft.com/office/drawing/2014/main" id="{E4757F74-79F1-2741-F55D-16FEE40F536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237456" y="2017713"/>
            <a:ext cx="5522576" cy="4144962"/>
          </a:xfrm>
          <a:prstGeom prst="rect">
            <a:avLst/>
          </a:prstGeom>
        </p:spPr>
      </p:pic>
      <p:pic>
        <p:nvPicPr>
          <p:cNvPr id="4" name="Picture 3">
            <a:extLst>
              <a:ext uri="{FF2B5EF4-FFF2-40B4-BE49-F238E27FC236}">
                <a16:creationId xmlns:a16="http://schemas.microsoft.com/office/drawing/2014/main" id="{F0F37994-85EE-95E9-C8CF-FBB6361C79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850" y="474839"/>
            <a:ext cx="2322915" cy="1255246"/>
          </a:xfrm>
          <a:prstGeom prst="rect">
            <a:avLst/>
          </a:prstGeom>
          <a:ln>
            <a:noFill/>
          </a:ln>
        </p:spPr>
      </p:pic>
    </p:spTree>
    <p:extLst>
      <p:ext uri="{BB962C8B-B14F-4D97-AF65-F5344CB8AC3E}">
        <p14:creationId xmlns:p14="http://schemas.microsoft.com/office/powerpoint/2010/main" val="115819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E909-899D-E337-159E-A802310BD600}"/>
              </a:ext>
            </a:extLst>
          </p:cNvPr>
          <p:cNvSpPr>
            <a:spLocks noGrp="1"/>
          </p:cNvSpPr>
          <p:nvPr>
            <p:ph type="title"/>
          </p:nvPr>
        </p:nvSpPr>
        <p:spPr/>
        <p:txBody>
          <a:bodyPr/>
          <a:lstStyle/>
          <a:p>
            <a:r>
              <a:rPr lang="en-GB" sz="2800"/>
              <a:t>HOS-AR (Home Oxygen Service - Assessment &amp; Review)</a:t>
            </a:r>
          </a:p>
        </p:txBody>
      </p:sp>
      <p:sp>
        <p:nvSpPr>
          <p:cNvPr id="5" name="Date Placeholder 4">
            <a:extLst>
              <a:ext uri="{FF2B5EF4-FFF2-40B4-BE49-F238E27FC236}">
                <a16:creationId xmlns:a16="http://schemas.microsoft.com/office/drawing/2014/main" id="{D306D4B9-D7AC-6E93-39E0-5E528C062ABB}"/>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Slide Number Placeholder 5">
            <a:extLst>
              <a:ext uri="{FF2B5EF4-FFF2-40B4-BE49-F238E27FC236}">
                <a16:creationId xmlns:a16="http://schemas.microsoft.com/office/drawing/2014/main" id="{D322EA54-5AA6-F682-CA9A-AD90C764AA66}"/>
              </a:ext>
            </a:extLst>
          </p:cNvPr>
          <p:cNvSpPr>
            <a:spLocks noGrp="1"/>
          </p:cNvSpPr>
          <p:nvPr>
            <p:ph type="sldNum" sz="quarter" idx="12"/>
          </p:nvPr>
        </p:nvSpPr>
        <p:spPr/>
        <p:txBody>
          <a:bodyPr/>
          <a:lstStyle/>
          <a:p>
            <a:fld id="{C53DD674-0FE8-9A43-90ED-815A93F2FBA3}" type="slidenum">
              <a:rPr lang="en-US" smtClean="0"/>
              <a:t>24</a:t>
            </a:fld>
            <a:endParaRPr lang="en-US"/>
          </a:p>
        </p:txBody>
      </p:sp>
      <p:sp>
        <p:nvSpPr>
          <p:cNvPr id="9" name="Content Placeholder 2">
            <a:extLst>
              <a:ext uri="{FF2B5EF4-FFF2-40B4-BE49-F238E27FC236}">
                <a16:creationId xmlns:a16="http://schemas.microsoft.com/office/drawing/2014/main" id="{AEC4DF07-EB8B-7A95-B6A4-A721D0594DBD}"/>
              </a:ext>
            </a:extLst>
          </p:cNvPr>
          <p:cNvSpPr>
            <a:spLocks noGrp="1"/>
          </p:cNvSpPr>
          <p:nvPr>
            <p:ph sz="half" idx="1"/>
          </p:nvPr>
        </p:nvSpPr>
        <p:spPr>
          <a:xfrm>
            <a:off x="366713" y="2143759"/>
            <a:ext cx="2488629" cy="4018915"/>
          </a:xfrm>
        </p:spPr>
        <p:txBody>
          <a:bodyPr vert="horz" lIns="91440" tIns="45720" rIns="91440" bIns="45720" rtlCol="0" anchor="t">
            <a:noAutofit/>
          </a:bodyPr>
          <a:lstStyle/>
          <a:p>
            <a:pPr marL="0" indent="0">
              <a:buNone/>
            </a:pPr>
            <a:r>
              <a:rPr lang="en-GB" sz="1400" b="1">
                <a:solidFill>
                  <a:schemeClr val="tx1"/>
                </a:solidFill>
                <a:latin typeface="Arial"/>
                <a:cs typeface="Arial"/>
              </a:rPr>
              <a:t>Knowsley and Liverpool</a:t>
            </a:r>
          </a:p>
          <a:p>
            <a:r>
              <a:rPr lang="en-GB" sz="1200">
                <a:latin typeface="Arial"/>
                <a:cs typeface="Arial"/>
              </a:rPr>
              <a:t>334 Knowsley patients</a:t>
            </a:r>
          </a:p>
          <a:p>
            <a:r>
              <a:rPr lang="en-GB" sz="1200">
                <a:latin typeface="Arial"/>
                <a:cs typeface="Arial"/>
              </a:rPr>
              <a:t>298 Liverpool patients</a:t>
            </a:r>
          </a:p>
          <a:p>
            <a:pPr marL="0" indent="0">
              <a:buNone/>
            </a:pPr>
            <a:r>
              <a:rPr lang="en-GB" sz="1200" b="1">
                <a:solidFill>
                  <a:schemeClr val="tx1"/>
                </a:solidFill>
                <a:latin typeface="Arial"/>
                <a:cs typeface="Arial"/>
              </a:rPr>
              <a:t>Clinic Venues</a:t>
            </a:r>
          </a:p>
          <a:p>
            <a:r>
              <a:rPr lang="en-GB" sz="1200">
                <a:latin typeface="Arial"/>
                <a:cs typeface="Arial"/>
              </a:rPr>
              <a:t>Whiston</a:t>
            </a:r>
          </a:p>
          <a:p>
            <a:r>
              <a:rPr lang="en-GB" sz="1200">
                <a:latin typeface="Arial"/>
                <a:cs typeface="Arial"/>
              </a:rPr>
              <a:t>Kirkby</a:t>
            </a:r>
            <a:endParaRPr lang="en-GB" sz="1200"/>
          </a:p>
          <a:p>
            <a:r>
              <a:rPr lang="en-GB" sz="1200">
                <a:latin typeface="Arial"/>
                <a:cs typeface="Arial"/>
              </a:rPr>
              <a:t>Huyton</a:t>
            </a:r>
          </a:p>
          <a:p>
            <a:r>
              <a:rPr lang="en-GB" sz="1200">
                <a:latin typeface="Arial"/>
                <a:cs typeface="Arial"/>
              </a:rPr>
              <a:t>Halewood</a:t>
            </a:r>
            <a:endParaRPr lang="en-GB" sz="1200"/>
          </a:p>
          <a:p>
            <a:r>
              <a:rPr lang="en-GB" sz="1200">
                <a:latin typeface="Arial"/>
                <a:cs typeface="Arial"/>
              </a:rPr>
              <a:t>Garston</a:t>
            </a:r>
            <a:endParaRPr lang="en-GB" sz="1200"/>
          </a:p>
          <a:p>
            <a:r>
              <a:rPr lang="en-GB" sz="1200">
                <a:latin typeface="Arial"/>
                <a:cs typeface="Arial"/>
              </a:rPr>
              <a:t>LHCH outpatients</a:t>
            </a:r>
          </a:p>
          <a:p>
            <a:pPr marL="0" indent="0">
              <a:buNone/>
            </a:pPr>
            <a:r>
              <a:rPr lang="en-GB" sz="1200" b="1">
                <a:solidFill>
                  <a:schemeClr val="tx1"/>
                </a:solidFill>
                <a:latin typeface="Arial"/>
                <a:cs typeface="Arial"/>
              </a:rPr>
              <a:t>Domiciliary assessments</a:t>
            </a:r>
          </a:p>
          <a:p>
            <a:r>
              <a:rPr lang="en-GB" sz="1200">
                <a:latin typeface="Arial"/>
                <a:cs typeface="Arial"/>
              </a:rPr>
              <a:t>Housebound</a:t>
            </a:r>
            <a:endParaRPr lang="en-GB" sz="1200"/>
          </a:p>
          <a:p>
            <a:r>
              <a:rPr lang="en-GB" sz="1200">
                <a:latin typeface="Arial"/>
                <a:cs typeface="Arial"/>
              </a:rPr>
              <a:t>Palliative care</a:t>
            </a:r>
            <a:endParaRPr lang="en-GB" sz="1200"/>
          </a:p>
          <a:p>
            <a:endParaRPr lang="en-GB"/>
          </a:p>
        </p:txBody>
      </p:sp>
      <p:sp>
        <p:nvSpPr>
          <p:cNvPr id="10" name="TextBox 9">
            <a:extLst>
              <a:ext uri="{FF2B5EF4-FFF2-40B4-BE49-F238E27FC236}">
                <a16:creationId xmlns:a16="http://schemas.microsoft.com/office/drawing/2014/main" id="{D75ABF0B-AB2E-6CC0-0D0A-0B73BC7751A1}"/>
              </a:ext>
            </a:extLst>
          </p:cNvPr>
          <p:cNvSpPr txBox="1"/>
          <p:nvPr/>
        </p:nvSpPr>
        <p:spPr>
          <a:xfrm>
            <a:off x="3226527" y="2364377"/>
            <a:ext cx="4047626" cy="1384995"/>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400">
                <a:cs typeface="Arial"/>
              </a:rPr>
              <a:t>All new referrals assessed within 10 working days</a:t>
            </a:r>
          </a:p>
          <a:p>
            <a:pPr marL="285750" indent="-285750">
              <a:buFont typeface="Arial"/>
              <a:buChar char="•"/>
            </a:pPr>
            <a:r>
              <a:rPr lang="en-GB" sz="1400">
                <a:cs typeface="Arial"/>
              </a:rPr>
              <a:t>All new LTOT patients reviewed at home within 4 weeks</a:t>
            </a:r>
          </a:p>
          <a:p>
            <a:pPr marL="285750" indent="-285750">
              <a:buFont typeface="Arial"/>
              <a:buChar char="•"/>
            </a:pPr>
            <a:r>
              <a:rPr lang="en-GB" sz="1400">
                <a:cs typeface="Arial"/>
              </a:rPr>
              <a:t>All patients with home oxygen reviewed every 6 months</a:t>
            </a:r>
          </a:p>
        </p:txBody>
      </p:sp>
      <p:sp>
        <p:nvSpPr>
          <p:cNvPr id="14" name="TextBox 13">
            <a:extLst>
              <a:ext uri="{FF2B5EF4-FFF2-40B4-BE49-F238E27FC236}">
                <a16:creationId xmlns:a16="http://schemas.microsoft.com/office/drawing/2014/main" id="{D2C1C7E8-C6C9-882C-457B-E8270E3AA90A}"/>
              </a:ext>
            </a:extLst>
          </p:cNvPr>
          <p:cNvSpPr txBox="1"/>
          <p:nvPr/>
        </p:nvSpPr>
        <p:spPr>
          <a:xfrm>
            <a:off x="7615646" y="1280159"/>
            <a:ext cx="4209504" cy="5298053"/>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323232"/>
              </a:solidFill>
              <a:effectLst/>
              <a:uLnTx/>
              <a:uFillTx/>
              <a:latin typeface="Arial"/>
              <a:ea typeface="+mn-ea"/>
              <a:cs typeface="Arial"/>
            </a:endParaRPr>
          </a:p>
          <a:p>
            <a:pPr marL="0" marR="0" lvl="0" indent="0" algn="l" defTabSz="914400" rtl="0" eaLnBrk="1" fontAlgn="auto" latinLnBrk="0" hangingPunct="1">
              <a:spcBef>
                <a:spcPts val="0"/>
              </a:spcBef>
              <a:spcAft>
                <a:spcPts val="0"/>
              </a:spcAft>
              <a:buClrTx/>
              <a:buSzTx/>
              <a:buFontTx/>
              <a:buNone/>
              <a:tabLst/>
              <a:defRPr/>
            </a:pPr>
            <a:r>
              <a:rPr lang="en-GB" sz="1400" b="1">
                <a:solidFill>
                  <a:srgbClr val="323232"/>
                </a:solidFill>
                <a:latin typeface="Arial"/>
                <a:cs typeface="Arial"/>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23232"/>
                </a:solidFill>
                <a:effectLst/>
                <a:uLnTx/>
                <a:uFillTx/>
                <a:latin typeface="Arial"/>
                <a:ea typeface="+mn-ea"/>
                <a:cs typeface="Arial"/>
              </a:rPr>
              <a:t>Home oxygen therapy</a:t>
            </a:r>
            <a:endParaRPr kumimoji="0" lang="en-US" sz="1400" b="0" i="0" u="none" strike="noStrike" kern="1200" cap="none" spc="0" normalizeH="0" baseline="0" noProof="0">
              <a:ln>
                <a:noFill/>
              </a:ln>
              <a:solidFill>
                <a:srgbClr val="323232"/>
              </a:solidFill>
              <a:effectLst/>
              <a:uLnTx/>
              <a:uFillTx/>
              <a:latin typeface="Arial"/>
              <a:ea typeface="+mn-ea"/>
              <a:cs typeface="Arial"/>
            </a:endParaRP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a:ln>
                  <a:noFill/>
                </a:ln>
                <a:solidFill>
                  <a:srgbClr val="323232"/>
                </a:solidFill>
                <a:effectLst/>
                <a:uLnTx/>
                <a:uFillTx/>
                <a:latin typeface="Arial"/>
                <a:ea typeface="+mn-ea"/>
                <a:cs typeface="Arial"/>
              </a:rPr>
              <a:t>Long term oxygen therapy (LTOT)</a:t>
            </a:r>
            <a:endParaRPr kumimoji="0" lang="en-US" sz="1800" b="0" i="0" u="none" strike="noStrike" kern="1200" cap="none" spc="0" normalizeH="0" baseline="0" noProof="0">
              <a:ln>
                <a:noFill/>
              </a:ln>
              <a:solidFill>
                <a:srgbClr val="323232"/>
              </a:solidFill>
              <a:effectLst/>
              <a:uLnTx/>
              <a:uFillTx/>
              <a:latin typeface="Arial"/>
              <a:ea typeface="+mn-ea"/>
              <a:cs typeface="Arial"/>
            </a:endParaRP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a:ln>
                  <a:noFill/>
                </a:ln>
                <a:solidFill>
                  <a:srgbClr val="323232"/>
                </a:solidFill>
                <a:effectLst/>
                <a:uLnTx/>
                <a:uFillTx/>
                <a:latin typeface="Arial"/>
                <a:ea typeface="+mn-ea"/>
                <a:cs typeface="Arial"/>
              </a:rPr>
              <a:t>Short burst oxygen therapy (SBOT)</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a:ln>
                  <a:noFill/>
                </a:ln>
                <a:solidFill>
                  <a:srgbClr val="323232"/>
                </a:solidFill>
                <a:effectLst/>
                <a:uLnTx/>
                <a:uFillTx/>
                <a:latin typeface="Arial"/>
                <a:ea typeface="+mn-ea"/>
                <a:cs typeface="Arial"/>
              </a:rPr>
              <a:t>Ambulatory oxygen therapy (AOT)</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a:ln>
                  <a:noFill/>
                </a:ln>
                <a:solidFill>
                  <a:srgbClr val="323232"/>
                </a:solidFill>
                <a:effectLst/>
                <a:uLnTx/>
                <a:uFillTx/>
                <a:latin typeface="Arial"/>
                <a:ea typeface="+mn-ea"/>
                <a:cs typeface="Arial"/>
              </a:rPr>
              <a:t>Palliative oxygen therapy (POT)</a:t>
            </a:r>
            <a:endParaRPr lang="en-GB" sz="1200">
              <a:solidFill>
                <a:srgbClr val="323232"/>
              </a:solidFill>
              <a:latin typeface="Arial"/>
              <a:cs typeface="Arial"/>
            </a:endParaRPr>
          </a:p>
          <a:p>
            <a:pPr marL="285750" marR="0" lvl="0" indent="0" algn="l" defTabSz="914400" rtl="0" eaLnBrk="1" fontAlgn="auto" latinLnBrk="0" hangingPunct="1">
              <a:lnSpc>
                <a:spcPct val="200000"/>
              </a:lnSpc>
              <a:spcBef>
                <a:spcPts val="0"/>
              </a:spcBef>
              <a:spcAft>
                <a:spcPts val="0"/>
              </a:spcAft>
              <a:buClrTx/>
              <a:buSzTx/>
              <a:tabLst/>
              <a:defRPr/>
            </a:pPr>
            <a:r>
              <a:rPr kumimoji="0" lang="en-GB" sz="1400" b="1" i="0" u="none" strike="noStrike" kern="1200" cap="none" spc="0" normalizeH="0" baseline="0" noProof="0">
                <a:ln>
                  <a:noFill/>
                </a:ln>
                <a:solidFill>
                  <a:srgbClr val="323232"/>
                </a:solidFill>
                <a:effectLst/>
                <a:uLnTx/>
                <a:uFillTx/>
                <a:latin typeface="Arial"/>
                <a:ea typeface="+mn-ea"/>
                <a:cs typeface="Arial"/>
              </a:rPr>
              <a:t>Conditions</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1" i="0" u="none" strike="noStrike" kern="1200" cap="none" spc="0" normalizeH="0" baseline="0" noProof="0">
                <a:ln>
                  <a:noFill/>
                </a:ln>
                <a:solidFill>
                  <a:srgbClr val="323232"/>
                </a:solidFill>
                <a:effectLst/>
                <a:uLnTx/>
                <a:uFillTx/>
                <a:latin typeface="Arial"/>
                <a:ea typeface="+mn-ea"/>
                <a:cs typeface="Arial"/>
              </a:rPr>
              <a:t>COPD</a:t>
            </a:r>
            <a:endParaRPr kumimoji="0" lang="en-GB" sz="1200" b="0" i="0" u="none" strike="noStrike" kern="1200" cap="none" spc="0" normalizeH="0" baseline="0" noProof="0">
              <a:ln>
                <a:noFill/>
              </a:ln>
              <a:solidFill>
                <a:srgbClr val="323232"/>
              </a:solidFill>
              <a:effectLst/>
              <a:uLnTx/>
              <a:uFillTx/>
              <a:latin typeface="Arial"/>
              <a:ea typeface="+mn-ea"/>
              <a:cs typeface="Arial"/>
            </a:endParaRP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1" i="0" u="none" strike="noStrike" kern="1200" cap="none" spc="0" normalizeH="0" baseline="0" noProof="0">
                <a:ln>
                  <a:noFill/>
                </a:ln>
                <a:solidFill>
                  <a:srgbClr val="323232"/>
                </a:solidFill>
                <a:effectLst/>
                <a:uLnTx/>
                <a:uFillTx/>
                <a:latin typeface="Arial"/>
                <a:ea typeface="+mn-ea"/>
                <a:cs typeface="Arial"/>
              </a:rPr>
              <a:t>Bronchiectasis</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1" i="0" u="none" strike="noStrike" kern="1200" cap="none" spc="0" normalizeH="0" baseline="0" noProof="0">
                <a:ln>
                  <a:noFill/>
                </a:ln>
                <a:solidFill>
                  <a:srgbClr val="323232"/>
                </a:solidFill>
                <a:effectLst/>
                <a:uLnTx/>
                <a:uFillTx/>
                <a:latin typeface="Arial"/>
                <a:ea typeface="+mn-ea"/>
                <a:cs typeface="Arial"/>
              </a:rPr>
              <a:t>Heart Failure</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1" i="0" u="none" strike="noStrike" kern="1200" cap="none" spc="0" normalizeH="0" baseline="0" noProof="0">
                <a:ln>
                  <a:noFill/>
                </a:ln>
                <a:solidFill>
                  <a:srgbClr val="323232"/>
                </a:solidFill>
                <a:effectLst/>
                <a:uLnTx/>
                <a:uFillTx/>
                <a:latin typeface="Arial"/>
                <a:ea typeface="+mn-ea"/>
                <a:cs typeface="Arial"/>
              </a:rPr>
              <a:t>OHS/OSA</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1" i="0" u="none" strike="noStrike" kern="1200" cap="none" spc="0" normalizeH="0" baseline="0" noProof="0">
                <a:ln>
                  <a:noFill/>
                </a:ln>
                <a:solidFill>
                  <a:srgbClr val="323232"/>
                </a:solidFill>
                <a:effectLst/>
                <a:uLnTx/>
                <a:uFillTx/>
                <a:latin typeface="Arial"/>
                <a:ea typeface="+mn-ea"/>
                <a:cs typeface="Arial"/>
              </a:rPr>
              <a:t>Palliative Care</a:t>
            </a:r>
          </a:p>
          <a:p>
            <a:pPr marL="45720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GB" sz="1200" b="1" i="0" u="none" strike="noStrike" kern="1200" cap="none" spc="0" normalizeH="0" baseline="0" noProof="0">
                <a:ln>
                  <a:noFill/>
                </a:ln>
                <a:solidFill>
                  <a:srgbClr val="323232"/>
                </a:solidFill>
                <a:effectLst/>
                <a:uLnTx/>
                <a:uFillTx/>
                <a:latin typeface="Arial"/>
                <a:ea typeface="+mn-ea"/>
                <a:cs typeface="Arial"/>
              </a:rPr>
              <a:t>Cluster Headaches</a:t>
            </a:r>
            <a:endParaRPr kumimoji="0" lang="en-GB" sz="1200" b="0" i="0" u="none" strike="noStrike" kern="1200" cap="none" spc="0" normalizeH="0" baseline="0" noProof="0">
              <a:ln>
                <a:noFill/>
              </a:ln>
              <a:solidFill>
                <a:srgbClr val="323232"/>
              </a:solidFill>
              <a:effectLst/>
              <a:uLnTx/>
              <a:uFillTx/>
              <a:latin typeface="Arial"/>
              <a:ea typeface="+mn-ea"/>
              <a:cs typeface="Arial"/>
            </a:endParaRPr>
          </a:p>
        </p:txBody>
      </p:sp>
      <p:sp>
        <p:nvSpPr>
          <p:cNvPr id="15" name="Oval 14">
            <a:extLst>
              <a:ext uri="{FF2B5EF4-FFF2-40B4-BE49-F238E27FC236}">
                <a16:creationId xmlns:a16="http://schemas.microsoft.com/office/drawing/2014/main" id="{74E4029D-3A49-F8A5-5B13-1CE08AC2A4F2}"/>
              </a:ext>
            </a:extLst>
          </p:cNvPr>
          <p:cNvSpPr/>
          <p:nvPr/>
        </p:nvSpPr>
        <p:spPr>
          <a:xfrm>
            <a:off x="3226527" y="4028606"/>
            <a:ext cx="4047626"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Weekly Oxygen MDT</a:t>
            </a:r>
          </a:p>
        </p:txBody>
      </p:sp>
      <p:pic>
        <p:nvPicPr>
          <p:cNvPr id="8" name="Picture 7">
            <a:extLst>
              <a:ext uri="{FF2B5EF4-FFF2-40B4-BE49-F238E27FC236}">
                <a16:creationId xmlns:a16="http://schemas.microsoft.com/office/drawing/2014/main" id="{499844C8-F921-1342-2FE1-4C6DD8D5B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0" y="4923811"/>
            <a:ext cx="1919150" cy="1308059"/>
          </a:xfrm>
          <a:prstGeom prst="rect">
            <a:avLst/>
          </a:prstGeom>
        </p:spPr>
      </p:pic>
      <p:pic>
        <p:nvPicPr>
          <p:cNvPr id="12" name="Picture 11">
            <a:extLst>
              <a:ext uri="{FF2B5EF4-FFF2-40B4-BE49-F238E27FC236}">
                <a16:creationId xmlns:a16="http://schemas.microsoft.com/office/drawing/2014/main" id="{5E5A6543-3F70-28FA-4054-8B4C8EB7C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850" y="152399"/>
            <a:ext cx="2039416" cy="1219201"/>
          </a:xfrm>
          <a:prstGeom prst="rect">
            <a:avLst/>
          </a:prstGeom>
        </p:spPr>
      </p:pic>
      <p:pic>
        <p:nvPicPr>
          <p:cNvPr id="3" name="Picture 2">
            <a:extLst>
              <a:ext uri="{FF2B5EF4-FFF2-40B4-BE49-F238E27FC236}">
                <a16:creationId xmlns:a16="http://schemas.microsoft.com/office/drawing/2014/main" id="{22FE51C8-32E0-B43A-4B9A-C736019677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5342" y="5098211"/>
            <a:ext cx="4760303" cy="1352409"/>
          </a:xfrm>
          <a:prstGeom prst="rect">
            <a:avLst/>
          </a:prstGeom>
        </p:spPr>
      </p:pic>
    </p:spTree>
    <p:extLst>
      <p:ext uri="{BB962C8B-B14F-4D97-AF65-F5344CB8AC3E}">
        <p14:creationId xmlns:p14="http://schemas.microsoft.com/office/powerpoint/2010/main" val="391979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F506-7DB8-227A-D690-880368CE5D80}"/>
              </a:ext>
            </a:extLst>
          </p:cNvPr>
          <p:cNvSpPr>
            <a:spLocks noGrp="1"/>
          </p:cNvSpPr>
          <p:nvPr>
            <p:ph type="title"/>
          </p:nvPr>
        </p:nvSpPr>
        <p:spPr/>
        <p:txBody>
          <a:bodyPr/>
          <a:lstStyle/>
          <a:p>
            <a:r>
              <a:rPr lang="en-GB" sz="2800"/>
              <a:t>Clinical Health Psychology </a:t>
            </a:r>
          </a:p>
        </p:txBody>
      </p:sp>
      <p:sp>
        <p:nvSpPr>
          <p:cNvPr id="4" name="Date Placeholder 3">
            <a:extLst>
              <a:ext uri="{FF2B5EF4-FFF2-40B4-BE49-F238E27FC236}">
                <a16:creationId xmlns:a16="http://schemas.microsoft.com/office/drawing/2014/main" id="{6CD69B9C-61E6-F69C-7900-E9585542E4FB}"/>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BBB04D1B-DB12-9B54-86C5-1DC3E10B5905}"/>
              </a:ext>
            </a:extLst>
          </p:cNvPr>
          <p:cNvSpPr>
            <a:spLocks noGrp="1"/>
          </p:cNvSpPr>
          <p:nvPr>
            <p:ph type="sldNum" sz="quarter" idx="12"/>
          </p:nvPr>
        </p:nvSpPr>
        <p:spPr/>
        <p:txBody>
          <a:bodyPr/>
          <a:lstStyle/>
          <a:p>
            <a:fld id="{C53DD674-0FE8-9A43-90ED-815A93F2FBA3}" type="slidenum">
              <a:rPr lang="en-US" smtClean="0"/>
              <a:pPr/>
              <a:t>25</a:t>
            </a:fld>
            <a:endParaRPr lang="en-US"/>
          </a:p>
        </p:txBody>
      </p:sp>
      <p:pic>
        <p:nvPicPr>
          <p:cNvPr id="6" name="Picture 5">
            <a:extLst>
              <a:ext uri="{FF2B5EF4-FFF2-40B4-BE49-F238E27FC236}">
                <a16:creationId xmlns:a16="http://schemas.microsoft.com/office/drawing/2014/main" id="{E60267C0-D822-2A1C-1A44-CF2CB257C82D}"/>
              </a:ext>
            </a:extLst>
          </p:cNvPr>
          <p:cNvPicPr>
            <a:picLocks noChangeAspect="1"/>
          </p:cNvPicPr>
          <p:nvPr/>
        </p:nvPicPr>
        <p:blipFill>
          <a:blip r:embed="rId2"/>
          <a:stretch>
            <a:fillRect/>
          </a:stretch>
        </p:blipFill>
        <p:spPr>
          <a:xfrm>
            <a:off x="4917064" y="865880"/>
            <a:ext cx="1279986" cy="1001092"/>
          </a:xfrm>
          <a:prstGeom prst="rect">
            <a:avLst/>
          </a:prstGeom>
        </p:spPr>
      </p:pic>
      <p:sp>
        <p:nvSpPr>
          <p:cNvPr id="7" name="Content Placeholder 5">
            <a:extLst>
              <a:ext uri="{FF2B5EF4-FFF2-40B4-BE49-F238E27FC236}">
                <a16:creationId xmlns:a16="http://schemas.microsoft.com/office/drawing/2014/main" id="{7BC40172-D6DA-A4F1-4905-0D5FD6DFB8B7}"/>
              </a:ext>
            </a:extLst>
          </p:cNvPr>
          <p:cNvSpPr>
            <a:spLocks noGrp="1"/>
          </p:cNvSpPr>
          <p:nvPr>
            <p:ph idx="1"/>
          </p:nvPr>
        </p:nvSpPr>
        <p:spPr>
          <a:xfrm>
            <a:off x="366714" y="2012950"/>
            <a:ext cx="5507876" cy="4140200"/>
          </a:xfrm>
        </p:spPr>
        <p:txBody>
          <a:bodyPr/>
          <a:lstStyle/>
          <a:p>
            <a:r>
              <a:rPr lang="en-GB" b="1">
                <a:solidFill>
                  <a:schemeClr val="accent1">
                    <a:lumMod val="75000"/>
                  </a:schemeClr>
                </a:solidFill>
              </a:rPr>
              <a:t>What do we offer?</a:t>
            </a:r>
          </a:p>
          <a:p>
            <a:pPr lvl="1"/>
            <a:r>
              <a:rPr lang="en-GB" sz="1400" i="1"/>
              <a:t>Psychological &amp; neuropsychological assessment</a:t>
            </a:r>
            <a:endParaRPr lang="en-GB" sz="1400"/>
          </a:p>
          <a:p>
            <a:pPr lvl="1"/>
            <a:r>
              <a:rPr lang="en-GB" sz="1400" i="1"/>
              <a:t>Psychological therapy </a:t>
            </a:r>
            <a:r>
              <a:rPr lang="en-GB" sz="1400"/>
              <a:t>(6-8 sessions) for: </a:t>
            </a:r>
          </a:p>
          <a:p>
            <a:pPr lvl="2"/>
            <a:r>
              <a:rPr lang="en-GB"/>
              <a:t>Anxiety / panic related to breathlessness</a:t>
            </a:r>
          </a:p>
          <a:p>
            <a:pPr lvl="2"/>
            <a:r>
              <a:rPr lang="en-GB"/>
              <a:t>Low mood / depression, behavioural activation</a:t>
            </a:r>
          </a:p>
          <a:p>
            <a:pPr lvl="2"/>
            <a:r>
              <a:rPr lang="en-GB"/>
              <a:t>Difficulties with psychological adjustment to respiratory condition(s) - diagnosis, progression, transplant, end of life</a:t>
            </a:r>
          </a:p>
          <a:p>
            <a:pPr lvl="1"/>
            <a:r>
              <a:rPr lang="en-GB" sz="1400" i="1"/>
              <a:t>Delivery</a:t>
            </a:r>
            <a:r>
              <a:rPr lang="en-GB" sz="1400"/>
              <a:t> - telephone, online, community clinics, home visits</a:t>
            </a:r>
          </a:p>
          <a:p>
            <a:pPr lvl="1"/>
            <a:r>
              <a:rPr lang="en-GB" sz="1400" i="1"/>
              <a:t>Consultation</a:t>
            </a:r>
            <a:r>
              <a:rPr lang="en-GB" sz="1400"/>
              <a:t> - Oxygen MDT</a:t>
            </a:r>
          </a:p>
          <a:p>
            <a:pPr lvl="1"/>
            <a:r>
              <a:rPr lang="en-GB" sz="1400" i="1"/>
              <a:t>Psychoeducation</a:t>
            </a:r>
            <a:r>
              <a:rPr lang="en-GB" sz="1400"/>
              <a:t> - Pulmonary Rehabilitation, Smoking Cessation </a:t>
            </a:r>
          </a:p>
          <a:p>
            <a:pPr lvl="1"/>
            <a:r>
              <a:rPr lang="en-GB" sz="1400" i="1"/>
              <a:t>Supporting optimal MDT care </a:t>
            </a:r>
            <a:r>
              <a:rPr lang="en-GB" sz="1400"/>
              <a:t>(e.g. management of frequent callers to Rapid Response)</a:t>
            </a:r>
          </a:p>
          <a:p>
            <a:pPr lvl="1"/>
            <a:r>
              <a:rPr lang="en-GB" sz="1400" i="1"/>
              <a:t>Staff - </a:t>
            </a:r>
            <a:r>
              <a:rPr lang="en-GB" sz="1400"/>
              <a:t>Dr Julia Boot, Principal Clinical Psychologist </a:t>
            </a:r>
            <a:r>
              <a:rPr lang="en-GB" sz="1400">
                <a:latin typeface="Arial Narrow" panose="020B0606020202030204" pitchFamily="34" charset="0"/>
              </a:rPr>
              <a:t>(0.6 WTE) &amp;</a:t>
            </a:r>
            <a:r>
              <a:rPr lang="en-GB" sz="1400"/>
              <a:t> Lorna Higgins, CBT Therapist </a:t>
            </a:r>
            <a:r>
              <a:rPr lang="en-GB" sz="1400">
                <a:latin typeface="Arial Narrow" panose="020B0606020202030204" pitchFamily="34" charset="0"/>
              </a:rPr>
              <a:t>(0.4 WTE)</a:t>
            </a:r>
          </a:p>
        </p:txBody>
      </p:sp>
      <p:pic>
        <p:nvPicPr>
          <p:cNvPr id="9" name="Picture 8">
            <a:extLst>
              <a:ext uri="{FF2B5EF4-FFF2-40B4-BE49-F238E27FC236}">
                <a16:creationId xmlns:a16="http://schemas.microsoft.com/office/drawing/2014/main" id="{D9800EDB-1E7B-0F33-D68E-EF5442FBD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8688" y="5687589"/>
            <a:ext cx="1002326" cy="931122"/>
          </a:xfrm>
          <a:prstGeom prst="rect">
            <a:avLst/>
          </a:prstGeom>
        </p:spPr>
      </p:pic>
      <p:pic>
        <p:nvPicPr>
          <p:cNvPr id="10" name="Picture 9">
            <a:extLst>
              <a:ext uri="{FF2B5EF4-FFF2-40B4-BE49-F238E27FC236}">
                <a16:creationId xmlns:a16="http://schemas.microsoft.com/office/drawing/2014/main" id="{0F5C4375-0A01-B178-7012-252C699555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8688" y="2025786"/>
            <a:ext cx="871804" cy="842276"/>
          </a:xfrm>
          <a:prstGeom prst="rect">
            <a:avLst/>
          </a:prstGeom>
        </p:spPr>
      </p:pic>
      <p:graphicFrame>
        <p:nvGraphicFramePr>
          <p:cNvPr id="12" name="Table 11">
            <a:extLst>
              <a:ext uri="{FF2B5EF4-FFF2-40B4-BE49-F238E27FC236}">
                <a16:creationId xmlns:a16="http://schemas.microsoft.com/office/drawing/2014/main" id="{FDF531AF-3842-10E7-DF5D-47359F0CCB47}"/>
              </a:ext>
            </a:extLst>
          </p:cNvPr>
          <p:cNvGraphicFramePr>
            <a:graphicFrameLocks noGrp="1"/>
          </p:cNvGraphicFramePr>
          <p:nvPr>
            <p:extLst>
              <p:ext uri="{D42A27DB-BD31-4B8C-83A1-F6EECF244321}">
                <p14:modId xmlns:p14="http://schemas.microsoft.com/office/powerpoint/2010/main" val="2007944895"/>
              </p:ext>
            </p:extLst>
          </p:nvPr>
        </p:nvGraphicFramePr>
        <p:xfrm>
          <a:off x="6745856" y="4828295"/>
          <a:ext cx="4848045" cy="1646464"/>
        </p:xfrm>
        <a:graphic>
          <a:graphicData uri="http://schemas.openxmlformats.org/drawingml/2006/table">
            <a:tbl>
              <a:tblPr firstRow="1" bandRow="1">
                <a:tableStyleId>{5C22544A-7EE6-4342-B048-85BDC9FD1C3A}</a:tableStyleId>
              </a:tblPr>
              <a:tblGrid>
                <a:gridCol w="2998980">
                  <a:extLst>
                    <a:ext uri="{9D8B030D-6E8A-4147-A177-3AD203B41FA5}">
                      <a16:colId xmlns:a16="http://schemas.microsoft.com/office/drawing/2014/main" val="2521904135"/>
                    </a:ext>
                  </a:extLst>
                </a:gridCol>
                <a:gridCol w="1849065">
                  <a:extLst>
                    <a:ext uri="{9D8B030D-6E8A-4147-A177-3AD203B41FA5}">
                      <a16:colId xmlns:a16="http://schemas.microsoft.com/office/drawing/2014/main" val="1253318488"/>
                    </a:ext>
                  </a:extLst>
                </a:gridCol>
              </a:tblGrid>
              <a:tr h="0">
                <a:tc>
                  <a:txBody>
                    <a:bodyPr/>
                    <a:lstStyle/>
                    <a:p>
                      <a:pPr algn="l"/>
                      <a:r>
                        <a:rPr lang="en-GB" sz="1200" b="1" kern="0">
                          <a:effectLst/>
                          <a:latin typeface="Aptos" panose="020B0004020202020204" pitchFamily="34" charset="0"/>
                          <a:ea typeface="Aptos" panose="020B0004020202020204" pitchFamily="34" charset="0"/>
                          <a:cs typeface="Times New Roman" panose="02020603050405020304" pitchFamily="18" charset="0"/>
                        </a:rPr>
                        <a:t>Outcome of treatment</a:t>
                      </a:r>
                      <a:endParaRPr lang="en-GB" sz="1200"/>
                    </a:p>
                  </a:txBody>
                  <a:tcPr/>
                </a:tc>
                <a:tc>
                  <a:txBody>
                    <a:bodyPr/>
                    <a:lstStyle/>
                    <a:p>
                      <a:pPr algn="l"/>
                      <a:r>
                        <a:rPr lang="en-GB" sz="1200"/>
                        <a:t>Median Score</a:t>
                      </a:r>
                    </a:p>
                  </a:txBody>
                  <a:tcPr/>
                </a:tc>
                <a:extLst>
                  <a:ext uri="{0D108BD9-81ED-4DB2-BD59-A6C34878D82A}">
                    <a16:rowId xmlns:a16="http://schemas.microsoft.com/office/drawing/2014/main" val="443717342"/>
                  </a:ext>
                </a:extLst>
              </a:tr>
              <a:tr h="343036">
                <a:tc>
                  <a:txBody>
                    <a:bodyPr/>
                    <a:lstStyle/>
                    <a:p>
                      <a:pPr algn="l"/>
                      <a:r>
                        <a:rPr lang="en-GB" sz="1200">
                          <a:solidFill>
                            <a:srgbClr val="FF0000"/>
                          </a:solidFill>
                        </a:rPr>
                        <a:t>Anxiety - </a:t>
                      </a:r>
                      <a:r>
                        <a:rPr lang="en-GB" sz="1200" i="1">
                          <a:solidFill>
                            <a:srgbClr val="FF0000"/>
                          </a:solidFill>
                        </a:rPr>
                        <a:t>Assessment</a:t>
                      </a:r>
                      <a:r>
                        <a:rPr lang="en-GB" sz="1200">
                          <a:solidFill>
                            <a:srgbClr val="FF0000"/>
                          </a:solidFill>
                        </a:rPr>
                        <a:t> </a:t>
                      </a:r>
                      <a:r>
                        <a:rPr lang="en-GB" sz="1200"/>
                        <a:t>(GAD 7)</a:t>
                      </a:r>
                    </a:p>
                  </a:txBody>
                  <a:tcPr/>
                </a:tc>
                <a:tc>
                  <a:txBody>
                    <a:bodyPr/>
                    <a:lstStyle/>
                    <a:p>
                      <a:pPr algn="l"/>
                      <a:r>
                        <a:rPr lang="en-GB" sz="1200">
                          <a:solidFill>
                            <a:srgbClr val="FF0000"/>
                          </a:solidFill>
                        </a:rPr>
                        <a:t>15/21 - </a:t>
                      </a:r>
                      <a:r>
                        <a:rPr lang="en-GB" sz="1200" i="1">
                          <a:solidFill>
                            <a:srgbClr val="FF0000"/>
                          </a:solidFill>
                        </a:rPr>
                        <a:t>Severe</a:t>
                      </a:r>
                    </a:p>
                  </a:txBody>
                  <a:tcPr/>
                </a:tc>
                <a:extLst>
                  <a:ext uri="{0D108BD9-81ED-4DB2-BD59-A6C34878D82A}">
                    <a16:rowId xmlns:a16="http://schemas.microsoft.com/office/drawing/2014/main" val="3210403127"/>
                  </a:ext>
                </a:extLst>
              </a:tr>
              <a:tr h="343036">
                <a:tc>
                  <a:txBody>
                    <a:bodyPr/>
                    <a:lstStyle/>
                    <a:p>
                      <a:pPr algn="l"/>
                      <a:r>
                        <a:rPr lang="en-GB" sz="1200">
                          <a:solidFill>
                            <a:schemeClr val="accent5">
                              <a:lumMod val="75000"/>
                            </a:schemeClr>
                          </a:solidFill>
                        </a:rPr>
                        <a:t>Anxiety - </a:t>
                      </a:r>
                      <a:r>
                        <a:rPr lang="en-GB" sz="1200" u="sng">
                          <a:solidFill>
                            <a:schemeClr val="accent5">
                              <a:lumMod val="75000"/>
                            </a:schemeClr>
                          </a:solidFill>
                        </a:rPr>
                        <a:t>End of Treatment </a:t>
                      </a:r>
                      <a:r>
                        <a:rPr lang="en-GB" sz="1200"/>
                        <a:t>(GAD 7)</a:t>
                      </a:r>
                    </a:p>
                  </a:txBody>
                  <a:tcPr/>
                </a:tc>
                <a:tc>
                  <a:txBody>
                    <a:bodyPr/>
                    <a:lstStyle/>
                    <a:p>
                      <a:pPr algn="l"/>
                      <a:r>
                        <a:rPr lang="en-GB" sz="1200"/>
                        <a:t>  </a:t>
                      </a:r>
                      <a:r>
                        <a:rPr lang="en-GB" sz="1200">
                          <a:solidFill>
                            <a:schemeClr val="accent5">
                              <a:lumMod val="75000"/>
                            </a:schemeClr>
                          </a:solidFill>
                        </a:rPr>
                        <a:t>8/21 - </a:t>
                      </a:r>
                      <a:r>
                        <a:rPr lang="en-GB" sz="1200" u="sng">
                          <a:solidFill>
                            <a:schemeClr val="accent5">
                              <a:lumMod val="75000"/>
                            </a:schemeClr>
                          </a:solidFill>
                        </a:rPr>
                        <a:t>Mild</a:t>
                      </a:r>
                    </a:p>
                  </a:txBody>
                  <a:tcPr/>
                </a:tc>
                <a:extLst>
                  <a:ext uri="{0D108BD9-81ED-4DB2-BD59-A6C34878D82A}">
                    <a16:rowId xmlns:a16="http://schemas.microsoft.com/office/drawing/2014/main" val="3960965750"/>
                  </a:ext>
                </a:extLst>
              </a:tr>
              <a:tr h="343036">
                <a:tc>
                  <a:txBody>
                    <a:bodyPr/>
                    <a:lstStyle/>
                    <a:p>
                      <a:pPr algn="l"/>
                      <a:r>
                        <a:rPr lang="en-GB" sz="1200">
                          <a:solidFill>
                            <a:srgbClr val="FF0000"/>
                          </a:solidFill>
                        </a:rPr>
                        <a:t>Depression - </a:t>
                      </a:r>
                      <a:r>
                        <a:rPr lang="en-GB" sz="1200" i="1">
                          <a:solidFill>
                            <a:srgbClr val="FF0000"/>
                          </a:solidFill>
                        </a:rPr>
                        <a:t>Assessment</a:t>
                      </a:r>
                      <a:r>
                        <a:rPr lang="en-GB" sz="1200">
                          <a:solidFill>
                            <a:srgbClr val="FF0000"/>
                          </a:solidFill>
                        </a:rPr>
                        <a:t> </a:t>
                      </a:r>
                      <a:r>
                        <a:rPr lang="en-GB" sz="1200"/>
                        <a:t>(PHQ 9)</a:t>
                      </a:r>
                    </a:p>
                  </a:txBody>
                  <a:tcPr/>
                </a:tc>
                <a:tc>
                  <a:txBody>
                    <a:bodyPr/>
                    <a:lstStyle/>
                    <a:p>
                      <a:pPr algn="l"/>
                      <a:r>
                        <a:rPr lang="en-GB" sz="1200">
                          <a:solidFill>
                            <a:srgbClr val="FF0000"/>
                          </a:solidFill>
                        </a:rPr>
                        <a:t>16/27 - </a:t>
                      </a:r>
                      <a:r>
                        <a:rPr lang="en-GB" sz="1200" i="1">
                          <a:solidFill>
                            <a:srgbClr val="FF0000"/>
                          </a:solidFill>
                        </a:rPr>
                        <a:t>Severe</a:t>
                      </a:r>
                    </a:p>
                  </a:txBody>
                  <a:tcPr/>
                </a:tc>
                <a:extLst>
                  <a:ext uri="{0D108BD9-81ED-4DB2-BD59-A6C34878D82A}">
                    <a16:rowId xmlns:a16="http://schemas.microsoft.com/office/drawing/2014/main" val="1304463258"/>
                  </a:ext>
                </a:extLst>
              </a:tr>
              <a:tr h="343036">
                <a:tc>
                  <a:txBody>
                    <a:bodyPr/>
                    <a:lstStyle/>
                    <a:p>
                      <a:pPr algn="l"/>
                      <a:r>
                        <a:rPr lang="en-GB" sz="1200">
                          <a:solidFill>
                            <a:schemeClr val="accent5">
                              <a:lumMod val="75000"/>
                            </a:schemeClr>
                          </a:solidFill>
                        </a:rPr>
                        <a:t>Depression - </a:t>
                      </a:r>
                      <a:r>
                        <a:rPr lang="en-GB" sz="1200" u="sng">
                          <a:solidFill>
                            <a:schemeClr val="accent5">
                              <a:lumMod val="75000"/>
                            </a:schemeClr>
                          </a:solidFill>
                        </a:rPr>
                        <a:t>End of Treatment </a:t>
                      </a:r>
                      <a:r>
                        <a:rPr lang="en-GB" sz="1200"/>
                        <a:t>(PHQ 9)</a:t>
                      </a:r>
                    </a:p>
                  </a:txBody>
                  <a:tcPr/>
                </a:tc>
                <a:tc>
                  <a:txBody>
                    <a:bodyPr/>
                    <a:lstStyle/>
                    <a:p>
                      <a:pPr algn="l"/>
                      <a:r>
                        <a:rPr lang="en-GB" sz="1200">
                          <a:solidFill>
                            <a:schemeClr val="accent5">
                              <a:lumMod val="75000"/>
                            </a:schemeClr>
                          </a:solidFill>
                        </a:rPr>
                        <a:t>11/27 - </a:t>
                      </a:r>
                      <a:r>
                        <a:rPr lang="en-GB" sz="1200" u="sng">
                          <a:solidFill>
                            <a:schemeClr val="accent5">
                              <a:lumMod val="75000"/>
                            </a:schemeClr>
                          </a:solidFill>
                        </a:rPr>
                        <a:t>Moderate</a:t>
                      </a:r>
                    </a:p>
                  </a:txBody>
                  <a:tcPr/>
                </a:tc>
                <a:extLst>
                  <a:ext uri="{0D108BD9-81ED-4DB2-BD59-A6C34878D82A}">
                    <a16:rowId xmlns:a16="http://schemas.microsoft.com/office/drawing/2014/main" val="2730817033"/>
                  </a:ext>
                </a:extLst>
              </a:tr>
            </a:tbl>
          </a:graphicData>
        </a:graphic>
      </p:graphicFrame>
      <p:pic>
        <p:nvPicPr>
          <p:cNvPr id="13" name="Picture 12">
            <a:extLst>
              <a:ext uri="{FF2B5EF4-FFF2-40B4-BE49-F238E27FC236}">
                <a16:creationId xmlns:a16="http://schemas.microsoft.com/office/drawing/2014/main" id="{420E4BC0-B875-AF0F-9F88-C8BFFADFED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7412" y="2145681"/>
            <a:ext cx="5336874" cy="2566638"/>
          </a:xfrm>
          <a:prstGeom prst="rect">
            <a:avLst/>
          </a:prstGeom>
        </p:spPr>
      </p:pic>
      <p:pic>
        <p:nvPicPr>
          <p:cNvPr id="14" name="Picture 13">
            <a:extLst>
              <a:ext uri="{FF2B5EF4-FFF2-40B4-BE49-F238E27FC236}">
                <a16:creationId xmlns:a16="http://schemas.microsoft.com/office/drawing/2014/main" id="{218C82F0-F947-E39E-F4E0-B422373C6E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79422" y="2145681"/>
            <a:ext cx="914479" cy="730322"/>
          </a:xfrm>
          <a:prstGeom prst="rect">
            <a:avLst/>
          </a:prstGeom>
        </p:spPr>
      </p:pic>
    </p:spTree>
    <p:extLst>
      <p:ext uri="{BB962C8B-B14F-4D97-AF65-F5344CB8AC3E}">
        <p14:creationId xmlns:p14="http://schemas.microsoft.com/office/powerpoint/2010/main" val="834538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1AAF80-3223-6C45-9432-FAA5A9584C2E}"/>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EBD8B67F-2988-1DC5-EB13-B3779233097F}"/>
              </a:ext>
            </a:extLst>
          </p:cNvPr>
          <p:cNvSpPr>
            <a:spLocks noGrp="1"/>
          </p:cNvSpPr>
          <p:nvPr>
            <p:ph type="sldNum" sz="quarter" idx="12"/>
          </p:nvPr>
        </p:nvSpPr>
        <p:spPr/>
        <p:txBody>
          <a:bodyPr/>
          <a:lstStyle/>
          <a:p>
            <a:fld id="{C53DD674-0FE8-9A43-90ED-815A93F2FBA3}" type="slidenum">
              <a:rPr lang="en-US" smtClean="0"/>
              <a:pPr/>
              <a:t>26</a:t>
            </a:fld>
            <a:endParaRPr lang="en-US"/>
          </a:p>
        </p:txBody>
      </p:sp>
      <p:sp>
        <p:nvSpPr>
          <p:cNvPr id="7" name="Title 1">
            <a:extLst>
              <a:ext uri="{FF2B5EF4-FFF2-40B4-BE49-F238E27FC236}">
                <a16:creationId xmlns:a16="http://schemas.microsoft.com/office/drawing/2014/main" id="{A8984126-7562-154E-8AB3-3ECC589F36A5}"/>
              </a:ext>
            </a:extLst>
          </p:cNvPr>
          <p:cNvSpPr txBox="1">
            <a:spLocks/>
          </p:cNvSpPr>
          <p:nvPr/>
        </p:nvSpPr>
        <p:spPr>
          <a:xfrm>
            <a:off x="647271" y="1012004"/>
            <a:ext cx="2562119" cy="4795408"/>
          </a:xfrm>
          <a:prstGeom prst="rect">
            <a:avLst/>
          </a:prstGeom>
        </p:spPr>
        <p:txBody>
          <a:bodyPr vert="horz" lIns="91440" tIns="45720" rIns="91440" bIns="45720" rtlCol="0" anchor="b" anchorCtr="0">
            <a:normAutofit/>
          </a:bodyPr>
          <a:lstStyle>
            <a:lvl1pPr algn="l" defTabSz="914400" rtl="0" eaLnBrk="1" latinLnBrk="0" hangingPunct="1">
              <a:lnSpc>
                <a:spcPct val="10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a:solidFill>
                  <a:srgbClr val="FFFFFF"/>
                </a:solidFill>
              </a:rPr>
              <a:t>Life-style choices</a:t>
            </a:r>
          </a:p>
        </p:txBody>
      </p:sp>
      <p:graphicFrame>
        <p:nvGraphicFramePr>
          <p:cNvPr id="10" name="Content Placeholder 2">
            <a:extLst>
              <a:ext uri="{FF2B5EF4-FFF2-40B4-BE49-F238E27FC236}">
                <a16:creationId xmlns:a16="http://schemas.microsoft.com/office/drawing/2014/main" id="{3E3BAA6E-1E38-C245-E4B8-89897DD4ECD2}"/>
              </a:ext>
            </a:extLst>
          </p:cNvPr>
          <p:cNvGraphicFramePr>
            <a:graphicFrameLocks noGrp="1"/>
          </p:cNvGraphicFramePr>
          <p:nvPr>
            <p:ph idx="1"/>
            <p:extLst>
              <p:ext uri="{D42A27DB-BD31-4B8C-83A1-F6EECF244321}">
                <p14:modId xmlns:p14="http://schemas.microsoft.com/office/powerpoint/2010/main" val="2777004439"/>
              </p:ext>
            </p:extLst>
          </p:nvPr>
        </p:nvGraphicFramePr>
        <p:xfrm>
          <a:off x="366713" y="2012950"/>
          <a:ext cx="11458575" cy="5052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0DBA691-5476-443A-6E4A-2E1C4EF85054}"/>
              </a:ext>
            </a:extLst>
          </p:cNvPr>
          <p:cNvPicPr>
            <a:picLocks noChangeAspect="1"/>
          </p:cNvPicPr>
          <p:nvPr/>
        </p:nvPicPr>
        <p:blipFill>
          <a:blip r:embed="rId7"/>
          <a:srcRect b="13000"/>
          <a:stretch/>
        </p:blipFill>
        <p:spPr>
          <a:xfrm>
            <a:off x="366713" y="129397"/>
            <a:ext cx="4222540" cy="1716656"/>
          </a:xfrm>
          <a:prstGeom prst="rect">
            <a:avLst/>
          </a:prstGeom>
          <a:noFill/>
        </p:spPr>
      </p:pic>
    </p:spTree>
    <p:extLst>
      <p:ext uri="{BB962C8B-B14F-4D97-AF65-F5344CB8AC3E}">
        <p14:creationId xmlns:p14="http://schemas.microsoft.com/office/powerpoint/2010/main" val="2044791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4388-3146-DE29-19C6-9C059CAAF15A}"/>
              </a:ext>
            </a:extLst>
          </p:cNvPr>
          <p:cNvSpPr>
            <a:spLocks noGrp="1"/>
          </p:cNvSpPr>
          <p:nvPr>
            <p:ph type="title"/>
          </p:nvPr>
        </p:nvSpPr>
        <p:spPr/>
        <p:txBody>
          <a:bodyPr/>
          <a:lstStyle/>
          <a:p>
            <a:r>
              <a:rPr lang="en-GB" sz="2800">
                <a:latin typeface="Arial"/>
                <a:cs typeface="Arial"/>
              </a:rPr>
              <a:t>Workforce Training &amp; Capability, Inclusion &amp; Health Inequality Focus</a:t>
            </a:r>
            <a:endParaRPr lang="en-GB" sz="2800"/>
          </a:p>
        </p:txBody>
      </p:sp>
      <p:sp>
        <p:nvSpPr>
          <p:cNvPr id="3" name="Content Placeholder 2">
            <a:extLst>
              <a:ext uri="{FF2B5EF4-FFF2-40B4-BE49-F238E27FC236}">
                <a16:creationId xmlns:a16="http://schemas.microsoft.com/office/drawing/2014/main" id="{907BC1A2-2656-F24E-8656-A9733C52A0BC}"/>
              </a:ext>
            </a:extLst>
          </p:cNvPr>
          <p:cNvSpPr>
            <a:spLocks noGrp="1"/>
          </p:cNvSpPr>
          <p:nvPr>
            <p:ph idx="1"/>
          </p:nvPr>
        </p:nvSpPr>
        <p:spPr/>
        <p:txBody>
          <a:bodyPr vert="horz" lIns="91440" tIns="45720" rIns="91440" bIns="45720" rtlCol="0" anchor="t">
            <a:noAutofit/>
          </a:bodyPr>
          <a:lstStyle/>
          <a:p>
            <a:r>
              <a:rPr lang="en-GB" b="1">
                <a:solidFill>
                  <a:schemeClr val="tx1"/>
                </a:solidFill>
                <a:latin typeface="Arial"/>
                <a:cs typeface="Arial"/>
              </a:rPr>
              <a:t>Team Lead training:</a:t>
            </a:r>
            <a:r>
              <a:rPr lang="en-GB">
                <a:solidFill>
                  <a:schemeClr val="tx1"/>
                </a:solidFill>
                <a:latin typeface="Arial"/>
                <a:cs typeface="Arial"/>
              </a:rPr>
              <a:t> Cheshire &amp; Merseyside AHPs programme - </a:t>
            </a:r>
            <a:r>
              <a:rPr lang="en-GB" i="1">
                <a:solidFill>
                  <a:schemeClr val="tx1"/>
                </a:solidFill>
                <a:latin typeface="Arial"/>
                <a:cs typeface="Arial"/>
              </a:rPr>
              <a:t>Unconscious Bias, EDI, Equality Assessment, Race &amp; Race Relations</a:t>
            </a:r>
            <a:endParaRPr lang="en-GB">
              <a:solidFill>
                <a:schemeClr val="tx1"/>
              </a:solidFill>
            </a:endParaRPr>
          </a:p>
          <a:p>
            <a:r>
              <a:rPr lang="en-GB" b="1">
                <a:solidFill>
                  <a:schemeClr val="tx1"/>
                </a:solidFill>
                <a:latin typeface="Arial"/>
                <a:cs typeface="Arial"/>
              </a:rPr>
              <a:t>Staff training:</a:t>
            </a:r>
            <a:r>
              <a:rPr lang="en-GB">
                <a:solidFill>
                  <a:schemeClr val="tx1"/>
                </a:solidFill>
                <a:latin typeface="Arial"/>
                <a:cs typeface="Arial"/>
              </a:rPr>
              <a:t> </a:t>
            </a:r>
            <a:r>
              <a:rPr lang="en-GB" i="1">
                <a:solidFill>
                  <a:schemeClr val="tx1"/>
                </a:solidFill>
                <a:latin typeface="Arial"/>
                <a:cs typeface="Arial"/>
              </a:rPr>
              <a:t>Determinants of Health, Health Inequalities &amp; Chronic Respiratory Conditions in Knowsley</a:t>
            </a:r>
            <a:endParaRPr lang="en-GB">
              <a:solidFill>
                <a:schemeClr val="tx1"/>
              </a:solidFill>
            </a:endParaRPr>
          </a:p>
          <a:p>
            <a:r>
              <a:rPr lang="en-GB" b="1">
                <a:solidFill>
                  <a:schemeClr val="tx1"/>
                </a:solidFill>
                <a:latin typeface="Arial"/>
                <a:cs typeface="Arial"/>
              </a:rPr>
              <a:t>Inclusive PR assessments:</a:t>
            </a:r>
            <a:r>
              <a:rPr lang="en-GB">
                <a:solidFill>
                  <a:schemeClr val="tx1"/>
                </a:solidFill>
                <a:latin typeface="Arial"/>
                <a:cs typeface="Arial"/>
              </a:rPr>
              <a:t> adapted to capture </a:t>
            </a:r>
            <a:r>
              <a:rPr lang="en-GB" b="1">
                <a:solidFill>
                  <a:schemeClr val="tx1"/>
                </a:solidFill>
                <a:latin typeface="Arial"/>
                <a:cs typeface="Arial"/>
              </a:rPr>
              <a:t>health inequities</a:t>
            </a:r>
            <a:r>
              <a:rPr lang="en-GB">
                <a:solidFill>
                  <a:schemeClr val="tx1"/>
                </a:solidFill>
                <a:latin typeface="Arial"/>
                <a:cs typeface="Arial"/>
              </a:rPr>
              <a:t>, </a:t>
            </a:r>
            <a:r>
              <a:rPr lang="en-GB" b="1">
                <a:solidFill>
                  <a:schemeClr val="tx1"/>
                </a:solidFill>
                <a:latin typeface="Arial"/>
                <a:cs typeface="Arial"/>
              </a:rPr>
              <a:t>equality &amp; diversity data</a:t>
            </a:r>
            <a:r>
              <a:rPr lang="en-GB">
                <a:solidFill>
                  <a:schemeClr val="tx1"/>
                </a:solidFill>
                <a:latin typeface="Arial"/>
                <a:cs typeface="Arial"/>
              </a:rPr>
              <a:t>, and individual support needs</a:t>
            </a:r>
            <a:endParaRPr lang="en-GB">
              <a:solidFill>
                <a:schemeClr val="tx1"/>
              </a:solidFill>
            </a:endParaRPr>
          </a:p>
          <a:p>
            <a:r>
              <a:rPr lang="en-GB" b="1">
                <a:solidFill>
                  <a:schemeClr val="tx1"/>
                </a:solidFill>
                <a:latin typeface="Arial"/>
                <a:cs typeface="Arial"/>
              </a:rPr>
              <a:t>Enhanced accessibility:</a:t>
            </a:r>
            <a:r>
              <a:rPr lang="en-GB">
                <a:solidFill>
                  <a:schemeClr val="tx1"/>
                </a:solidFill>
                <a:latin typeface="Arial"/>
                <a:cs typeface="Arial"/>
              </a:rPr>
              <a:t> staff trained as </a:t>
            </a:r>
            <a:r>
              <a:rPr lang="en-GB" b="1">
                <a:solidFill>
                  <a:schemeClr val="tx1"/>
                </a:solidFill>
                <a:latin typeface="Arial"/>
                <a:cs typeface="Arial"/>
              </a:rPr>
              <a:t>Wellbeing Champions</a:t>
            </a:r>
            <a:r>
              <a:rPr lang="en-GB">
                <a:solidFill>
                  <a:schemeClr val="tx1"/>
                </a:solidFill>
                <a:latin typeface="Arial"/>
                <a:cs typeface="Arial"/>
              </a:rPr>
              <a:t> and able to support with </a:t>
            </a:r>
            <a:r>
              <a:rPr lang="en-GB" b="1">
                <a:solidFill>
                  <a:schemeClr val="tx1"/>
                </a:solidFill>
                <a:latin typeface="Arial"/>
                <a:cs typeface="Arial"/>
              </a:rPr>
              <a:t>BSL</a:t>
            </a:r>
            <a:endParaRPr lang="en-GB">
              <a:solidFill>
                <a:schemeClr val="tx1"/>
              </a:solidFill>
            </a:endParaRPr>
          </a:p>
          <a:p>
            <a:r>
              <a:rPr lang="en-GB" b="1">
                <a:solidFill>
                  <a:schemeClr val="tx1"/>
                </a:solidFill>
                <a:latin typeface="Arial"/>
                <a:cs typeface="Arial"/>
              </a:rPr>
              <a:t>Language &amp; communication support:</a:t>
            </a:r>
            <a:r>
              <a:rPr lang="en-GB">
                <a:solidFill>
                  <a:schemeClr val="tx1"/>
                </a:solidFill>
                <a:latin typeface="Arial"/>
                <a:cs typeface="Arial"/>
              </a:rPr>
              <a:t> multilingual team members providing interpretation for patients and LHCH</a:t>
            </a:r>
            <a:endParaRPr lang="en-GB">
              <a:solidFill>
                <a:schemeClr val="tx1"/>
              </a:solidFill>
            </a:endParaRPr>
          </a:p>
          <a:p>
            <a:r>
              <a:rPr lang="en-GB" b="1">
                <a:solidFill>
                  <a:schemeClr val="tx1"/>
                </a:solidFill>
                <a:latin typeface="Arial"/>
                <a:cs typeface="Arial"/>
              </a:rPr>
              <a:t>Community engagement:</a:t>
            </a:r>
            <a:r>
              <a:rPr lang="en-GB">
                <a:solidFill>
                  <a:schemeClr val="tx1"/>
                </a:solidFill>
                <a:latin typeface="Arial"/>
                <a:cs typeface="Arial"/>
              </a:rPr>
              <a:t> active promotion of PR, including presentations at </a:t>
            </a:r>
            <a:r>
              <a:rPr lang="en-GB" b="1">
                <a:solidFill>
                  <a:schemeClr val="tx1"/>
                </a:solidFill>
                <a:latin typeface="Arial"/>
                <a:cs typeface="Arial"/>
              </a:rPr>
              <a:t>Anchor Institution meetings</a:t>
            </a:r>
            <a:endParaRPr lang="en-GB">
              <a:solidFill>
                <a:schemeClr val="tx1"/>
              </a:solidFill>
            </a:endParaRPr>
          </a:p>
          <a:p>
            <a:r>
              <a:rPr lang="en-GB" b="1">
                <a:solidFill>
                  <a:schemeClr val="tx1"/>
                </a:solidFill>
                <a:latin typeface="Arial"/>
                <a:cs typeface="Arial"/>
              </a:rPr>
              <a:t>Quality improvement &amp; equity projects:</a:t>
            </a:r>
            <a:r>
              <a:rPr lang="en-GB">
                <a:solidFill>
                  <a:schemeClr val="tx1"/>
                </a:solidFill>
                <a:latin typeface="Arial"/>
                <a:cs typeface="Arial"/>
              </a:rPr>
              <a:t> tackling barriers such as DNAs, completing </a:t>
            </a:r>
            <a:r>
              <a:rPr lang="en-GB" b="1">
                <a:solidFill>
                  <a:schemeClr val="tx1"/>
                </a:solidFill>
                <a:latin typeface="Arial"/>
                <a:cs typeface="Arial"/>
              </a:rPr>
              <a:t>HEAT</a:t>
            </a:r>
            <a:r>
              <a:rPr lang="en-GB">
                <a:solidFill>
                  <a:schemeClr val="tx1"/>
                </a:solidFill>
                <a:latin typeface="Arial"/>
                <a:cs typeface="Arial"/>
              </a:rPr>
              <a:t>, and working with stakeholders to address inequalities</a:t>
            </a:r>
            <a:endParaRPr lang="en-GB">
              <a:solidFill>
                <a:schemeClr val="tx1"/>
              </a:solidFill>
            </a:endParaRPr>
          </a:p>
          <a:p>
            <a:endParaRPr lang="en-GB" b="1">
              <a:latin typeface="Arial"/>
              <a:cs typeface="Arial"/>
            </a:endParaRPr>
          </a:p>
          <a:p>
            <a:endParaRPr lang="en-GB"/>
          </a:p>
        </p:txBody>
      </p:sp>
      <p:sp>
        <p:nvSpPr>
          <p:cNvPr id="4" name="Date Placeholder 3">
            <a:extLst>
              <a:ext uri="{FF2B5EF4-FFF2-40B4-BE49-F238E27FC236}">
                <a16:creationId xmlns:a16="http://schemas.microsoft.com/office/drawing/2014/main" id="{8C7A1EA3-1476-B9A3-A53C-92C240802A66}"/>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43710596-783A-7B61-45FD-6E9719EAEC31}"/>
              </a:ext>
            </a:extLst>
          </p:cNvPr>
          <p:cNvSpPr>
            <a:spLocks noGrp="1"/>
          </p:cNvSpPr>
          <p:nvPr>
            <p:ph type="sldNum" sz="quarter" idx="12"/>
          </p:nvPr>
        </p:nvSpPr>
        <p:spPr/>
        <p:txBody>
          <a:bodyPr/>
          <a:lstStyle/>
          <a:p>
            <a:fld id="{C53DD674-0FE8-9A43-90ED-815A93F2FBA3}" type="slidenum">
              <a:rPr lang="en-US" smtClean="0"/>
              <a:pPr/>
              <a:t>27</a:t>
            </a:fld>
            <a:endParaRPr lang="en-US"/>
          </a:p>
        </p:txBody>
      </p:sp>
    </p:spTree>
    <p:extLst>
      <p:ext uri="{BB962C8B-B14F-4D97-AF65-F5344CB8AC3E}">
        <p14:creationId xmlns:p14="http://schemas.microsoft.com/office/powerpoint/2010/main" val="1953987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E7129-AB8B-343A-E2C3-6929551E34DF}"/>
              </a:ext>
            </a:extLst>
          </p:cNvPr>
          <p:cNvSpPr>
            <a:spLocks noGrp="1"/>
          </p:cNvSpPr>
          <p:nvPr>
            <p:ph type="title"/>
          </p:nvPr>
        </p:nvSpPr>
        <p:spPr/>
        <p:txBody>
          <a:bodyPr/>
          <a:lstStyle/>
          <a:p>
            <a:r>
              <a:rPr lang="en-GB">
                <a:latin typeface="Arial"/>
                <a:cs typeface="Arial"/>
              </a:rPr>
              <a:t>Access, Communication &amp; Inclusive Assessment</a:t>
            </a:r>
            <a:endParaRPr lang="en-GB"/>
          </a:p>
        </p:txBody>
      </p:sp>
      <p:sp>
        <p:nvSpPr>
          <p:cNvPr id="3" name="Content Placeholder 2">
            <a:extLst>
              <a:ext uri="{FF2B5EF4-FFF2-40B4-BE49-F238E27FC236}">
                <a16:creationId xmlns:a16="http://schemas.microsoft.com/office/drawing/2014/main" id="{24D8328C-EBA2-F510-019E-7EA069945BE8}"/>
              </a:ext>
            </a:extLst>
          </p:cNvPr>
          <p:cNvSpPr>
            <a:spLocks noGrp="1"/>
          </p:cNvSpPr>
          <p:nvPr>
            <p:ph idx="1"/>
          </p:nvPr>
        </p:nvSpPr>
        <p:spPr/>
        <p:txBody>
          <a:bodyPr vert="horz" lIns="91440" tIns="45720" rIns="91440" bIns="45720" rtlCol="0" anchor="t">
            <a:noAutofit/>
          </a:bodyPr>
          <a:lstStyle/>
          <a:p>
            <a:pPr marL="0" indent="0">
              <a:buNone/>
            </a:pPr>
            <a:r>
              <a:rPr lang="en-GB" b="1">
                <a:solidFill>
                  <a:schemeClr val="tx1"/>
                </a:solidFill>
                <a:latin typeface="Arial"/>
                <a:cs typeface="Arial"/>
              </a:rPr>
              <a:t>Access and Communication Support</a:t>
            </a:r>
            <a:endParaRPr lang="en-GB">
              <a:solidFill>
                <a:schemeClr val="tx1"/>
              </a:solidFill>
              <a:latin typeface="Arial"/>
              <a:cs typeface="Arial"/>
            </a:endParaRPr>
          </a:p>
          <a:p>
            <a:pPr marL="0" indent="0">
              <a:buNone/>
            </a:pPr>
            <a:endParaRPr lang="en-GB" b="1">
              <a:solidFill>
                <a:schemeClr val="tx1"/>
              </a:solidFill>
              <a:latin typeface="Arial"/>
              <a:cs typeface="Arial"/>
            </a:endParaRPr>
          </a:p>
          <a:p>
            <a:pPr>
              <a:buFont typeface="Wingdings" panose="020B0604020202020204" pitchFamily="34" charset="0"/>
              <a:buChar char="Ø"/>
            </a:pPr>
            <a:r>
              <a:rPr lang="en-GB">
                <a:solidFill>
                  <a:schemeClr val="tx1"/>
                </a:solidFill>
                <a:latin typeface="Arial"/>
                <a:cs typeface="Arial"/>
              </a:rPr>
              <a:t>Interpreter support available for </a:t>
            </a:r>
            <a:r>
              <a:rPr lang="en-GB" b="1">
                <a:solidFill>
                  <a:schemeClr val="tx1"/>
                </a:solidFill>
                <a:latin typeface="Arial"/>
                <a:cs typeface="Arial"/>
              </a:rPr>
              <a:t>spoken languages</a:t>
            </a:r>
            <a:r>
              <a:rPr lang="en-GB">
                <a:solidFill>
                  <a:schemeClr val="tx1"/>
                </a:solidFill>
                <a:latin typeface="Arial"/>
                <a:cs typeface="Arial"/>
              </a:rPr>
              <a:t> and </a:t>
            </a:r>
            <a:r>
              <a:rPr lang="en-GB" b="1">
                <a:solidFill>
                  <a:schemeClr val="tx1"/>
                </a:solidFill>
                <a:latin typeface="Arial"/>
                <a:cs typeface="Arial"/>
              </a:rPr>
              <a:t>BSL</a:t>
            </a:r>
            <a:endParaRPr lang="en-GB">
              <a:solidFill>
                <a:schemeClr val="tx1"/>
              </a:solidFill>
              <a:latin typeface="Arial"/>
              <a:cs typeface="Arial"/>
            </a:endParaRPr>
          </a:p>
          <a:p>
            <a:pPr>
              <a:buFont typeface="Wingdings" panose="020B0604020202020204" pitchFamily="34" charset="0"/>
              <a:buChar char="Ø"/>
            </a:pPr>
            <a:r>
              <a:rPr lang="en-GB">
                <a:solidFill>
                  <a:schemeClr val="tx1"/>
                </a:solidFill>
                <a:latin typeface="Arial"/>
                <a:cs typeface="Arial"/>
              </a:rPr>
              <a:t>Written materials provided in </a:t>
            </a:r>
            <a:r>
              <a:rPr lang="en-GB" b="1">
                <a:solidFill>
                  <a:schemeClr val="tx1"/>
                </a:solidFill>
                <a:latin typeface="Arial"/>
                <a:cs typeface="Arial"/>
              </a:rPr>
              <a:t>alternative languages</a:t>
            </a:r>
            <a:endParaRPr lang="en-GB">
              <a:solidFill>
                <a:schemeClr val="tx1"/>
              </a:solidFill>
              <a:latin typeface="Arial"/>
              <a:cs typeface="Arial"/>
            </a:endParaRPr>
          </a:p>
          <a:p>
            <a:pPr>
              <a:buFont typeface="Wingdings" panose="020B0604020202020204" pitchFamily="34" charset="0"/>
              <a:buChar char="Ø"/>
            </a:pPr>
            <a:r>
              <a:rPr lang="en-GB" b="1">
                <a:solidFill>
                  <a:schemeClr val="tx1"/>
                </a:solidFill>
                <a:latin typeface="Arial"/>
                <a:cs typeface="Arial"/>
              </a:rPr>
              <a:t>Family and carer involvement</a:t>
            </a:r>
            <a:r>
              <a:rPr lang="en-GB">
                <a:solidFill>
                  <a:schemeClr val="tx1"/>
                </a:solidFill>
                <a:latin typeface="Arial"/>
                <a:cs typeface="Arial"/>
              </a:rPr>
              <a:t> encouraged in letters, assessments, and appointments</a:t>
            </a:r>
          </a:p>
          <a:p>
            <a:pPr>
              <a:buFont typeface="Wingdings" panose="020B0604020202020204" pitchFamily="34" charset="0"/>
              <a:buChar char="Ø"/>
            </a:pPr>
            <a:endParaRPr lang="en-GB">
              <a:solidFill>
                <a:schemeClr val="tx1"/>
              </a:solidFill>
              <a:latin typeface="Arial"/>
              <a:cs typeface="Arial"/>
            </a:endParaRPr>
          </a:p>
          <a:p>
            <a:pPr marL="0" indent="0">
              <a:buNone/>
            </a:pPr>
            <a:r>
              <a:rPr lang="en-GB" b="1">
                <a:solidFill>
                  <a:schemeClr val="tx1"/>
                </a:solidFill>
                <a:latin typeface="Arial"/>
                <a:cs typeface="Arial"/>
              </a:rPr>
              <a:t>Inclusive Assessment</a:t>
            </a:r>
            <a:endParaRPr lang="en-GB">
              <a:solidFill>
                <a:schemeClr val="tx1"/>
              </a:solidFill>
              <a:latin typeface="Arial"/>
              <a:cs typeface="Arial"/>
            </a:endParaRPr>
          </a:p>
          <a:p>
            <a:pPr marL="0" indent="0">
              <a:buNone/>
            </a:pPr>
            <a:endParaRPr lang="en-GB" b="1">
              <a:solidFill>
                <a:schemeClr val="tx1"/>
              </a:solidFill>
              <a:latin typeface="Arial"/>
              <a:cs typeface="Arial"/>
            </a:endParaRPr>
          </a:p>
          <a:p>
            <a:pPr>
              <a:buFont typeface="Wingdings" panose="020B0604020202020204" pitchFamily="34" charset="0"/>
              <a:buChar char="Ø"/>
            </a:pPr>
            <a:r>
              <a:rPr lang="en-GB">
                <a:solidFill>
                  <a:schemeClr val="tx1"/>
                </a:solidFill>
                <a:latin typeface="Arial"/>
                <a:cs typeface="Arial"/>
              </a:rPr>
              <a:t>Routine collection of </a:t>
            </a:r>
            <a:r>
              <a:rPr lang="en-GB" b="1">
                <a:solidFill>
                  <a:schemeClr val="tx1"/>
                </a:solidFill>
                <a:latin typeface="Arial"/>
                <a:cs typeface="Arial"/>
              </a:rPr>
              <a:t>ethnicity</a:t>
            </a:r>
            <a:r>
              <a:rPr lang="en-GB">
                <a:solidFill>
                  <a:schemeClr val="tx1"/>
                </a:solidFill>
                <a:latin typeface="Arial"/>
                <a:cs typeface="Arial"/>
              </a:rPr>
              <a:t>, </a:t>
            </a:r>
            <a:r>
              <a:rPr lang="en-GB" b="1">
                <a:solidFill>
                  <a:schemeClr val="tx1"/>
                </a:solidFill>
                <a:latin typeface="Arial"/>
                <a:cs typeface="Arial"/>
              </a:rPr>
              <a:t>gender</a:t>
            </a:r>
            <a:r>
              <a:rPr lang="en-GB">
                <a:solidFill>
                  <a:schemeClr val="tx1"/>
                </a:solidFill>
                <a:latin typeface="Arial"/>
                <a:cs typeface="Arial"/>
              </a:rPr>
              <a:t>, </a:t>
            </a:r>
            <a:r>
              <a:rPr lang="en-GB" b="1">
                <a:solidFill>
                  <a:schemeClr val="tx1"/>
                </a:solidFill>
                <a:latin typeface="Arial"/>
                <a:cs typeface="Arial"/>
              </a:rPr>
              <a:t>mental health</a:t>
            </a:r>
            <a:r>
              <a:rPr lang="en-GB">
                <a:solidFill>
                  <a:schemeClr val="tx1"/>
                </a:solidFill>
                <a:latin typeface="Arial"/>
                <a:cs typeface="Arial"/>
              </a:rPr>
              <a:t>, </a:t>
            </a:r>
            <a:r>
              <a:rPr lang="en-GB" b="1">
                <a:solidFill>
                  <a:schemeClr val="tx1"/>
                </a:solidFill>
                <a:latin typeface="Arial"/>
                <a:cs typeface="Arial"/>
              </a:rPr>
              <a:t>learning disability</a:t>
            </a:r>
            <a:r>
              <a:rPr lang="en-GB">
                <a:solidFill>
                  <a:schemeClr val="tx1"/>
                </a:solidFill>
                <a:latin typeface="Arial"/>
                <a:cs typeface="Arial"/>
              </a:rPr>
              <a:t>, </a:t>
            </a:r>
            <a:r>
              <a:rPr lang="en-GB" b="1">
                <a:solidFill>
                  <a:schemeClr val="tx1"/>
                </a:solidFill>
                <a:latin typeface="Arial"/>
                <a:cs typeface="Arial"/>
              </a:rPr>
              <a:t>alcohol/drug use</a:t>
            </a:r>
            <a:r>
              <a:rPr lang="en-GB">
                <a:solidFill>
                  <a:schemeClr val="tx1"/>
                </a:solidFill>
                <a:latin typeface="Arial"/>
                <a:cs typeface="Arial"/>
              </a:rPr>
              <a:t>, </a:t>
            </a:r>
            <a:r>
              <a:rPr lang="en-GB" b="1">
                <a:solidFill>
                  <a:schemeClr val="tx1"/>
                </a:solidFill>
                <a:latin typeface="Arial"/>
                <a:cs typeface="Arial"/>
              </a:rPr>
              <a:t>Index of Multiple Deprivation (IMD)</a:t>
            </a:r>
            <a:endParaRPr lang="en-GB">
              <a:solidFill>
                <a:schemeClr val="tx1"/>
              </a:solidFill>
              <a:latin typeface="Arial"/>
              <a:cs typeface="Arial"/>
            </a:endParaRPr>
          </a:p>
          <a:p>
            <a:pPr>
              <a:buFont typeface="Wingdings" panose="020B0604020202020204" pitchFamily="34" charset="0"/>
              <a:buChar char="Ø"/>
            </a:pPr>
            <a:r>
              <a:rPr lang="en-GB">
                <a:solidFill>
                  <a:schemeClr val="tx1"/>
                </a:solidFill>
                <a:latin typeface="Arial"/>
                <a:cs typeface="Arial"/>
              </a:rPr>
              <a:t>Early identification of </a:t>
            </a:r>
            <a:r>
              <a:rPr lang="en-GB" b="1">
                <a:solidFill>
                  <a:schemeClr val="tx1"/>
                </a:solidFill>
                <a:latin typeface="Arial"/>
                <a:cs typeface="Arial"/>
              </a:rPr>
              <a:t>inequalities</a:t>
            </a:r>
            <a:r>
              <a:rPr lang="en-GB">
                <a:solidFill>
                  <a:schemeClr val="tx1"/>
                </a:solidFill>
                <a:latin typeface="Arial"/>
                <a:cs typeface="Arial"/>
              </a:rPr>
              <a:t>, enabling personalised, tailored support for each patient</a:t>
            </a:r>
          </a:p>
          <a:p>
            <a:pPr>
              <a:buFont typeface="Wingdings" panose="020B0604020202020204" pitchFamily="34" charset="0"/>
              <a:buChar char="Ø"/>
            </a:pPr>
            <a:endParaRPr lang="en-GB"/>
          </a:p>
        </p:txBody>
      </p:sp>
      <p:sp>
        <p:nvSpPr>
          <p:cNvPr id="4" name="Date Placeholder 3">
            <a:extLst>
              <a:ext uri="{FF2B5EF4-FFF2-40B4-BE49-F238E27FC236}">
                <a16:creationId xmlns:a16="http://schemas.microsoft.com/office/drawing/2014/main" id="{65DFDB72-C259-EF23-6456-7F0E112B02FE}"/>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C4DF1AB6-2143-DD68-A009-E9374AEFDAB2}"/>
              </a:ext>
            </a:extLst>
          </p:cNvPr>
          <p:cNvSpPr>
            <a:spLocks noGrp="1"/>
          </p:cNvSpPr>
          <p:nvPr>
            <p:ph type="sldNum" sz="quarter" idx="12"/>
          </p:nvPr>
        </p:nvSpPr>
        <p:spPr/>
        <p:txBody>
          <a:bodyPr/>
          <a:lstStyle/>
          <a:p>
            <a:fld id="{C53DD674-0FE8-9A43-90ED-815A93F2FBA3}" type="slidenum">
              <a:rPr lang="en-US" smtClean="0"/>
              <a:pPr/>
              <a:t>28</a:t>
            </a:fld>
            <a:endParaRPr lang="en-US"/>
          </a:p>
        </p:txBody>
      </p:sp>
    </p:spTree>
    <p:extLst>
      <p:ext uri="{BB962C8B-B14F-4D97-AF65-F5344CB8AC3E}">
        <p14:creationId xmlns:p14="http://schemas.microsoft.com/office/powerpoint/2010/main" val="302201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0B5E-9448-CFB7-C5A6-770756EA4A72}"/>
              </a:ext>
            </a:extLst>
          </p:cNvPr>
          <p:cNvSpPr>
            <a:spLocks noGrp="1"/>
          </p:cNvSpPr>
          <p:nvPr>
            <p:ph type="title"/>
          </p:nvPr>
        </p:nvSpPr>
        <p:spPr/>
        <p:txBody>
          <a:bodyPr/>
          <a:lstStyle/>
          <a:p>
            <a:r>
              <a:rPr lang="en-GB" sz="2800">
                <a:latin typeface="Arial"/>
                <a:cs typeface="Arial"/>
              </a:rPr>
              <a:t>Screening, Tailored Care &amp; Mental‑Health Support (PR Pathway)</a:t>
            </a:r>
            <a:endParaRPr lang="en-US" sz="2800">
              <a:latin typeface="Arial"/>
              <a:cs typeface="Arial"/>
            </a:endParaRPr>
          </a:p>
        </p:txBody>
      </p:sp>
      <p:sp>
        <p:nvSpPr>
          <p:cNvPr id="3" name="Content Placeholder 2">
            <a:extLst>
              <a:ext uri="{FF2B5EF4-FFF2-40B4-BE49-F238E27FC236}">
                <a16:creationId xmlns:a16="http://schemas.microsoft.com/office/drawing/2014/main" id="{EDC32240-D096-3531-CFE8-E4074CA1F8ED}"/>
              </a:ext>
            </a:extLst>
          </p:cNvPr>
          <p:cNvSpPr>
            <a:spLocks noGrp="1"/>
          </p:cNvSpPr>
          <p:nvPr>
            <p:ph idx="1"/>
          </p:nvPr>
        </p:nvSpPr>
        <p:spPr/>
        <p:txBody>
          <a:bodyPr vert="horz" lIns="91440" tIns="45720" rIns="91440" bIns="45720" rtlCol="0" anchor="t">
            <a:noAutofit/>
          </a:bodyPr>
          <a:lstStyle/>
          <a:p>
            <a:r>
              <a:rPr lang="en-GB" sz="2000" b="1">
                <a:solidFill>
                  <a:schemeClr val="tx1"/>
                </a:solidFill>
                <a:latin typeface="Arial"/>
                <a:cs typeface="Arial"/>
              </a:rPr>
              <a:t>Screening &amp; Initial Assessment:</a:t>
            </a:r>
            <a:r>
              <a:rPr lang="en-GB" sz="2000">
                <a:solidFill>
                  <a:schemeClr val="tx1"/>
                </a:solidFill>
                <a:latin typeface="Arial"/>
                <a:cs typeface="Arial"/>
              </a:rPr>
              <a:t> Routine collection of ethnicity, gender, GAD‑7/PHQ‑9, learning disabilities, and deprivation scores from referral to assessment</a:t>
            </a:r>
            <a:endParaRPr lang="en-GB" sz="2000" b="1">
              <a:solidFill>
                <a:schemeClr val="tx1"/>
              </a:solidFill>
              <a:latin typeface="Arial"/>
              <a:cs typeface="Arial"/>
            </a:endParaRPr>
          </a:p>
          <a:p>
            <a:r>
              <a:rPr lang="en-GB" sz="2000" b="1">
                <a:solidFill>
                  <a:schemeClr val="tx1"/>
                </a:solidFill>
                <a:latin typeface="Arial"/>
                <a:cs typeface="Arial"/>
              </a:rPr>
              <a:t>Purpose:</a:t>
            </a:r>
            <a:r>
              <a:rPr lang="en-GB" sz="2000">
                <a:solidFill>
                  <a:schemeClr val="tx1"/>
                </a:solidFill>
                <a:latin typeface="Arial"/>
                <a:cs typeface="Arial"/>
              </a:rPr>
              <a:t> Early identification of inequalities and personalised support, including referrals to psychology, mental‑health services, and the GCL clinic</a:t>
            </a:r>
          </a:p>
          <a:p>
            <a:r>
              <a:rPr lang="en-GB" sz="2000" b="1">
                <a:solidFill>
                  <a:schemeClr val="tx1"/>
                </a:solidFill>
                <a:latin typeface="Arial"/>
                <a:cs typeface="Arial"/>
              </a:rPr>
              <a:t>Adapted Care:</a:t>
            </a:r>
            <a:r>
              <a:rPr lang="en-GB" sz="2000">
                <a:solidFill>
                  <a:schemeClr val="tx1"/>
                </a:solidFill>
                <a:latin typeface="Arial"/>
                <a:cs typeface="Arial"/>
              </a:rPr>
              <a:t> PR programmes tailored for LD/MH needs (e.g., carer‑supported attendance; 1:1 home‑based PR for patients needing quieter or individual environments)</a:t>
            </a:r>
          </a:p>
          <a:p>
            <a:r>
              <a:rPr lang="en-GB" sz="2000" b="1">
                <a:solidFill>
                  <a:schemeClr val="tx1"/>
                </a:solidFill>
                <a:latin typeface="Arial"/>
                <a:cs typeface="Arial"/>
              </a:rPr>
              <a:t>Mental‑Health Support &amp; Safeguarding:</a:t>
            </a:r>
            <a:r>
              <a:rPr lang="en-GB" sz="2000">
                <a:solidFill>
                  <a:schemeClr val="tx1"/>
                </a:solidFill>
                <a:latin typeface="Arial"/>
                <a:cs typeface="Arial"/>
              </a:rPr>
              <a:t> Appropriate crisis support when patients disclose they are struggling, flexible engagement for UTA/DNA patients, and regular mental‑health reviews throughout PR</a:t>
            </a:r>
          </a:p>
          <a:p>
            <a:endParaRPr lang="en-GB" b="1"/>
          </a:p>
        </p:txBody>
      </p:sp>
      <p:sp>
        <p:nvSpPr>
          <p:cNvPr id="4" name="Date Placeholder 3">
            <a:extLst>
              <a:ext uri="{FF2B5EF4-FFF2-40B4-BE49-F238E27FC236}">
                <a16:creationId xmlns:a16="http://schemas.microsoft.com/office/drawing/2014/main" id="{C24C9C87-4CD8-DB29-C1B4-0D174E7BAB83}"/>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ABDEE9A0-21DA-415F-B54F-CE08D1FF5915}"/>
              </a:ext>
            </a:extLst>
          </p:cNvPr>
          <p:cNvSpPr>
            <a:spLocks noGrp="1"/>
          </p:cNvSpPr>
          <p:nvPr>
            <p:ph type="sldNum" sz="quarter" idx="12"/>
          </p:nvPr>
        </p:nvSpPr>
        <p:spPr/>
        <p:txBody>
          <a:bodyPr/>
          <a:lstStyle/>
          <a:p>
            <a:fld id="{C53DD674-0FE8-9A43-90ED-815A93F2FBA3}" type="slidenum">
              <a:rPr lang="en-US" smtClean="0"/>
              <a:pPr/>
              <a:t>29</a:t>
            </a:fld>
            <a:endParaRPr lang="en-US"/>
          </a:p>
        </p:txBody>
      </p:sp>
    </p:spTree>
    <p:extLst>
      <p:ext uri="{BB962C8B-B14F-4D97-AF65-F5344CB8AC3E}">
        <p14:creationId xmlns:p14="http://schemas.microsoft.com/office/powerpoint/2010/main" val="861689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DCE17C-29E1-5EE7-3CF1-523AA3212087}"/>
              </a:ext>
            </a:extLst>
          </p:cNvPr>
          <p:cNvPicPr>
            <a:picLocks noGrp="1" noChangeAspect="1"/>
          </p:cNvPicPr>
          <p:nvPr>
            <p:ph type="pic" sz="quarter" idx="13"/>
          </p:nvPr>
        </p:nvPicPr>
        <p:blipFill>
          <a:blip r:embed="rId2"/>
          <a:srcRect b="443"/>
          <a:stretch>
            <a:fillRect/>
          </a:stretch>
        </p:blipFill>
        <p:spPr>
          <a:xfrm>
            <a:off x="20" y="10"/>
            <a:ext cx="12191980" cy="6857990"/>
          </a:xfrm>
          <a:prstGeom prst="rect">
            <a:avLst/>
          </a:prstGeom>
          <a:noFill/>
        </p:spPr>
      </p:pic>
      <p:sp>
        <p:nvSpPr>
          <p:cNvPr id="4" name="Date Placeholder 3">
            <a:extLst>
              <a:ext uri="{FF2B5EF4-FFF2-40B4-BE49-F238E27FC236}">
                <a16:creationId xmlns:a16="http://schemas.microsoft.com/office/drawing/2014/main" id="{AF49B9CC-CB9B-1F3B-5BBE-37EFD81262A2}"/>
              </a:ext>
            </a:extLst>
          </p:cNvPr>
          <p:cNvSpPr>
            <a:spLocks noGrp="1"/>
          </p:cNvSpPr>
          <p:nvPr>
            <p:ph type="dt" sz="half" idx="10"/>
          </p:nvPr>
        </p:nvSpPr>
        <p:spPr>
          <a:xfrm>
            <a:off x="366850" y="6450620"/>
            <a:ext cx="2743200" cy="365125"/>
          </a:xfrm>
        </p:spPr>
        <p:txBody>
          <a:bodyPr anchor="ctr">
            <a:normAutofit/>
          </a:bodyPr>
          <a:lstStyle/>
          <a:p>
            <a:pPr>
              <a:spcAft>
                <a:spcPts val="600"/>
              </a:spcAft>
            </a:pPr>
            <a:fld id="{A41A7A7B-F31D-B344-836C-A639F0094DD6}" type="datetime1">
              <a:rPr lang="en-GB" smtClean="0"/>
              <a:pPr>
                <a:spcAft>
                  <a:spcPts val="600"/>
                </a:spcAft>
              </a:pPr>
              <a:t>14/01/2026</a:t>
            </a:fld>
            <a:endParaRPr lang="en-US"/>
          </a:p>
        </p:txBody>
      </p:sp>
      <p:sp>
        <p:nvSpPr>
          <p:cNvPr id="5" name="Slide Number Placeholder 4">
            <a:extLst>
              <a:ext uri="{FF2B5EF4-FFF2-40B4-BE49-F238E27FC236}">
                <a16:creationId xmlns:a16="http://schemas.microsoft.com/office/drawing/2014/main" id="{E092304F-61B1-5C5F-8D10-B97E6AE8EFA5}"/>
              </a:ext>
            </a:extLst>
          </p:cNvPr>
          <p:cNvSpPr>
            <a:spLocks noGrp="1"/>
          </p:cNvSpPr>
          <p:nvPr>
            <p:ph type="sldNum" sz="quarter" idx="12"/>
          </p:nvPr>
        </p:nvSpPr>
        <p:spPr>
          <a:xfrm>
            <a:off x="9081950" y="6450620"/>
            <a:ext cx="2743200" cy="365125"/>
          </a:xfrm>
        </p:spPr>
        <p:txBody>
          <a:bodyPr anchor="ctr">
            <a:normAutofit/>
          </a:bodyPr>
          <a:lstStyle/>
          <a:p>
            <a:pPr>
              <a:spcAft>
                <a:spcPts val="600"/>
              </a:spcAft>
            </a:pPr>
            <a:fld id="{C53DD674-0FE8-9A43-90ED-815A93F2FBA3}" type="slidenum">
              <a:rPr lang="en-US" smtClean="0"/>
              <a:pPr>
                <a:spcAft>
                  <a:spcPts val="600"/>
                </a:spcAft>
              </a:pPr>
              <a:t>3</a:t>
            </a:fld>
            <a:endParaRPr lang="en-US"/>
          </a:p>
        </p:txBody>
      </p:sp>
    </p:spTree>
    <p:extLst>
      <p:ext uri="{BB962C8B-B14F-4D97-AF65-F5344CB8AC3E}">
        <p14:creationId xmlns:p14="http://schemas.microsoft.com/office/powerpoint/2010/main" val="421647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0D72-90CF-9083-EF94-D4CBCE194055}"/>
              </a:ext>
            </a:extLst>
          </p:cNvPr>
          <p:cNvSpPr>
            <a:spLocks noGrp="1"/>
          </p:cNvSpPr>
          <p:nvPr>
            <p:ph type="title"/>
          </p:nvPr>
        </p:nvSpPr>
        <p:spPr/>
        <p:txBody>
          <a:bodyPr/>
          <a:lstStyle/>
          <a:p>
            <a:r>
              <a:rPr lang="en-GB">
                <a:latin typeface="Arial"/>
                <a:cs typeface="Arial"/>
              </a:rPr>
              <a:t>Supported Settings, Carer Education &amp; Equitable Access</a:t>
            </a:r>
            <a:endParaRPr lang="en-US">
              <a:latin typeface="Arial"/>
              <a:cs typeface="Arial"/>
            </a:endParaRPr>
          </a:p>
        </p:txBody>
      </p:sp>
      <p:sp>
        <p:nvSpPr>
          <p:cNvPr id="3" name="Content Placeholder 2">
            <a:extLst>
              <a:ext uri="{FF2B5EF4-FFF2-40B4-BE49-F238E27FC236}">
                <a16:creationId xmlns:a16="http://schemas.microsoft.com/office/drawing/2014/main" id="{61450582-4E51-E095-29CB-919593EEC3C4}"/>
              </a:ext>
            </a:extLst>
          </p:cNvPr>
          <p:cNvSpPr>
            <a:spLocks noGrp="1"/>
          </p:cNvSpPr>
          <p:nvPr>
            <p:ph idx="1"/>
          </p:nvPr>
        </p:nvSpPr>
        <p:spPr/>
        <p:txBody>
          <a:bodyPr vert="horz" lIns="91440" tIns="45720" rIns="91440" bIns="45720" rtlCol="0" anchor="t">
            <a:noAutofit/>
          </a:bodyPr>
          <a:lstStyle/>
          <a:p>
            <a:r>
              <a:rPr lang="en-GB" sz="2000" b="1">
                <a:solidFill>
                  <a:schemeClr val="tx1"/>
                </a:solidFill>
                <a:latin typeface="Arial"/>
                <a:cs typeface="Arial"/>
              </a:rPr>
              <a:t>Patients reviewed in Supported &amp; Residential Settings:</a:t>
            </a:r>
            <a:r>
              <a:rPr lang="en-GB" sz="2000">
                <a:solidFill>
                  <a:schemeClr val="tx1"/>
                </a:solidFill>
                <a:latin typeface="Arial"/>
                <a:cs typeface="Arial"/>
              </a:rPr>
              <a:t> Delivered in residential homes, supported‑living environments, and nursing homes</a:t>
            </a:r>
          </a:p>
          <a:p>
            <a:r>
              <a:rPr lang="en-GB" sz="2000" b="1">
                <a:solidFill>
                  <a:schemeClr val="tx1"/>
                </a:solidFill>
                <a:latin typeface="Arial"/>
                <a:cs typeface="Arial"/>
              </a:rPr>
              <a:t>Carer/Family Involvement:</a:t>
            </a:r>
            <a:r>
              <a:rPr lang="en-GB" sz="2000">
                <a:solidFill>
                  <a:schemeClr val="tx1"/>
                </a:solidFill>
                <a:latin typeface="Arial"/>
                <a:cs typeface="Arial"/>
              </a:rPr>
              <a:t> Prioritised when patient capacity is limited to ensure safe, person‑centred care</a:t>
            </a:r>
          </a:p>
          <a:p>
            <a:r>
              <a:rPr lang="en-GB" sz="2000" b="1">
                <a:solidFill>
                  <a:schemeClr val="tx1"/>
                </a:solidFill>
                <a:latin typeface="Arial"/>
                <a:cs typeface="Arial"/>
              </a:rPr>
              <a:t>Carer Education:</a:t>
            </a:r>
            <a:r>
              <a:rPr lang="en-GB" sz="2000">
                <a:solidFill>
                  <a:schemeClr val="tx1"/>
                </a:solidFill>
                <a:latin typeface="Arial"/>
                <a:cs typeface="Arial"/>
              </a:rPr>
              <a:t> Training provided on nebulisers, suctioning, and wider care‑support needs</a:t>
            </a:r>
          </a:p>
          <a:p>
            <a:r>
              <a:rPr lang="en-GB" sz="2000" b="1">
                <a:solidFill>
                  <a:schemeClr val="tx1"/>
                </a:solidFill>
                <a:latin typeface="Arial"/>
                <a:cs typeface="Arial"/>
              </a:rPr>
              <a:t>Equitable Access:</a:t>
            </a:r>
            <a:r>
              <a:rPr lang="en-GB" sz="2000">
                <a:solidFill>
                  <a:schemeClr val="tx1"/>
                </a:solidFill>
                <a:latin typeface="Arial"/>
                <a:cs typeface="Arial"/>
              </a:rPr>
              <a:t> Referrals accepted from primary care, secondary care, social workers, and other partners</a:t>
            </a:r>
          </a:p>
          <a:p>
            <a:r>
              <a:rPr lang="en-GB" sz="2000" b="1">
                <a:solidFill>
                  <a:schemeClr val="tx1"/>
                </a:solidFill>
                <a:latin typeface="Arial"/>
                <a:cs typeface="Arial"/>
              </a:rPr>
              <a:t>Joined‑Up Care:</a:t>
            </a:r>
            <a:r>
              <a:rPr lang="en-GB" sz="2000">
                <a:solidFill>
                  <a:schemeClr val="tx1"/>
                </a:solidFill>
                <a:latin typeface="Arial"/>
                <a:cs typeface="Arial"/>
              </a:rPr>
              <a:t> Ensures consistent, equitable access across the whole pathway</a:t>
            </a:r>
          </a:p>
          <a:p>
            <a:endParaRPr lang="en-GB"/>
          </a:p>
        </p:txBody>
      </p:sp>
      <p:sp>
        <p:nvSpPr>
          <p:cNvPr id="4" name="Date Placeholder 3">
            <a:extLst>
              <a:ext uri="{FF2B5EF4-FFF2-40B4-BE49-F238E27FC236}">
                <a16:creationId xmlns:a16="http://schemas.microsoft.com/office/drawing/2014/main" id="{082FDAFE-E291-B0F1-23C5-7FD2BF857007}"/>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F8ED21F4-3131-8396-10FC-C89AC8F8BBDA}"/>
              </a:ext>
            </a:extLst>
          </p:cNvPr>
          <p:cNvSpPr>
            <a:spLocks noGrp="1"/>
          </p:cNvSpPr>
          <p:nvPr>
            <p:ph type="sldNum" sz="quarter" idx="12"/>
          </p:nvPr>
        </p:nvSpPr>
        <p:spPr/>
        <p:txBody>
          <a:bodyPr/>
          <a:lstStyle/>
          <a:p>
            <a:fld id="{C53DD674-0FE8-9A43-90ED-815A93F2FBA3}" type="slidenum">
              <a:rPr lang="en-US" smtClean="0"/>
              <a:pPr/>
              <a:t>30</a:t>
            </a:fld>
            <a:endParaRPr lang="en-US"/>
          </a:p>
        </p:txBody>
      </p:sp>
    </p:spTree>
    <p:extLst>
      <p:ext uri="{BB962C8B-B14F-4D97-AF65-F5344CB8AC3E}">
        <p14:creationId xmlns:p14="http://schemas.microsoft.com/office/powerpoint/2010/main" val="3595965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4E9F-200D-C54F-5106-7EE2A1C19369}"/>
              </a:ext>
            </a:extLst>
          </p:cNvPr>
          <p:cNvSpPr>
            <a:spLocks noGrp="1"/>
          </p:cNvSpPr>
          <p:nvPr>
            <p:ph type="title"/>
          </p:nvPr>
        </p:nvSpPr>
        <p:spPr/>
        <p:txBody>
          <a:bodyPr/>
          <a:lstStyle/>
          <a:p>
            <a:r>
              <a:rPr lang="en-GB" sz="2800"/>
              <a:t>Patients are at the heart ♥️ of everything we do!</a:t>
            </a:r>
          </a:p>
        </p:txBody>
      </p:sp>
      <p:sp>
        <p:nvSpPr>
          <p:cNvPr id="5" name="Date Placeholder 4">
            <a:extLst>
              <a:ext uri="{FF2B5EF4-FFF2-40B4-BE49-F238E27FC236}">
                <a16:creationId xmlns:a16="http://schemas.microsoft.com/office/drawing/2014/main" id="{256C986C-5322-74A5-D586-3CD3EA555E29}"/>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Slide Number Placeholder 5">
            <a:extLst>
              <a:ext uri="{FF2B5EF4-FFF2-40B4-BE49-F238E27FC236}">
                <a16:creationId xmlns:a16="http://schemas.microsoft.com/office/drawing/2014/main" id="{BBBE161C-186D-ECAA-36CD-2680678B1139}"/>
              </a:ext>
            </a:extLst>
          </p:cNvPr>
          <p:cNvSpPr>
            <a:spLocks noGrp="1"/>
          </p:cNvSpPr>
          <p:nvPr>
            <p:ph type="sldNum" sz="quarter" idx="12"/>
          </p:nvPr>
        </p:nvSpPr>
        <p:spPr/>
        <p:txBody>
          <a:bodyPr/>
          <a:lstStyle/>
          <a:p>
            <a:fld id="{C53DD674-0FE8-9A43-90ED-815A93F2FBA3}" type="slidenum">
              <a:rPr lang="en-US" smtClean="0"/>
              <a:t>31</a:t>
            </a:fld>
            <a:endParaRPr lang="en-US"/>
          </a:p>
        </p:txBody>
      </p:sp>
      <p:pic>
        <p:nvPicPr>
          <p:cNvPr id="7" name="Content Placeholder 3">
            <a:extLst>
              <a:ext uri="{FF2B5EF4-FFF2-40B4-BE49-F238E27FC236}">
                <a16:creationId xmlns:a16="http://schemas.microsoft.com/office/drawing/2014/main" id="{726639B9-B3A3-D144-A445-3C90A6C6792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t="26932" r="1" b="1"/>
          <a:stretch>
            <a:fillRect/>
          </a:stretch>
        </p:blipFill>
        <p:spPr>
          <a:xfrm>
            <a:off x="451886" y="2053885"/>
            <a:ext cx="6568659" cy="2405574"/>
          </a:xfrm>
          <a:prstGeom prst="rect">
            <a:avLst/>
          </a:prstGeom>
          <a:noFill/>
        </p:spPr>
      </p:pic>
      <p:pic>
        <p:nvPicPr>
          <p:cNvPr id="8" name="Content Placeholder 7">
            <a:extLst>
              <a:ext uri="{FF2B5EF4-FFF2-40B4-BE49-F238E27FC236}">
                <a16:creationId xmlns:a16="http://schemas.microsoft.com/office/drawing/2014/main" id="{21BE0868-01A2-4094-61BD-542C2E996736}"/>
              </a:ext>
            </a:extLst>
          </p:cNvPr>
          <p:cNvPicPr>
            <a:picLocks noGrp="1" noChangeAspect="1"/>
          </p:cNvPicPr>
          <p:nvPr>
            <p:ph sz="half" idx="2"/>
          </p:nvPr>
        </p:nvPicPr>
        <p:blipFill>
          <a:blip r:embed="rId3"/>
          <a:stretch>
            <a:fillRect/>
          </a:stretch>
        </p:blipFill>
        <p:spPr>
          <a:xfrm>
            <a:off x="7593494" y="2686929"/>
            <a:ext cx="4231656" cy="3763691"/>
          </a:xfrm>
          <a:prstGeom prst="rect">
            <a:avLst/>
          </a:prstGeom>
        </p:spPr>
      </p:pic>
      <p:pic>
        <p:nvPicPr>
          <p:cNvPr id="9" name="Content Placeholder 3">
            <a:extLst>
              <a:ext uri="{FF2B5EF4-FFF2-40B4-BE49-F238E27FC236}">
                <a16:creationId xmlns:a16="http://schemas.microsoft.com/office/drawing/2014/main" id="{E3E76316-8A9E-B713-9A89-681879BFBF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172" y="4459458"/>
            <a:ext cx="6568659" cy="2356287"/>
          </a:xfrm>
          <a:prstGeom prst="rect">
            <a:avLst/>
          </a:prstGeom>
        </p:spPr>
      </p:pic>
    </p:spTree>
    <p:extLst>
      <p:ext uri="{BB962C8B-B14F-4D97-AF65-F5344CB8AC3E}">
        <p14:creationId xmlns:p14="http://schemas.microsoft.com/office/powerpoint/2010/main" val="2525837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0CF3-AA04-DAE8-73DB-2E12F0755A68}"/>
              </a:ext>
            </a:extLst>
          </p:cNvPr>
          <p:cNvSpPr>
            <a:spLocks noGrp="1"/>
          </p:cNvSpPr>
          <p:nvPr>
            <p:ph type="title"/>
          </p:nvPr>
        </p:nvSpPr>
        <p:spPr/>
        <p:txBody>
          <a:bodyPr/>
          <a:lstStyle/>
          <a:p>
            <a:r>
              <a:rPr lang="en-GB" sz="2800"/>
              <a:t>The service always receives outstanding feedback </a:t>
            </a:r>
          </a:p>
        </p:txBody>
      </p:sp>
      <p:graphicFrame>
        <p:nvGraphicFramePr>
          <p:cNvPr id="9" name="Content Placeholder 8">
            <a:extLst>
              <a:ext uri="{FF2B5EF4-FFF2-40B4-BE49-F238E27FC236}">
                <a16:creationId xmlns:a16="http://schemas.microsoft.com/office/drawing/2014/main" id="{848D9D13-D121-2B6F-F782-686372A7B266}"/>
              </a:ext>
            </a:extLst>
          </p:cNvPr>
          <p:cNvGraphicFramePr>
            <a:graphicFrameLocks noGrp="1"/>
          </p:cNvGraphicFramePr>
          <p:nvPr>
            <p:ph idx="1"/>
          </p:nvPr>
        </p:nvGraphicFramePr>
        <p:xfrm>
          <a:off x="366850" y="2013377"/>
          <a:ext cx="11458300" cy="4437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2106AA38-6FFB-2FB9-F0E9-A09E458E188E}"/>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F2D724C2-171B-4262-B12E-1098D7C2A0CB}"/>
              </a:ext>
            </a:extLst>
          </p:cNvPr>
          <p:cNvSpPr>
            <a:spLocks noGrp="1"/>
          </p:cNvSpPr>
          <p:nvPr>
            <p:ph type="sldNum" sz="quarter" idx="12"/>
          </p:nvPr>
        </p:nvSpPr>
        <p:spPr/>
        <p:txBody>
          <a:bodyPr/>
          <a:lstStyle/>
          <a:p>
            <a:fld id="{C53DD674-0FE8-9A43-90ED-815A93F2FBA3}" type="slidenum">
              <a:rPr lang="en-US" smtClean="0"/>
              <a:pPr/>
              <a:t>32</a:t>
            </a:fld>
            <a:endParaRPr lang="en-US"/>
          </a:p>
        </p:txBody>
      </p:sp>
      <p:pic>
        <p:nvPicPr>
          <p:cNvPr id="10" name="Picture 9">
            <a:extLst>
              <a:ext uri="{FF2B5EF4-FFF2-40B4-BE49-F238E27FC236}">
                <a16:creationId xmlns:a16="http://schemas.microsoft.com/office/drawing/2014/main" id="{D3DEEEC5-0F99-15D4-8071-B7900F308F83}"/>
              </a:ext>
            </a:extLst>
          </p:cNvPr>
          <p:cNvPicPr>
            <a:picLocks noChangeAspect="1"/>
          </p:cNvPicPr>
          <p:nvPr/>
        </p:nvPicPr>
        <p:blipFill>
          <a:blip r:embed="rId7"/>
          <a:stretch>
            <a:fillRect/>
          </a:stretch>
        </p:blipFill>
        <p:spPr>
          <a:xfrm>
            <a:off x="8537303" y="1024695"/>
            <a:ext cx="1489846" cy="842276"/>
          </a:xfrm>
          <a:prstGeom prst="rect">
            <a:avLst/>
          </a:prstGeom>
          <a:ln>
            <a:noFill/>
          </a:ln>
        </p:spPr>
      </p:pic>
      <p:pic>
        <p:nvPicPr>
          <p:cNvPr id="13" name="Graphic 12" descr="Badge Heart with solid fill">
            <a:extLst>
              <a:ext uri="{FF2B5EF4-FFF2-40B4-BE49-F238E27FC236}">
                <a16:creationId xmlns:a16="http://schemas.microsoft.com/office/drawing/2014/main" id="{794BE34A-D74C-8E41-CE5D-E258530587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63725" y="4389120"/>
            <a:ext cx="664549" cy="392983"/>
          </a:xfrm>
          <a:prstGeom prst="rect">
            <a:avLst/>
          </a:prstGeom>
        </p:spPr>
      </p:pic>
    </p:spTree>
    <p:extLst>
      <p:ext uri="{BB962C8B-B14F-4D97-AF65-F5344CB8AC3E}">
        <p14:creationId xmlns:p14="http://schemas.microsoft.com/office/powerpoint/2010/main" val="180532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118F-96C7-95CB-CD49-04DF03FDA41E}"/>
              </a:ext>
            </a:extLst>
          </p:cNvPr>
          <p:cNvSpPr>
            <a:spLocks noGrp="1"/>
          </p:cNvSpPr>
          <p:nvPr>
            <p:ph type="title"/>
          </p:nvPr>
        </p:nvSpPr>
        <p:spPr/>
        <p:txBody>
          <a:bodyPr/>
          <a:lstStyle/>
          <a:p>
            <a:r>
              <a:rPr lang="en-GB"/>
              <a:t>Knowsley Cardio-Respiratory EDS Action Plan</a:t>
            </a:r>
            <a:endParaRPr lang="en-US"/>
          </a:p>
        </p:txBody>
      </p:sp>
      <p:sp>
        <p:nvSpPr>
          <p:cNvPr id="3" name="Content Placeholder 2">
            <a:extLst>
              <a:ext uri="{FF2B5EF4-FFF2-40B4-BE49-F238E27FC236}">
                <a16:creationId xmlns:a16="http://schemas.microsoft.com/office/drawing/2014/main" id="{CCBE78AD-9754-CBB7-BAA3-97A125D5FB03}"/>
              </a:ext>
            </a:extLst>
          </p:cNvPr>
          <p:cNvSpPr>
            <a:spLocks noGrp="1"/>
          </p:cNvSpPr>
          <p:nvPr>
            <p:ph sz="half" idx="1"/>
          </p:nvPr>
        </p:nvSpPr>
        <p:spPr>
          <a:xfrm>
            <a:off x="366850" y="2017649"/>
            <a:ext cx="5652950" cy="4535932"/>
          </a:xfrm>
        </p:spPr>
        <p:txBody>
          <a:bodyPr vert="horz" lIns="91440" tIns="45720" rIns="91440" bIns="45720" rtlCol="0" anchor="t">
            <a:noAutofit/>
          </a:bodyPr>
          <a:lstStyle/>
          <a:p>
            <a:pPr algn="just"/>
            <a:r>
              <a:rPr lang="en-GB">
                <a:solidFill>
                  <a:schemeClr val="tx1"/>
                </a:solidFill>
                <a:latin typeface="Arial"/>
                <a:cs typeface="Arial"/>
              </a:rPr>
              <a:t>Ensure equitable, high-quality cardiovascular and respiratory care  </a:t>
            </a:r>
            <a:endParaRPr lang="en-US">
              <a:solidFill>
                <a:schemeClr val="tx1"/>
              </a:solidFill>
              <a:latin typeface="Arial"/>
              <a:cs typeface="Arial"/>
            </a:endParaRPr>
          </a:p>
          <a:p>
            <a:pPr algn="just"/>
            <a:r>
              <a:rPr lang="en-GB">
                <a:solidFill>
                  <a:schemeClr val="tx1"/>
                </a:solidFill>
                <a:latin typeface="Arial"/>
                <a:cs typeface="Arial"/>
              </a:rPr>
              <a:t>Align to NHS EDS</a:t>
            </a:r>
            <a:endParaRPr lang="en-US">
              <a:solidFill>
                <a:schemeClr val="tx1"/>
              </a:solidFill>
              <a:latin typeface="Arial"/>
              <a:cs typeface="Arial"/>
            </a:endParaRPr>
          </a:p>
          <a:p>
            <a:pPr algn="just"/>
            <a:r>
              <a:rPr lang="en-GB">
                <a:solidFill>
                  <a:schemeClr val="tx1"/>
                </a:solidFill>
              </a:rPr>
              <a:t>Focus on Knowsley population needs and the wider population at PLACE and ICB level </a:t>
            </a:r>
            <a:endParaRPr lang="en-US">
              <a:solidFill>
                <a:srgbClr val="323232"/>
              </a:solidFill>
            </a:endParaRPr>
          </a:p>
          <a:p>
            <a:pPr algn="just"/>
            <a:r>
              <a:rPr lang="en-GB">
                <a:solidFill>
                  <a:schemeClr val="tx1"/>
                </a:solidFill>
                <a:latin typeface="Arial"/>
                <a:cs typeface="Arial"/>
              </a:rPr>
              <a:t>Address health inequalities in cardiovascular and respiratory care and link with the prevention agenda for patients and Staff </a:t>
            </a:r>
            <a:endParaRPr lang="en-US">
              <a:solidFill>
                <a:schemeClr val="tx1"/>
              </a:solidFill>
              <a:latin typeface="Arial"/>
              <a:cs typeface="Arial"/>
            </a:endParaRPr>
          </a:p>
          <a:p>
            <a:pPr algn="just"/>
            <a:r>
              <a:rPr lang="en-GB">
                <a:solidFill>
                  <a:schemeClr val="tx1"/>
                </a:solidFill>
                <a:latin typeface="Arial"/>
                <a:cs typeface="Arial"/>
              </a:rPr>
              <a:t>Improve uptake of NHS health checks, spirometry, AF detection, opportunistic testing and MECC </a:t>
            </a:r>
          </a:p>
          <a:p>
            <a:pPr algn="just"/>
            <a:r>
              <a:rPr lang="en-GB">
                <a:solidFill>
                  <a:schemeClr val="tx1"/>
                </a:solidFill>
                <a:latin typeface="Arial"/>
                <a:cs typeface="Arial"/>
              </a:rPr>
              <a:t>Improve access through community clinics and flexible appointments</a:t>
            </a:r>
            <a:endParaRPr lang="en-US">
              <a:solidFill>
                <a:schemeClr val="tx1"/>
              </a:solidFill>
              <a:latin typeface="Arial"/>
              <a:cs typeface="Arial"/>
            </a:endParaRPr>
          </a:p>
          <a:p>
            <a:pPr algn="just"/>
            <a:r>
              <a:rPr lang="en-GB">
                <a:solidFill>
                  <a:schemeClr val="tx1"/>
                </a:solidFill>
                <a:latin typeface="Arial"/>
                <a:cs typeface="Arial"/>
              </a:rPr>
              <a:t>Reasonable adjustments and accessible information</a:t>
            </a:r>
            <a:endParaRPr lang="en-US">
              <a:solidFill>
                <a:schemeClr val="tx1"/>
              </a:solidFill>
              <a:latin typeface="Arial"/>
              <a:cs typeface="Arial"/>
            </a:endParaRPr>
          </a:p>
          <a:p>
            <a:pPr algn="just"/>
            <a:r>
              <a:rPr lang="en-GB">
                <a:solidFill>
                  <a:schemeClr val="tx1"/>
                </a:solidFill>
                <a:latin typeface="Arial"/>
                <a:cs typeface="Arial"/>
              </a:rPr>
              <a:t>Monitor experience by protected characteristics</a:t>
            </a:r>
          </a:p>
        </p:txBody>
      </p:sp>
      <p:sp>
        <p:nvSpPr>
          <p:cNvPr id="4" name="Content Placeholder 3">
            <a:extLst>
              <a:ext uri="{FF2B5EF4-FFF2-40B4-BE49-F238E27FC236}">
                <a16:creationId xmlns:a16="http://schemas.microsoft.com/office/drawing/2014/main" id="{2B72939D-9B34-49B6-C6EF-1558D7BA9BFD}"/>
              </a:ext>
            </a:extLst>
          </p:cNvPr>
          <p:cNvSpPr>
            <a:spLocks noGrp="1"/>
          </p:cNvSpPr>
          <p:nvPr>
            <p:ph sz="half" idx="2"/>
          </p:nvPr>
        </p:nvSpPr>
        <p:spPr/>
        <p:txBody>
          <a:bodyPr vert="horz" lIns="91440" tIns="45720" rIns="91440" bIns="45720" rtlCol="0" anchor="t">
            <a:noAutofit/>
          </a:bodyPr>
          <a:lstStyle/>
          <a:p>
            <a:r>
              <a:rPr lang="en-GB">
                <a:solidFill>
                  <a:schemeClr val="tx1"/>
                </a:solidFill>
                <a:latin typeface="Arial"/>
                <a:cs typeface="Arial"/>
              </a:rPr>
              <a:t>Support staff wellbeing and inclusion</a:t>
            </a:r>
            <a:endParaRPr lang="en-US">
              <a:solidFill>
                <a:schemeClr val="tx1"/>
              </a:solidFill>
              <a:latin typeface="Arial"/>
              <a:cs typeface="Arial"/>
            </a:endParaRPr>
          </a:p>
          <a:p>
            <a:r>
              <a:rPr lang="en-GB">
                <a:solidFill>
                  <a:schemeClr val="tx1"/>
                </a:solidFill>
                <a:latin typeface="Arial"/>
                <a:cs typeface="Arial"/>
              </a:rPr>
              <a:t>Build confidence in delivering equitable care</a:t>
            </a:r>
            <a:endParaRPr lang="en-US">
              <a:solidFill>
                <a:schemeClr val="tx1"/>
              </a:solidFill>
              <a:latin typeface="Arial"/>
              <a:cs typeface="Arial"/>
            </a:endParaRPr>
          </a:p>
          <a:p>
            <a:r>
              <a:rPr lang="en-GB">
                <a:solidFill>
                  <a:schemeClr val="tx1"/>
                </a:solidFill>
                <a:latin typeface="Arial"/>
                <a:cs typeface="Arial"/>
              </a:rPr>
              <a:t>Equality Impact Assessments for service changes</a:t>
            </a:r>
            <a:endParaRPr lang="en-US">
              <a:solidFill>
                <a:schemeClr val="tx1"/>
              </a:solidFill>
              <a:latin typeface="Arial"/>
              <a:cs typeface="Arial"/>
            </a:endParaRPr>
          </a:p>
          <a:p>
            <a:r>
              <a:rPr lang="en-GB">
                <a:solidFill>
                  <a:schemeClr val="tx1"/>
                </a:solidFill>
                <a:latin typeface="Arial"/>
                <a:cs typeface="Arial"/>
              </a:rPr>
              <a:t>Clear accountability at Place and ICB level</a:t>
            </a:r>
            <a:endParaRPr lang="en-US">
              <a:solidFill>
                <a:schemeClr val="tx1"/>
              </a:solidFill>
              <a:latin typeface="Arial"/>
              <a:cs typeface="Arial"/>
            </a:endParaRPr>
          </a:p>
          <a:p>
            <a:r>
              <a:rPr lang="en-GB">
                <a:solidFill>
                  <a:schemeClr val="tx1"/>
                </a:solidFill>
                <a:latin typeface="Arial"/>
                <a:cs typeface="Arial"/>
              </a:rPr>
              <a:t>Reduced inequalities in outcomes and access</a:t>
            </a:r>
            <a:endParaRPr lang="en-US">
              <a:solidFill>
                <a:schemeClr val="tx1"/>
              </a:solidFill>
              <a:latin typeface="Arial"/>
              <a:cs typeface="Arial"/>
            </a:endParaRPr>
          </a:p>
          <a:p>
            <a:r>
              <a:rPr lang="en-GB">
                <a:solidFill>
                  <a:schemeClr val="tx1"/>
                </a:solidFill>
                <a:latin typeface="Arial"/>
                <a:cs typeface="Arial"/>
              </a:rPr>
              <a:t>Improved patient and staff experience</a:t>
            </a:r>
            <a:endParaRPr lang="en-US">
              <a:solidFill>
                <a:schemeClr val="tx1"/>
              </a:solidFill>
              <a:latin typeface="Arial"/>
              <a:cs typeface="Arial"/>
            </a:endParaRPr>
          </a:p>
          <a:p>
            <a:r>
              <a:rPr lang="en-GB">
                <a:solidFill>
                  <a:schemeClr val="tx1"/>
                </a:solidFill>
                <a:latin typeface="Arial"/>
                <a:cs typeface="Arial"/>
              </a:rPr>
              <a:t>Learning &amp; Sharing </a:t>
            </a:r>
            <a:endParaRPr lang="en-US">
              <a:solidFill>
                <a:schemeClr val="tx1"/>
              </a:solidFill>
              <a:latin typeface="Arial"/>
              <a:cs typeface="Arial"/>
            </a:endParaRPr>
          </a:p>
          <a:p>
            <a:r>
              <a:rPr lang="en-GB">
                <a:solidFill>
                  <a:schemeClr val="tx1"/>
                </a:solidFill>
                <a:latin typeface="Arial"/>
                <a:cs typeface="Arial"/>
              </a:rPr>
              <a:t>Collaborative approaches</a:t>
            </a:r>
            <a:r>
              <a:rPr lang="en-GB" sz="1800">
                <a:solidFill>
                  <a:schemeClr val="tx1"/>
                </a:solidFill>
                <a:latin typeface="Arial"/>
                <a:cs typeface="Arial"/>
              </a:rPr>
              <a:t> </a:t>
            </a:r>
            <a:endParaRPr lang="en-GB">
              <a:solidFill>
                <a:schemeClr val="tx1"/>
              </a:solidFill>
              <a:latin typeface="Arial"/>
              <a:cs typeface="Arial"/>
            </a:endParaRPr>
          </a:p>
        </p:txBody>
      </p:sp>
      <p:sp>
        <p:nvSpPr>
          <p:cNvPr id="5" name="Date Placeholder 4">
            <a:extLst>
              <a:ext uri="{FF2B5EF4-FFF2-40B4-BE49-F238E27FC236}">
                <a16:creationId xmlns:a16="http://schemas.microsoft.com/office/drawing/2014/main" id="{FDAB3095-D9DC-4756-3C48-46FBDFD3A4CE}"/>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Slide Number Placeholder 5">
            <a:extLst>
              <a:ext uri="{FF2B5EF4-FFF2-40B4-BE49-F238E27FC236}">
                <a16:creationId xmlns:a16="http://schemas.microsoft.com/office/drawing/2014/main" id="{E7366F20-EE50-9A96-054A-5CB4C4D8B661}"/>
              </a:ext>
            </a:extLst>
          </p:cNvPr>
          <p:cNvSpPr>
            <a:spLocks noGrp="1"/>
          </p:cNvSpPr>
          <p:nvPr>
            <p:ph type="sldNum" sz="quarter" idx="12"/>
          </p:nvPr>
        </p:nvSpPr>
        <p:spPr/>
        <p:txBody>
          <a:bodyPr/>
          <a:lstStyle/>
          <a:p>
            <a:fld id="{C53DD674-0FE8-9A43-90ED-815A93F2FBA3}" type="slidenum">
              <a:rPr lang="en-US" smtClean="0"/>
              <a:t>33</a:t>
            </a:fld>
            <a:endParaRPr lang="en-US"/>
          </a:p>
        </p:txBody>
      </p:sp>
    </p:spTree>
    <p:extLst>
      <p:ext uri="{BB962C8B-B14F-4D97-AF65-F5344CB8AC3E}">
        <p14:creationId xmlns:p14="http://schemas.microsoft.com/office/powerpoint/2010/main" val="2200387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BB915628-0FB7-2384-B11E-1B4900D50A4A}"/>
              </a:ext>
            </a:extLst>
          </p:cNvPr>
          <p:cNvSpPr>
            <a:spLocks noGrp="1"/>
          </p:cNvSpPr>
          <p:nvPr>
            <p:ph type="title"/>
          </p:nvPr>
        </p:nvSpPr>
        <p:spPr>
          <a:xfrm>
            <a:off x="366850" y="1042288"/>
            <a:ext cx="5729150" cy="1069975"/>
          </a:xfrm>
        </p:spPr>
        <p:txBody>
          <a:bodyPr anchor="b">
            <a:normAutofit/>
          </a:bodyPr>
          <a:lstStyle/>
          <a:p>
            <a:r>
              <a:rPr lang="en-US"/>
              <a:t>Thank you for listening….</a:t>
            </a:r>
          </a:p>
        </p:txBody>
      </p:sp>
      <p:sp>
        <p:nvSpPr>
          <p:cNvPr id="3081" name="Content Placeholder 3">
            <a:extLst>
              <a:ext uri="{FF2B5EF4-FFF2-40B4-BE49-F238E27FC236}">
                <a16:creationId xmlns:a16="http://schemas.microsoft.com/office/drawing/2014/main" id="{1CB4E36A-2E5D-093F-3B0A-83E80B2AD91D}"/>
              </a:ext>
            </a:extLst>
          </p:cNvPr>
          <p:cNvSpPr>
            <a:spLocks noGrp="1"/>
          </p:cNvSpPr>
          <p:nvPr>
            <p:ph type="body" sz="half" idx="2"/>
          </p:nvPr>
        </p:nvSpPr>
        <p:spPr>
          <a:xfrm>
            <a:off x="366850" y="2304288"/>
            <a:ext cx="10727136" cy="3619564"/>
          </a:xfrm>
        </p:spPr>
        <p:txBody>
          <a:bodyPr>
            <a:normAutofit/>
          </a:bodyPr>
          <a:lstStyle/>
          <a:p>
            <a:pPr algn="ctr"/>
            <a:r>
              <a:rPr lang="en-GB" sz="2400">
                <a:solidFill>
                  <a:schemeClr val="tx2"/>
                </a:solidFill>
              </a:rPr>
              <a:t>Any Questions ? </a:t>
            </a:r>
          </a:p>
          <a:p>
            <a:pPr algn="ctr"/>
            <a:endParaRPr lang="en-US" sz="2400">
              <a:solidFill>
                <a:schemeClr val="tx2"/>
              </a:solidFill>
            </a:endParaRPr>
          </a:p>
          <a:p>
            <a:pPr algn="ctr"/>
            <a:r>
              <a:rPr lang="en-GB" sz="8000"/>
              <a:t> </a:t>
            </a:r>
            <a:r>
              <a:rPr lang="en-GB" sz="9600"/>
              <a:t>❓ </a:t>
            </a:r>
            <a:endParaRPr lang="en-US" sz="9600"/>
          </a:p>
          <a:p>
            <a:endParaRPr lang="en-US"/>
          </a:p>
        </p:txBody>
      </p:sp>
      <p:sp>
        <p:nvSpPr>
          <p:cNvPr id="4" name="Date Placeholder 3">
            <a:extLst>
              <a:ext uri="{FF2B5EF4-FFF2-40B4-BE49-F238E27FC236}">
                <a16:creationId xmlns:a16="http://schemas.microsoft.com/office/drawing/2014/main" id="{D99DEF74-016F-A7B9-515A-9AFF5169E6BE}"/>
              </a:ext>
            </a:extLst>
          </p:cNvPr>
          <p:cNvSpPr>
            <a:spLocks noGrp="1"/>
          </p:cNvSpPr>
          <p:nvPr>
            <p:ph type="dt" sz="half" idx="10"/>
          </p:nvPr>
        </p:nvSpPr>
        <p:spPr>
          <a:xfrm>
            <a:off x="366850" y="6450620"/>
            <a:ext cx="2743200" cy="365125"/>
          </a:xfrm>
        </p:spPr>
        <p:txBody>
          <a:bodyPr anchor="ctr">
            <a:normAutofit/>
          </a:bodyPr>
          <a:lstStyle/>
          <a:p>
            <a:pPr>
              <a:spcAft>
                <a:spcPts val="600"/>
              </a:spcAft>
            </a:pPr>
            <a:fld id="{A41A7A7B-F31D-B344-836C-A639F0094DD6}" type="datetime1">
              <a:rPr lang="en-GB" smtClean="0"/>
              <a:pPr>
                <a:spcAft>
                  <a:spcPts val="600"/>
                </a:spcAft>
              </a:pPr>
              <a:t>14/01/2026</a:t>
            </a:fld>
            <a:endParaRPr lang="en-US"/>
          </a:p>
        </p:txBody>
      </p:sp>
      <p:sp>
        <p:nvSpPr>
          <p:cNvPr id="5" name="Slide Number Placeholder 4">
            <a:extLst>
              <a:ext uri="{FF2B5EF4-FFF2-40B4-BE49-F238E27FC236}">
                <a16:creationId xmlns:a16="http://schemas.microsoft.com/office/drawing/2014/main" id="{7273E360-4548-F16C-52CB-00B36ECD6B13}"/>
              </a:ext>
            </a:extLst>
          </p:cNvPr>
          <p:cNvSpPr>
            <a:spLocks noGrp="1"/>
          </p:cNvSpPr>
          <p:nvPr>
            <p:ph type="sldNum" sz="quarter" idx="12"/>
          </p:nvPr>
        </p:nvSpPr>
        <p:spPr>
          <a:xfrm>
            <a:off x="9081950" y="6450620"/>
            <a:ext cx="2743200" cy="365125"/>
          </a:xfrm>
        </p:spPr>
        <p:txBody>
          <a:bodyPr anchor="ctr">
            <a:normAutofit/>
          </a:bodyPr>
          <a:lstStyle/>
          <a:p>
            <a:pPr>
              <a:spcAft>
                <a:spcPts val="600"/>
              </a:spcAft>
            </a:pPr>
            <a:fld id="{C53DD674-0FE8-9A43-90ED-815A93F2FBA3}" type="slidenum">
              <a:rPr lang="en-US" smtClean="0"/>
              <a:pPr>
                <a:spcAft>
                  <a:spcPts val="600"/>
                </a:spcAft>
              </a:pPr>
              <a:t>34</a:t>
            </a:fld>
            <a:endParaRPr lang="en-US"/>
          </a:p>
        </p:txBody>
      </p:sp>
    </p:spTree>
    <p:extLst>
      <p:ext uri="{BB962C8B-B14F-4D97-AF65-F5344CB8AC3E}">
        <p14:creationId xmlns:p14="http://schemas.microsoft.com/office/powerpoint/2010/main" val="3842085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CF0B-4E7D-B140-D57D-ADBC050C647B}"/>
              </a:ext>
            </a:extLst>
          </p:cNvPr>
          <p:cNvSpPr>
            <a:spLocks noGrp="1"/>
          </p:cNvSpPr>
          <p:nvPr>
            <p:ph type="title"/>
          </p:nvPr>
        </p:nvSpPr>
        <p:spPr/>
        <p:txBody>
          <a:bodyPr/>
          <a:lstStyle/>
          <a:p>
            <a:r>
              <a:rPr lang="en-GB"/>
              <a:t>Overview of service delivery </a:t>
            </a:r>
          </a:p>
        </p:txBody>
      </p:sp>
      <p:sp>
        <p:nvSpPr>
          <p:cNvPr id="3" name="Content Placeholder 2">
            <a:extLst>
              <a:ext uri="{FF2B5EF4-FFF2-40B4-BE49-F238E27FC236}">
                <a16:creationId xmlns:a16="http://schemas.microsoft.com/office/drawing/2014/main" id="{2F4E2E28-8006-8AAC-5A3C-327FE3E53929}"/>
              </a:ext>
            </a:extLst>
          </p:cNvPr>
          <p:cNvSpPr>
            <a:spLocks noGrp="1"/>
          </p:cNvSpPr>
          <p:nvPr>
            <p:ph idx="1"/>
          </p:nvPr>
        </p:nvSpPr>
        <p:spPr/>
        <p:txBody>
          <a:bodyPr vert="horz" lIns="91440" tIns="45720" rIns="91440" bIns="45720" rtlCol="0" anchor="t">
            <a:noAutofit/>
          </a:bodyPr>
          <a:lstStyle/>
          <a:p>
            <a:pPr algn="just">
              <a:buNone/>
            </a:pPr>
            <a:r>
              <a:rPr lang="en-US" sz="2000">
                <a:solidFill>
                  <a:schemeClr val="tx1"/>
                </a:solidFill>
                <a:latin typeface="Arial"/>
                <a:cs typeface="Arial"/>
              </a:rPr>
              <a:t>   Cardiovascular and Respiratory services in Knowsley demonstrate </a:t>
            </a:r>
            <a:r>
              <a:rPr lang="en-US" sz="2000" b="1">
                <a:solidFill>
                  <a:schemeClr val="tx1"/>
                </a:solidFill>
                <a:latin typeface="Arial"/>
                <a:cs typeface="Arial"/>
              </a:rPr>
              <a:t>strong assurance</a:t>
            </a:r>
            <a:r>
              <a:rPr lang="en-US" sz="2000">
                <a:solidFill>
                  <a:schemeClr val="tx1"/>
                </a:solidFill>
                <a:latin typeface="Arial"/>
                <a:cs typeface="Arial"/>
              </a:rPr>
              <a:t> against the NHS Equality Delivery System (EDS). The model of care is built around </a:t>
            </a:r>
            <a:r>
              <a:rPr lang="en-US" sz="2000" b="1">
                <a:solidFill>
                  <a:schemeClr val="tx1"/>
                </a:solidFill>
                <a:latin typeface="Arial"/>
                <a:cs typeface="Arial"/>
              </a:rPr>
              <a:t>population need</a:t>
            </a:r>
            <a:r>
              <a:rPr lang="en-US" sz="2000">
                <a:solidFill>
                  <a:schemeClr val="tx1"/>
                </a:solidFill>
                <a:latin typeface="Arial"/>
                <a:cs typeface="Arial"/>
              </a:rPr>
              <a:t>, with a clear commitment to </a:t>
            </a:r>
            <a:r>
              <a:rPr lang="en-US" sz="2000" b="1">
                <a:solidFill>
                  <a:schemeClr val="tx1"/>
                </a:solidFill>
                <a:latin typeface="Arial"/>
                <a:cs typeface="Arial"/>
              </a:rPr>
              <a:t>reducing health inequalities</a:t>
            </a:r>
            <a:r>
              <a:rPr lang="en-US" sz="2000">
                <a:solidFill>
                  <a:schemeClr val="tx1"/>
                </a:solidFill>
                <a:latin typeface="Arial"/>
                <a:cs typeface="Arial"/>
              </a:rPr>
              <a:t>, improving accessibility, and delivering </a:t>
            </a:r>
            <a:r>
              <a:rPr lang="en-US" sz="2000" b="1">
                <a:solidFill>
                  <a:schemeClr val="tx1"/>
                </a:solidFill>
                <a:latin typeface="Arial"/>
                <a:cs typeface="Arial"/>
              </a:rPr>
              <a:t>high‑quality, evidence‑based care</a:t>
            </a:r>
            <a:r>
              <a:rPr lang="en-US" sz="2000">
                <a:solidFill>
                  <a:schemeClr val="tx1"/>
                </a:solidFill>
                <a:latin typeface="Arial"/>
                <a:cs typeface="Arial"/>
              </a:rPr>
              <a:t>. The overarching focus is on </a:t>
            </a:r>
            <a:r>
              <a:rPr lang="en-US" sz="2000" b="1">
                <a:solidFill>
                  <a:schemeClr val="tx1"/>
                </a:solidFill>
                <a:latin typeface="Arial"/>
                <a:cs typeface="Arial"/>
              </a:rPr>
              <a:t>wrapping care around the patient</a:t>
            </a:r>
            <a:r>
              <a:rPr lang="en-US" sz="2000">
                <a:solidFill>
                  <a:schemeClr val="tx1"/>
                </a:solidFill>
                <a:latin typeface="Arial"/>
                <a:cs typeface="Arial"/>
              </a:rPr>
              <a:t>, ensuring personalised, equitable support for all.</a:t>
            </a:r>
            <a:endParaRPr lang="en-US" sz="2000">
              <a:solidFill>
                <a:schemeClr val="tx1"/>
              </a:solidFill>
            </a:endParaRPr>
          </a:p>
          <a:p>
            <a:pPr algn="just">
              <a:buNone/>
            </a:pPr>
            <a:endParaRPr lang="en-US" sz="2000">
              <a:solidFill>
                <a:schemeClr val="tx1"/>
              </a:solidFill>
              <a:latin typeface="Arial"/>
              <a:cs typeface="Arial"/>
            </a:endParaRPr>
          </a:p>
          <a:p>
            <a:pPr algn="just">
              <a:buNone/>
            </a:pPr>
            <a:r>
              <a:rPr lang="en-US" sz="2000">
                <a:solidFill>
                  <a:schemeClr val="tx1"/>
                </a:solidFill>
                <a:latin typeface="Arial"/>
                <a:cs typeface="Arial"/>
              </a:rPr>
              <a:t>  Knowsley faces some of the </a:t>
            </a:r>
            <a:r>
              <a:rPr lang="en-US" sz="2000" b="1">
                <a:solidFill>
                  <a:schemeClr val="tx1"/>
                </a:solidFill>
                <a:latin typeface="Arial"/>
                <a:cs typeface="Arial"/>
              </a:rPr>
              <a:t>highest levels of deprivation</a:t>
            </a:r>
            <a:r>
              <a:rPr lang="en-US" sz="2000">
                <a:solidFill>
                  <a:schemeClr val="tx1"/>
                </a:solidFill>
                <a:latin typeface="Arial"/>
                <a:cs typeface="Arial"/>
              </a:rPr>
              <a:t> nationally, with significant health inequalities, high rates of long‑term disability, and a substantial burden of chronic respiratory and cardiovascular disease. As a result, services such as </a:t>
            </a:r>
            <a:r>
              <a:rPr lang="en-US" sz="2000" b="1">
                <a:solidFill>
                  <a:schemeClr val="tx1"/>
                </a:solidFill>
                <a:latin typeface="Arial"/>
                <a:cs typeface="Arial"/>
              </a:rPr>
              <a:t>KCRS</a:t>
            </a:r>
            <a:r>
              <a:rPr lang="en-US" sz="2000">
                <a:solidFill>
                  <a:schemeClr val="tx1"/>
                </a:solidFill>
                <a:latin typeface="Arial"/>
                <a:cs typeface="Arial"/>
              </a:rPr>
              <a:t> and </a:t>
            </a:r>
            <a:r>
              <a:rPr lang="en-US" sz="2000" b="1">
                <a:solidFill>
                  <a:schemeClr val="tx1"/>
                </a:solidFill>
                <a:latin typeface="Arial"/>
                <a:cs typeface="Arial"/>
              </a:rPr>
              <a:t>KCVD</a:t>
            </a:r>
            <a:r>
              <a:rPr lang="en-US" sz="2000">
                <a:solidFill>
                  <a:schemeClr val="tx1"/>
                </a:solidFill>
                <a:latin typeface="Arial"/>
                <a:cs typeface="Arial"/>
              </a:rPr>
              <a:t> are intentionally designed to prioritise </a:t>
            </a:r>
            <a:r>
              <a:rPr lang="en-US" sz="2000" b="1">
                <a:solidFill>
                  <a:schemeClr val="tx1"/>
                </a:solidFill>
                <a:latin typeface="Arial"/>
                <a:cs typeface="Arial"/>
              </a:rPr>
              <a:t>equity, inclusion, and proactive support for vulnerable groups</a:t>
            </a:r>
            <a:r>
              <a:rPr lang="en-US" sz="2000">
                <a:solidFill>
                  <a:schemeClr val="tx1"/>
                </a:solidFill>
                <a:latin typeface="Arial"/>
                <a:cs typeface="Arial"/>
              </a:rPr>
              <a:t>.</a:t>
            </a:r>
            <a:endParaRPr lang="en-US" sz="2000">
              <a:solidFill>
                <a:schemeClr val="tx1"/>
              </a:solidFill>
            </a:endParaRPr>
          </a:p>
          <a:p>
            <a:pPr algn="just">
              <a:buNone/>
            </a:pPr>
            <a:endParaRPr lang="en-US">
              <a:solidFill>
                <a:schemeClr val="tx1"/>
              </a:solidFill>
            </a:endParaRPr>
          </a:p>
        </p:txBody>
      </p:sp>
      <p:sp>
        <p:nvSpPr>
          <p:cNvPr id="4" name="Date Placeholder 3">
            <a:extLst>
              <a:ext uri="{FF2B5EF4-FFF2-40B4-BE49-F238E27FC236}">
                <a16:creationId xmlns:a16="http://schemas.microsoft.com/office/drawing/2014/main" id="{56F9C554-7107-E197-B64A-55159902A87E}"/>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D7A20094-2CA9-88A8-45D9-6305C6EC0574}"/>
              </a:ext>
            </a:extLst>
          </p:cNvPr>
          <p:cNvSpPr>
            <a:spLocks noGrp="1"/>
          </p:cNvSpPr>
          <p:nvPr>
            <p:ph type="sldNum" sz="quarter" idx="12"/>
          </p:nvPr>
        </p:nvSpPr>
        <p:spPr/>
        <p:txBody>
          <a:bodyPr/>
          <a:lstStyle/>
          <a:p>
            <a:fld id="{C53DD674-0FE8-9A43-90ED-815A93F2FBA3}" type="slidenum">
              <a:rPr lang="en-US" smtClean="0"/>
              <a:pPr/>
              <a:t>4</a:t>
            </a:fld>
            <a:endParaRPr lang="en-US"/>
          </a:p>
        </p:txBody>
      </p:sp>
    </p:spTree>
    <p:extLst>
      <p:ext uri="{BB962C8B-B14F-4D97-AF65-F5344CB8AC3E}">
        <p14:creationId xmlns:p14="http://schemas.microsoft.com/office/powerpoint/2010/main" val="217776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2A7E-3B55-5B60-FCA4-F61930456589}"/>
              </a:ext>
            </a:extLst>
          </p:cNvPr>
          <p:cNvSpPr>
            <a:spLocks noGrp="1"/>
          </p:cNvSpPr>
          <p:nvPr>
            <p:ph type="title"/>
          </p:nvPr>
        </p:nvSpPr>
        <p:spPr/>
        <p:txBody>
          <a:bodyPr/>
          <a:lstStyle/>
          <a:p>
            <a:r>
              <a:rPr lang="en-GB"/>
              <a:t>Key Strengths</a:t>
            </a:r>
            <a:endParaRPr lang="en-US"/>
          </a:p>
        </p:txBody>
      </p:sp>
      <p:sp>
        <p:nvSpPr>
          <p:cNvPr id="3" name="Content Placeholder 2">
            <a:extLst>
              <a:ext uri="{FF2B5EF4-FFF2-40B4-BE49-F238E27FC236}">
                <a16:creationId xmlns:a16="http://schemas.microsoft.com/office/drawing/2014/main" id="{3825B8E2-F0A7-ADA5-D089-81E292A9441B}"/>
              </a:ext>
            </a:extLst>
          </p:cNvPr>
          <p:cNvSpPr>
            <a:spLocks noGrp="1"/>
          </p:cNvSpPr>
          <p:nvPr>
            <p:ph sz="half" idx="1"/>
          </p:nvPr>
        </p:nvSpPr>
        <p:spPr>
          <a:xfrm>
            <a:off x="366850" y="2017649"/>
            <a:ext cx="5652950" cy="4431157"/>
          </a:xfrm>
        </p:spPr>
        <p:txBody>
          <a:bodyPr vert="horz" lIns="91440" tIns="45720" rIns="91440" bIns="45720" rtlCol="0" anchor="t">
            <a:noAutofit/>
          </a:bodyPr>
          <a:lstStyle/>
          <a:p>
            <a:pPr marL="285750" indent="-285750" algn="just"/>
            <a:r>
              <a:rPr lang="en-GB" sz="1800" b="1">
                <a:solidFill>
                  <a:schemeClr val="tx1"/>
                </a:solidFill>
                <a:latin typeface="Arial"/>
                <a:cs typeface="Arial"/>
              </a:rPr>
              <a:t>PRSAS‑accredited Pulmonary Rehabilitation</a:t>
            </a:r>
            <a:r>
              <a:rPr lang="en-GB" sz="1800">
                <a:solidFill>
                  <a:schemeClr val="tx1"/>
                </a:solidFill>
                <a:latin typeface="Arial"/>
                <a:cs typeface="Arial"/>
              </a:rPr>
              <a:t> - the </a:t>
            </a:r>
            <a:r>
              <a:rPr lang="en-GB" sz="1800" b="1">
                <a:solidFill>
                  <a:schemeClr val="tx1"/>
                </a:solidFill>
                <a:latin typeface="Arial"/>
                <a:cs typeface="Arial"/>
              </a:rPr>
              <a:t>first service in the C&amp;CM ICB</a:t>
            </a:r>
            <a:r>
              <a:rPr lang="en-GB" sz="1800">
                <a:solidFill>
                  <a:schemeClr val="tx1"/>
                </a:solidFill>
                <a:latin typeface="Arial"/>
                <a:cs typeface="Arial"/>
              </a:rPr>
              <a:t> to achieve this status, demonstrating excellence in pulmonary rehabilitation</a:t>
            </a:r>
            <a:endParaRPr lang="en-US" sz="1800">
              <a:solidFill>
                <a:schemeClr val="tx1"/>
              </a:solidFill>
              <a:latin typeface="Arial"/>
              <a:cs typeface="Arial"/>
            </a:endParaRPr>
          </a:p>
          <a:p>
            <a:pPr algn="just"/>
            <a:r>
              <a:rPr lang="en-GB" sz="1800" b="1">
                <a:solidFill>
                  <a:schemeClr val="tx1"/>
                </a:solidFill>
                <a:latin typeface="Arial"/>
                <a:cs typeface="Arial"/>
              </a:rPr>
              <a:t>NACR Gold Standard Cardiac Rehabilitation</a:t>
            </a:r>
            <a:r>
              <a:rPr lang="en-GB" sz="1800">
                <a:solidFill>
                  <a:schemeClr val="tx1"/>
                </a:solidFill>
                <a:latin typeface="Arial"/>
                <a:cs typeface="Arial"/>
              </a:rPr>
              <a:t>, reflecting outstanding performance and adherence to national best practice</a:t>
            </a:r>
            <a:endParaRPr lang="en-US" sz="1800">
              <a:solidFill>
                <a:schemeClr val="tx1"/>
              </a:solidFill>
              <a:latin typeface="Arial"/>
              <a:cs typeface="Arial"/>
            </a:endParaRPr>
          </a:p>
          <a:p>
            <a:pPr algn="just"/>
            <a:r>
              <a:rPr lang="en-GB" sz="1800" b="1">
                <a:solidFill>
                  <a:schemeClr val="tx1"/>
                </a:solidFill>
                <a:latin typeface="Arial"/>
                <a:cs typeface="Arial"/>
              </a:rPr>
              <a:t>NICE‑aligned heart failure and long‑term condition management</a:t>
            </a:r>
            <a:r>
              <a:rPr lang="en-GB" sz="1800">
                <a:solidFill>
                  <a:schemeClr val="tx1"/>
                </a:solidFill>
                <a:latin typeface="Arial"/>
                <a:cs typeface="Arial"/>
              </a:rPr>
              <a:t>, with strong integration of </a:t>
            </a:r>
            <a:r>
              <a:rPr lang="en-GB" sz="1800" b="1">
                <a:solidFill>
                  <a:schemeClr val="tx1"/>
                </a:solidFill>
                <a:latin typeface="Arial"/>
                <a:cs typeface="Arial"/>
              </a:rPr>
              <a:t>palliative care</a:t>
            </a:r>
            <a:r>
              <a:rPr lang="en-GB" sz="1800">
                <a:solidFill>
                  <a:schemeClr val="tx1"/>
                </a:solidFill>
                <a:latin typeface="Arial"/>
                <a:cs typeface="Arial"/>
              </a:rPr>
              <a:t> to support patients across the full care pathway</a:t>
            </a:r>
            <a:endParaRPr lang="en-US" sz="1800">
              <a:solidFill>
                <a:schemeClr val="tx1"/>
              </a:solidFill>
              <a:latin typeface="Arial"/>
              <a:cs typeface="Arial"/>
            </a:endParaRPr>
          </a:p>
          <a:p>
            <a:pPr algn="just"/>
            <a:r>
              <a:rPr lang="en-GB" sz="1800">
                <a:solidFill>
                  <a:schemeClr val="tx1"/>
                </a:solidFill>
                <a:latin typeface="Arial"/>
                <a:cs typeface="Arial"/>
              </a:rPr>
              <a:t>A robust </a:t>
            </a:r>
            <a:r>
              <a:rPr lang="en-GB" sz="1800" b="1">
                <a:solidFill>
                  <a:schemeClr val="tx1"/>
                </a:solidFill>
                <a:latin typeface="Arial"/>
                <a:cs typeface="Arial"/>
              </a:rPr>
              <a:t>hospital avoidance model</a:t>
            </a:r>
            <a:r>
              <a:rPr lang="en-GB" sz="1800">
                <a:solidFill>
                  <a:schemeClr val="tx1"/>
                </a:solidFill>
                <a:latin typeface="Arial"/>
                <a:cs typeface="Arial"/>
              </a:rPr>
              <a:t>, evidenced by strong delivery and achievement of KPIs within the </a:t>
            </a:r>
            <a:r>
              <a:rPr lang="en-GB" sz="1800" b="1">
                <a:solidFill>
                  <a:schemeClr val="tx1"/>
                </a:solidFill>
                <a:latin typeface="Arial"/>
                <a:cs typeface="Arial"/>
              </a:rPr>
              <a:t>Rapid Response</a:t>
            </a:r>
            <a:r>
              <a:rPr lang="en-GB" sz="1800">
                <a:solidFill>
                  <a:schemeClr val="tx1"/>
                </a:solidFill>
                <a:latin typeface="Arial"/>
                <a:cs typeface="Arial"/>
              </a:rPr>
              <a:t> and </a:t>
            </a:r>
            <a:r>
              <a:rPr lang="en-GB" sz="1800" b="1">
                <a:solidFill>
                  <a:schemeClr val="tx1"/>
                </a:solidFill>
                <a:latin typeface="Arial"/>
                <a:cs typeface="Arial"/>
              </a:rPr>
              <a:t>HOS‑AR</a:t>
            </a:r>
            <a:r>
              <a:rPr lang="en-GB" sz="1800">
                <a:solidFill>
                  <a:schemeClr val="tx1"/>
                </a:solidFill>
                <a:latin typeface="Arial"/>
                <a:cs typeface="Arial"/>
              </a:rPr>
              <a:t> service elements</a:t>
            </a:r>
          </a:p>
        </p:txBody>
      </p:sp>
      <p:sp>
        <p:nvSpPr>
          <p:cNvPr id="4" name="Content Placeholder 3">
            <a:extLst>
              <a:ext uri="{FF2B5EF4-FFF2-40B4-BE49-F238E27FC236}">
                <a16:creationId xmlns:a16="http://schemas.microsoft.com/office/drawing/2014/main" id="{E0335B37-5AF5-AD55-1938-ED9387427EA3}"/>
              </a:ext>
            </a:extLst>
          </p:cNvPr>
          <p:cNvSpPr>
            <a:spLocks noGrp="1"/>
          </p:cNvSpPr>
          <p:nvPr>
            <p:ph sz="half" idx="2"/>
          </p:nvPr>
        </p:nvSpPr>
        <p:spPr/>
        <p:txBody>
          <a:bodyPr vert="horz" lIns="91440" tIns="45720" rIns="91440" bIns="45720" rtlCol="0" anchor="t">
            <a:noAutofit/>
          </a:bodyPr>
          <a:lstStyle/>
          <a:p>
            <a:r>
              <a:rPr lang="en-GB" sz="1800" b="1">
                <a:solidFill>
                  <a:schemeClr val="tx1"/>
                </a:solidFill>
                <a:latin typeface="Arial"/>
                <a:cs typeface="Arial"/>
              </a:rPr>
              <a:t>Leadership, Workforce, and Governance</a:t>
            </a:r>
            <a:endParaRPr lang="en-GB" sz="1800">
              <a:solidFill>
                <a:schemeClr val="tx1"/>
              </a:solidFill>
              <a:latin typeface="Arial"/>
              <a:cs typeface="Arial"/>
            </a:endParaRPr>
          </a:p>
          <a:p>
            <a:pPr algn="just"/>
            <a:r>
              <a:rPr lang="en-GB" sz="1800">
                <a:solidFill>
                  <a:schemeClr val="tx1"/>
                </a:solidFill>
                <a:latin typeface="Arial"/>
                <a:cs typeface="Arial"/>
              </a:rPr>
              <a:t>The service contract is </a:t>
            </a:r>
            <a:r>
              <a:rPr lang="en-GB" sz="1800" b="1">
                <a:solidFill>
                  <a:schemeClr val="tx1"/>
                </a:solidFill>
                <a:latin typeface="Arial"/>
                <a:cs typeface="Arial"/>
              </a:rPr>
              <a:t>ahead of the curve</a:t>
            </a:r>
            <a:r>
              <a:rPr lang="en-GB" sz="1800">
                <a:solidFill>
                  <a:schemeClr val="tx1"/>
                </a:solidFill>
                <a:latin typeface="Arial"/>
                <a:cs typeface="Arial"/>
              </a:rPr>
              <a:t>, consistently performing at </a:t>
            </a:r>
            <a:r>
              <a:rPr lang="en-GB" sz="1800" b="1">
                <a:solidFill>
                  <a:schemeClr val="tx1"/>
                </a:solidFill>
                <a:latin typeface="Arial"/>
                <a:cs typeface="Arial"/>
              </a:rPr>
              <a:t>Achieving to Excelling</a:t>
            </a:r>
            <a:r>
              <a:rPr lang="en-GB" sz="1800">
                <a:solidFill>
                  <a:schemeClr val="tx1"/>
                </a:solidFill>
                <a:latin typeface="Arial"/>
                <a:cs typeface="Arial"/>
              </a:rPr>
              <a:t> levels across all EDS domains. This is underpinned by:</a:t>
            </a:r>
            <a:endParaRPr lang="en-US" sz="1800">
              <a:solidFill>
                <a:schemeClr val="tx1"/>
              </a:solidFill>
              <a:latin typeface="Arial"/>
              <a:cs typeface="Arial"/>
            </a:endParaRPr>
          </a:p>
          <a:p>
            <a:pPr algn="just"/>
            <a:r>
              <a:rPr lang="en-GB" sz="1800">
                <a:solidFill>
                  <a:schemeClr val="tx1"/>
                </a:solidFill>
                <a:latin typeface="Arial"/>
                <a:cs typeface="Arial"/>
              </a:rPr>
              <a:t>Strong, visible </a:t>
            </a:r>
            <a:r>
              <a:rPr lang="en-GB" sz="1800" b="1">
                <a:solidFill>
                  <a:schemeClr val="tx1"/>
                </a:solidFill>
                <a:latin typeface="Arial"/>
                <a:cs typeface="Arial"/>
              </a:rPr>
              <a:t>leadership</a:t>
            </a:r>
            <a:endParaRPr lang="en-GB" sz="1800">
              <a:solidFill>
                <a:schemeClr val="tx1"/>
              </a:solidFill>
              <a:latin typeface="Arial"/>
              <a:cs typeface="Arial"/>
            </a:endParaRPr>
          </a:p>
          <a:p>
            <a:pPr algn="just"/>
            <a:r>
              <a:rPr lang="en-GB" sz="1800">
                <a:solidFill>
                  <a:schemeClr val="tx1"/>
                </a:solidFill>
                <a:latin typeface="Arial"/>
                <a:cs typeface="Arial"/>
              </a:rPr>
              <a:t>A clear commitment to </a:t>
            </a:r>
            <a:r>
              <a:rPr lang="en-GB" sz="1800" b="1">
                <a:solidFill>
                  <a:schemeClr val="tx1"/>
                </a:solidFill>
                <a:latin typeface="Arial"/>
                <a:cs typeface="Arial"/>
              </a:rPr>
              <a:t>patient voice and choice</a:t>
            </a:r>
            <a:endParaRPr lang="en-GB" sz="1800">
              <a:solidFill>
                <a:schemeClr val="tx1"/>
              </a:solidFill>
              <a:latin typeface="Arial"/>
              <a:cs typeface="Arial"/>
            </a:endParaRPr>
          </a:p>
          <a:p>
            <a:pPr algn="just"/>
            <a:r>
              <a:rPr lang="en-GB" sz="1800">
                <a:solidFill>
                  <a:schemeClr val="tx1"/>
                </a:solidFill>
                <a:latin typeface="Arial"/>
                <a:cs typeface="Arial"/>
              </a:rPr>
              <a:t>High levels of </a:t>
            </a:r>
            <a:r>
              <a:rPr lang="en-GB" sz="1800" b="1">
                <a:solidFill>
                  <a:schemeClr val="tx1"/>
                </a:solidFill>
                <a:latin typeface="Arial"/>
                <a:cs typeface="Arial"/>
              </a:rPr>
              <a:t>workforce engagement</a:t>
            </a:r>
            <a:endParaRPr lang="en-GB" sz="1800">
              <a:solidFill>
                <a:schemeClr val="tx1"/>
              </a:solidFill>
              <a:latin typeface="Arial"/>
              <a:cs typeface="Arial"/>
            </a:endParaRPr>
          </a:p>
          <a:p>
            <a:pPr algn="just"/>
            <a:r>
              <a:rPr lang="en-GB" sz="1800">
                <a:solidFill>
                  <a:schemeClr val="tx1"/>
                </a:solidFill>
                <a:latin typeface="Arial"/>
                <a:cs typeface="Arial"/>
              </a:rPr>
              <a:t>A proactive approach to </a:t>
            </a:r>
            <a:r>
              <a:rPr lang="en-GB" sz="1800" b="1">
                <a:solidFill>
                  <a:schemeClr val="tx1"/>
                </a:solidFill>
                <a:latin typeface="Arial"/>
                <a:cs typeface="Arial"/>
              </a:rPr>
              <a:t>staff health and wellbeing</a:t>
            </a:r>
            <a:endParaRPr lang="en-GB" sz="1800">
              <a:solidFill>
                <a:schemeClr val="tx1"/>
              </a:solidFill>
              <a:latin typeface="Arial"/>
              <a:cs typeface="Arial"/>
            </a:endParaRPr>
          </a:p>
          <a:p>
            <a:pPr algn="just"/>
            <a:r>
              <a:rPr lang="en-GB" sz="1800" b="1">
                <a:solidFill>
                  <a:schemeClr val="tx1"/>
                </a:solidFill>
                <a:latin typeface="Arial"/>
                <a:cs typeface="Arial"/>
              </a:rPr>
              <a:t>Robust clinical governance</a:t>
            </a:r>
            <a:r>
              <a:rPr lang="en-GB" sz="1800">
                <a:solidFill>
                  <a:schemeClr val="tx1"/>
                </a:solidFill>
                <a:latin typeface="Arial"/>
                <a:cs typeface="Arial"/>
              </a:rPr>
              <a:t> ensuring safety, quality, and continuous improvement</a:t>
            </a:r>
          </a:p>
        </p:txBody>
      </p:sp>
      <p:sp>
        <p:nvSpPr>
          <p:cNvPr id="5" name="Date Placeholder 4">
            <a:extLst>
              <a:ext uri="{FF2B5EF4-FFF2-40B4-BE49-F238E27FC236}">
                <a16:creationId xmlns:a16="http://schemas.microsoft.com/office/drawing/2014/main" id="{BD6F961F-D6A3-E2C0-BBBD-0C916CD7B405}"/>
              </a:ext>
            </a:extLst>
          </p:cNvPr>
          <p:cNvSpPr>
            <a:spLocks noGrp="1"/>
          </p:cNvSpPr>
          <p:nvPr>
            <p:ph type="dt" sz="half" idx="10"/>
          </p:nvPr>
        </p:nvSpPr>
        <p:spPr/>
        <p:txBody>
          <a:bodyPr/>
          <a:lstStyle/>
          <a:p>
            <a:fld id="{854ECE1E-1B55-2947-9963-54AF5CBEA441}" type="datetime1">
              <a:rPr lang="en-GB" smtClean="0"/>
              <a:t>14/01/2026</a:t>
            </a:fld>
            <a:endParaRPr lang="en-US"/>
          </a:p>
        </p:txBody>
      </p:sp>
      <p:sp>
        <p:nvSpPr>
          <p:cNvPr id="6" name="Slide Number Placeholder 5">
            <a:extLst>
              <a:ext uri="{FF2B5EF4-FFF2-40B4-BE49-F238E27FC236}">
                <a16:creationId xmlns:a16="http://schemas.microsoft.com/office/drawing/2014/main" id="{155AA313-83B7-949B-1541-B44EA4F1FF93}"/>
              </a:ext>
            </a:extLst>
          </p:cNvPr>
          <p:cNvSpPr>
            <a:spLocks noGrp="1"/>
          </p:cNvSpPr>
          <p:nvPr>
            <p:ph type="sldNum" sz="quarter" idx="12"/>
          </p:nvPr>
        </p:nvSpPr>
        <p:spPr/>
        <p:txBody>
          <a:bodyPr/>
          <a:lstStyle/>
          <a:p>
            <a:fld id="{C53DD674-0FE8-9A43-90ED-815A93F2FBA3}" type="slidenum">
              <a:rPr lang="en-US" smtClean="0"/>
              <a:t>5</a:t>
            </a:fld>
            <a:endParaRPr lang="en-US"/>
          </a:p>
        </p:txBody>
      </p:sp>
    </p:spTree>
    <p:extLst>
      <p:ext uri="{BB962C8B-B14F-4D97-AF65-F5344CB8AC3E}">
        <p14:creationId xmlns:p14="http://schemas.microsoft.com/office/powerpoint/2010/main" val="17142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7300-39F2-9CF0-6C64-C0F7F6C00FD3}"/>
              </a:ext>
            </a:extLst>
          </p:cNvPr>
          <p:cNvSpPr>
            <a:spLocks noGrp="1"/>
          </p:cNvSpPr>
          <p:nvPr>
            <p:ph type="title"/>
          </p:nvPr>
        </p:nvSpPr>
        <p:spPr/>
        <p:txBody>
          <a:bodyPr/>
          <a:lstStyle/>
          <a:p>
            <a:r>
              <a:rPr lang="en-GB">
                <a:latin typeface="Arial"/>
                <a:cs typeface="Arial"/>
              </a:rPr>
              <a:t>Overview of service delivery </a:t>
            </a:r>
            <a:endParaRPr lang="en-GB"/>
          </a:p>
        </p:txBody>
      </p:sp>
      <p:sp>
        <p:nvSpPr>
          <p:cNvPr id="3" name="Content Placeholder 2">
            <a:extLst>
              <a:ext uri="{FF2B5EF4-FFF2-40B4-BE49-F238E27FC236}">
                <a16:creationId xmlns:a16="http://schemas.microsoft.com/office/drawing/2014/main" id="{87347D1C-BFA7-B828-E3E0-BA32B0150112}"/>
              </a:ext>
            </a:extLst>
          </p:cNvPr>
          <p:cNvSpPr>
            <a:spLocks noGrp="1"/>
          </p:cNvSpPr>
          <p:nvPr>
            <p:ph idx="1"/>
          </p:nvPr>
        </p:nvSpPr>
        <p:spPr/>
        <p:txBody>
          <a:bodyPr vert="horz" lIns="91440" tIns="45720" rIns="91440" bIns="45720" rtlCol="0" anchor="t">
            <a:noAutofit/>
          </a:bodyPr>
          <a:lstStyle/>
          <a:p>
            <a:pPr algn="just">
              <a:buNone/>
            </a:pPr>
            <a:r>
              <a:rPr lang="en-GB" sz="2000">
                <a:solidFill>
                  <a:schemeClr val="tx1"/>
                </a:solidFill>
                <a:latin typeface="Arial"/>
                <a:cs typeface="Arial"/>
              </a:rPr>
              <a:t>KCRS and KCVD provide </a:t>
            </a:r>
            <a:r>
              <a:rPr lang="en-GB" sz="2000" b="1">
                <a:solidFill>
                  <a:schemeClr val="tx1"/>
                </a:solidFill>
                <a:latin typeface="Arial"/>
                <a:cs typeface="Arial"/>
              </a:rPr>
              <a:t>inclusive, equitable care</a:t>
            </a:r>
            <a:r>
              <a:rPr lang="en-GB" sz="2000">
                <a:solidFill>
                  <a:schemeClr val="tx1"/>
                </a:solidFill>
                <a:latin typeface="Arial"/>
                <a:cs typeface="Arial"/>
              </a:rPr>
              <a:t> by bringing specialist support directly to people</a:t>
            </a:r>
            <a:endParaRPr lang="en-US">
              <a:solidFill>
                <a:schemeClr val="tx1"/>
              </a:solidFill>
              <a:latin typeface="Arial"/>
              <a:cs typeface="Arial"/>
            </a:endParaRPr>
          </a:p>
          <a:p>
            <a:pPr algn="just">
              <a:buNone/>
            </a:pPr>
            <a:r>
              <a:rPr lang="en-GB" sz="2000">
                <a:solidFill>
                  <a:schemeClr val="tx1"/>
                </a:solidFill>
                <a:latin typeface="Arial"/>
                <a:cs typeface="Arial"/>
              </a:rPr>
              <a:t>who face the greatest barriers - including those who are frail, isolated, digitally excluded, or living in</a:t>
            </a:r>
            <a:endParaRPr lang="en-US">
              <a:solidFill>
                <a:schemeClr val="tx1"/>
              </a:solidFill>
              <a:latin typeface="Arial"/>
              <a:cs typeface="Arial"/>
            </a:endParaRPr>
          </a:p>
          <a:p>
            <a:pPr algn="just">
              <a:buNone/>
            </a:pPr>
            <a:r>
              <a:rPr lang="en-GB" sz="2000">
                <a:solidFill>
                  <a:schemeClr val="tx1"/>
                </a:solidFill>
                <a:latin typeface="Arial"/>
                <a:cs typeface="Arial"/>
              </a:rPr>
              <a:t>deprivation. We use:</a:t>
            </a:r>
            <a:endParaRPr lang="en-US">
              <a:solidFill>
                <a:schemeClr val="tx1"/>
              </a:solidFill>
              <a:latin typeface="Arial"/>
              <a:cs typeface="Arial"/>
            </a:endParaRPr>
          </a:p>
          <a:p>
            <a:pPr algn="just">
              <a:buNone/>
            </a:pPr>
            <a:endParaRPr lang="en-GB" sz="2000">
              <a:solidFill>
                <a:schemeClr val="tx1"/>
              </a:solidFill>
              <a:latin typeface="Arial"/>
              <a:cs typeface="Arial"/>
            </a:endParaRPr>
          </a:p>
          <a:p>
            <a:pPr algn="just">
              <a:buFont typeface="Arial"/>
              <a:buChar char="•"/>
            </a:pPr>
            <a:r>
              <a:rPr lang="en-GB" sz="2000" b="1">
                <a:solidFill>
                  <a:schemeClr val="tx1"/>
                </a:solidFill>
              </a:rPr>
              <a:t>Accessible communication</a:t>
            </a:r>
            <a:endParaRPr lang="en-GB"/>
          </a:p>
          <a:p>
            <a:pPr algn="just">
              <a:buFont typeface="Arial"/>
              <a:buChar char="•"/>
            </a:pPr>
            <a:r>
              <a:rPr lang="en-GB" sz="2000" b="1">
                <a:solidFill>
                  <a:schemeClr val="tx1"/>
                </a:solidFill>
              </a:rPr>
              <a:t>Culturally sensitive practice</a:t>
            </a:r>
            <a:endParaRPr lang="en-GB"/>
          </a:p>
          <a:p>
            <a:pPr algn="just">
              <a:buFont typeface="Arial"/>
              <a:buChar char="•"/>
            </a:pPr>
            <a:r>
              <a:rPr lang="en-GB" sz="2000" b="1">
                <a:solidFill>
                  <a:schemeClr val="tx1"/>
                </a:solidFill>
                <a:latin typeface="Arial"/>
                <a:cs typeface="Arial"/>
              </a:rPr>
              <a:t>Person‑centred assessment</a:t>
            </a:r>
            <a:endParaRPr lang="en-GB">
              <a:solidFill>
                <a:schemeClr val="tx1"/>
              </a:solidFill>
              <a:latin typeface="Arial"/>
              <a:cs typeface="Arial"/>
            </a:endParaRPr>
          </a:p>
          <a:p>
            <a:pPr algn="just">
              <a:buFont typeface="Arial"/>
              <a:buChar char="•"/>
            </a:pPr>
            <a:endParaRPr lang="en-GB" sz="2000" b="1">
              <a:solidFill>
                <a:schemeClr val="tx1"/>
              </a:solidFill>
              <a:latin typeface="Arial"/>
              <a:cs typeface="Arial"/>
            </a:endParaRPr>
          </a:p>
          <a:p>
            <a:pPr marL="0" indent="0" algn="just">
              <a:buNone/>
            </a:pPr>
            <a:r>
              <a:rPr lang="en-GB" sz="2000">
                <a:solidFill>
                  <a:schemeClr val="tx1"/>
                </a:solidFill>
                <a:latin typeface="Arial"/>
                <a:cs typeface="Arial"/>
              </a:rPr>
              <a:t>These approaches reduce health inequalities and help keep patients </a:t>
            </a:r>
            <a:r>
              <a:rPr lang="en-GB" sz="2000" b="1">
                <a:solidFill>
                  <a:schemeClr val="tx1"/>
                </a:solidFill>
                <a:latin typeface="Arial"/>
                <a:cs typeface="Arial"/>
              </a:rPr>
              <a:t>safe and supported at home</a:t>
            </a:r>
            <a:r>
              <a:rPr lang="en-GB" sz="2000">
                <a:solidFill>
                  <a:schemeClr val="tx1"/>
                </a:solidFill>
                <a:latin typeface="Arial"/>
                <a:cs typeface="Arial"/>
              </a:rPr>
              <a:t>.</a:t>
            </a:r>
            <a:endParaRPr lang="en-GB">
              <a:solidFill>
                <a:schemeClr val="tx1"/>
              </a:solidFill>
              <a:latin typeface="Arial"/>
              <a:cs typeface="Arial"/>
            </a:endParaRPr>
          </a:p>
          <a:p>
            <a:pPr marL="0" indent="0" algn="just">
              <a:buNone/>
            </a:pPr>
            <a:endParaRPr lang="en-GB" sz="2000">
              <a:solidFill>
                <a:schemeClr val="tx1"/>
              </a:solidFill>
            </a:endParaRPr>
          </a:p>
          <a:p>
            <a:pPr marL="0" indent="0" algn="just">
              <a:buNone/>
            </a:pPr>
            <a:endParaRPr lang="en-GB" sz="2000">
              <a:solidFill>
                <a:schemeClr val="tx1"/>
              </a:solidFill>
            </a:endParaRPr>
          </a:p>
          <a:p>
            <a:pPr marL="0" indent="0" algn="just">
              <a:buNone/>
            </a:pPr>
            <a:endParaRPr lang="en-GB" sz="2000">
              <a:solidFill>
                <a:schemeClr val="tx1"/>
              </a:solidFill>
            </a:endParaRPr>
          </a:p>
          <a:p>
            <a:pPr marL="0" indent="0" algn="just">
              <a:buNone/>
            </a:pPr>
            <a:endParaRPr lang="en-GB" sz="2000">
              <a:solidFill>
                <a:schemeClr val="tx1"/>
              </a:solidFill>
              <a:latin typeface="Arial"/>
              <a:cs typeface="Arial"/>
            </a:endParaRPr>
          </a:p>
          <a:p>
            <a:pPr marL="0" indent="0">
              <a:buNone/>
            </a:pPr>
            <a:endParaRPr lang="en-GB" sz="2000">
              <a:solidFill>
                <a:schemeClr val="tx1"/>
              </a:solidFill>
            </a:endParaRPr>
          </a:p>
          <a:p>
            <a:endParaRPr lang="en-GB"/>
          </a:p>
        </p:txBody>
      </p:sp>
      <p:sp>
        <p:nvSpPr>
          <p:cNvPr id="4" name="Date Placeholder 3">
            <a:extLst>
              <a:ext uri="{FF2B5EF4-FFF2-40B4-BE49-F238E27FC236}">
                <a16:creationId xmlns:a16="http://schemas.microsoft.com/office/drawing/2014/main" id="{795D02A7-EF89-CE9A-73B6-72C8D0EE8472}"/>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09BCCF24-946F-D3B0-CBAA-B9FA93F07678}"/>
              </a:ext>
            </a:extLst>
          </p:cNvPr>
          <p:cNvSpPr>
            <a:spLocks noGrp="1"/>
          </p:cNvSpPr>
          <p:nvPr>
            <p:ph type="sldNum" sz="quarter" idx="12"/>
          </p:nvPr>
        </p:nvSpPr>
        <p:spPr/>
        <p:txBody>
          <a:bodyPr/>
          <a:lstStyle/>
          <a:p>
            <a:fld id="{C53DD674-0FE8-9A43-90ED-815A93F2FBA3}" type="slidenum">
              <a:rPr lang="en-US" smtClean="0"/>
              <a:pPr/>
              <a:t>6</a:t>
            </a:fld>
            <a:endParaRPr lang="en-US"/>
          </a:p>
        </p:txBody>
      </p:sp>
    </p:spTree>
    <p:extLst>
      <p:ext uri="{BB962C8B-B14F-4D97-AF65-F5344CB8AC3E}">
        <p14:creationId xmlns:p14="http://schemas.microsoft.com/office/powerpoint/2010/main" val="255668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1D26-1AD5-7ACC-66AB-E6EBB69DE21E}"/>
              </a:ext>
            </a:extLst>
          </p:cNvPr>
          <p:cNvSpPr>
            <a:spLocks noGrp="1"/>
          </p:cNvSpPr>
          <p:nvPr>
            <p:ph type="title"/>
          </p:nvPr>
        </p:nvSpPr>
        <p:spPr/>
        <p:txBody>
          <a:bodyPr/>
          <a:lstStyle/>
          <a:p>
            <a:r>
              <a:rPr lang="en-GB"/>
              <a:t>Equality, Diversity &amp; Fairness</a:t>
            </a:r>
            <a:endParaRPr lang="en-US"/>
          </a:p>
        </p:txBody>
      </p:sp>
      <p:sp>
        <p:nvSpPr>
          <p:cNvPr id="3" name="Content Placeholder 2">
            <a:extLst>
              <a:ext uri="{FF2B5EF4-FFF2-40B4-BE49-F238E27FC236}">
                <a16:creationId xmlns:a16="http://schemas.microsoft.com/office/drawing/2014/main" id="{B3C6DDE7-5B24-AF2B-BC97-6AA956B232BF}"/>
              </a:ext>
            </a:extLst>
          </p:cNvPr>
          <p:cNvSpPr>
            <a:spLocks noGrp="1"/>
          </p:cNvSpPr>
          <p:nvPr>
            <p:ph idx="1"/>
          </p:nvPr>
        </p:nvSpPr>
        <p:spPr/>
        <p:txBody>
          <a:bodyPr vert="horz" lIns="91440" tIns="45720" rIns="91440" bIns="45720" rtlCol="0" anchor="t">
            <a:noAutofit/>
          </a:bodyPr>
          <a:lstStyle/>
          <a:p>
            <a:pPr marL="0" indent="0">
              <a:buNone/>
            </a:pPr>
            <a:endParaRPr lang="en-GB" b="1">
              <a:latin typeface="Arial"/>
              <a:cs typeface="Arial"/>
            </a:endParaRPr>
          </a:p>
          <a:p>
            <a:pPr marL="0" indent="0">
              <a:buNone/>
            </a:pPr>
            <a:r>
              <a:rPr lang="en-GB" sz="2000">
                <a:solidFill>
                  <a:schemeClr val="tx1"/>
                </a:solidFill>
                <a:latin typeface="Arial"/>
                <a:cs typeface="Arial"/>
              </a:rPr>
              <a:t>Our community‑based model actively promotes equity and is designed to:</a:t>
            </a:r>
          </a:p>
          <a:p>
            <a:pPr marL="0" indent="0">
              <a:spcBef>
                <a:spcPts val="500"/>
              </a:spcBef>
              <a:buNone/>
            </a:pPr>
            <a:endParaRPr lang="en-GB" sz="2000">
              <a:solidFill>
                <a:schemeClr val="tx1"/>
              </a:solidFill>
              <a:latin typeface="Arial"/>
              <a:cs typeface="Arial"/>
            </a:endParaRPr>
          </a:p>
          <a:p>
            <a:pPr marL="342900" indent="-342900">
              <a:buFont typeface="Wingdings" panose="020B0604020202020204" pitchFamily="34" charset="0"/>
              <a:buChar char="Ø"/>
            </a:pPr>
            <a:r>
              <a:rPr lang="en-GB" sz="2000">
                <a:solidFill>
                  <a:schemeClr val="tx1"/>
                </a:solidFill>
                <a:latin typeface="Arial"/>
                <a:cs typeface="Arial"/>
              </a:rPr>
              <a:t>Tailor care to individual needs</a:t>
            </a:r>
          </a:p>
          <a:p>
            <a:pPr marL="342900" indent="-342900">
              <a:buFont typeface="Wingdings" panose="020B0604020202020204" pitchFamily="34" charset="0"/>
              <a:buChar char="Ø"/>
            </a:pPr>
            <a:r>
              <a:rPr lang="en-GB" sz="2000">
                <a:solidFill>
                  <a:schemeClr val="tx1"/>
                </a:solidFill>
                <a:latin typeface="Arial"/>
                <a:cs typeface="Arial"/>
              </a:rPr>
              <a:t>Ensure fairness and accessibility</a:t>
            </a:r>
          </a:p>
          <a:p>
            <a:pPr marL="342900" indent="-342900">
              <a:buFont typeface="Wingdings" panose="020B0604020202020204" pitchFamily="34" charset="0"/>
              <a:buChar char="Ø"/>
            </a:pPr>
            <a:r>
              <a:rPr lang="en-GB" sz="2000">
                <a:solidFill>
                  <a:schemeClr val="tx1"/>
                </a:solidFill>
                <a:latin typeface="Arial"/>
                <a:cs typeface="Arial"/>
              </a:rPr>
              <a:t>Reach patients who might otherwise fall through the gaps</a:t>
            </a:r>
          </a:p>
          <a:p>
            <a:pPr marL="342900" indent="-342900">
              <a:buFont typeface="Wingdings" panose="020B0604020202020204" pitchFamily="34" charset="0"/>
              <a:buChar char="Ø"/>
            </a:pPr>
            <a:r>
              <a:rPr lang="en-GB" sz="2000">
                <a:solidFill>
                  <a:schemeClr val="tx1"/>
                </a:solidFill>
                <a:latin typeface="Arial"/>
                <a:cs typeface="Arial"/>
              </a:rPr>
              <a:t>Provide proactive, wrap‑around support for vulnerable groups</a:t>
            </a:r>
          </a:p>
          <a:p>
            <a:pPr marL="0" indent="0">
              <a:spcBef>
                <a:spcPts val="500"/>
              </a:spcBef>
              <a:buNone/>
            </a:pPr>
            <a:endParaRPr lang="en-GB" sz="2000">
              <a:solidFill>
                <a:schemeClr val="tx1"/>
              </a:solidFill>
              <a:latin typeface="Arial"/>
              <a:cs typeface="Arial"/>
            </a:endParaRPr>
          </a:p>
          <a:p>
            <a:pPr marL="0" indent="0">
              <a:buNone/>
            </a:pPr>
            <a:r>
              <a:rPr lang="en-GB" sz="2000">
                <a:solidFill>
                  <a:schemeClr val="tx1"/>
                </a:solidFill>
                <a:latin typeface="Arial"/>
                <a:cs typeface="Arial"/>
              </a:rPr>
              <a:t>This ensures equality, diversity, and inclusion are embedded in everyday practice.</a:t>
            </a:r>
            <a:endParaRPr lang="en-GB" sz="2000">
              <a:solidFill>
                <a:schemeClr val="tx1"/>
              </a:solidFill>
            </a:endParaRPr>
          </a:p>
          <a:p>
            <a:pPr>
              <a:buFont typeface="Wingdings" panose="020B0604020202020204" pitchFamily="34" charset="0"/>
              <a:buChar char="Ø"/>
            </a:pPr>
            <a:endParaRPr lang="en-GB"/>
          </a:p>
        </p:txBody>
      </p:sp>
      <p:sp>
        <p:nvSpPr>
          <p:cNvPr id="4" name="Date Placeholder 3">
            <a:extLst>
              <a:ext uri="{FF2B5EF4-FFF2-40B4-BE49-F238E27FC236}">
                <a16:creationId xmlns:a16="http://schemas.microsoft.com/office/drawing/2014/main" id="{51BC9FDE-E28B-876C-9D9F-26BD623E61EA}"/>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B26DF17B-CDD7-A16E-85BF-FDA8D01736C6}"/>
              </a:ext>
            </a:extLst>
          </p:cNvPr>
          <p:cNvSpPr>
            <a:spLocks noGrp="1"/>
          </p:cNvSpPr>
          <p:nvPr>
            <p:ph type="sldNum" sz="quarter" idx="12"/>
          </p:nvPr>
        </p:nvSpPr>
        <p:spPr/>
        <p:txBody>
          <a:bodyPr/>
          <a:lstStyle/>
          <a:p>
            <a:fld id="{C53DD674-0FE8-9A43-90ED-815A93F2FBA3}" type="slidenum">
              <a:rPr lang="en-US" smtClean="0"/>
              <a:pPr/>
              <a:t>7</a:t>
            </a:fld>
            <a:endParaRPr lang="en-US"/>
          </a:p>
        </p:txBody>
      </p:sp>
    </p:spTree>
    <p:extLst>
      <p:ext uri="{BB962C8B-B14F-4D97-AF65-F5344CB8AC3E}">
        <p14:creationId xmlns:p14="http://schemas.microsoft.com/office/powerpoint/2010/main" val="68723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150F-8B4D-9B36-1DFD-702A5500D326}"/>
              </a:ext>
            </a:extLst>
          </p:cNvPr>
          <p:cNvSpPr>
            <a:spLocks noGrp="1"/>
          </p:cNvSpPr>
          <p:nvPr>
            <p:ph type="title"/>
          </p:nvPr>
        </p:nvSpPr>
        <p:spPr/>
        <p:txBody>
          <a:bodyPr/>
          <a:lstStyle/>
          <a:p>
            <a:r>
              <a:rPr lang="en-GB">
                <a:latin typeface="Arial"/>
                <a:cs typeface="Arial"/>
              </a:rPr>
              <a:t>Local Population Need</a:t>
            </a:r>
            <a:endParaRPr lang="en-US"/>
          </a:p>
        </p:txBody>
      </p:sp>
      <p:sp>
        <p:nvSpPr>
          <p:cNvPr id="3" name="Content Placeholder 2">
            <a:extLst>
              <a:ext uri="{FF2B5EF4-FFF2-40B4-BE49-F238E27FC236}">
                <a16:creationId xmlns:a16="http://schemas.microsoft.com/office/drawing/2014/main" id="{ACE3C588-F197-6F4D-3D0C-476BFC344938}"/>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Ø"/>
            </a:pPr>
            <a:endParaRPr lang="en-GB" sz="1200">
              <a:solidFill>
                <a:schemeClr val="tx1"/>
              </a:solidFill>
              <a:latin typeface="Arial"/>
              <a:cs typeface="Arial"/>
            </a:endParaRPr>
          </a:p>
          <a:p>
            <a:pPr marL="0" indent="0" algn="just">
              <a:buNone/>
            </a:pPr>
            <a:r>
              <a:rPr lang="en-GB" sz="2000">
                <a:solidFill>
                  <a:schemeClr val="tx1"/>
                </a:solidFill>
                <a:latin typeface="Arial"/>
                <a:cs typeface="Arial"/>
              </a:rPr>
              <a:t>Knowsley is one of the </a:t>
            </a:r>
            <a:r>
              <a:rPr lang="en-GB" sz="2000" b="1">
                <a:solidFill>
                  <a:schemeClr val="tx1"/>
                </a:solidFill>
                <a:latin typeface="Arial"/>
                <a:cs typeface="Arial"/>
              </a:rPr>
              <a:t>most socially and economically deprived boroughs in England</a:t>
            </a:r>
            <a:r>
              <a:rPr lang="en-GB" sz="2000">
                <a:solidFill>
                  <a:schemeClr val="tx1"/>
                </a:solidFill>
                <a:latin typeface="Arial"/>
                <a:cs typeface="Arial"/>
              </a:rPr>
              <a:t>, characterised by:</a:t>
            </a:r>
          </a:p>
          <a:p>
            <a:pPr marL="0" indent="0">
              <a:spcBef>
                <a:spcPts val="500"/>
              </a:spcBef>
              <a:buNone/>
            </a:pPr>
            <a:endParaRPr lang="en-GB" sz="2000">
              <a:solidFill>
                <a:schemeClr val="tx1"/>
              </a:solidFill>
              <a:latin typeface="Arial"/>
              <a:cs typeface="Arial"/>
            </a:endParaRPr>
          </a:p>
          <a:p>
            <a:pPr marL="342900" indent="-342900">
              <a:buFont typeface="Wingdings" panose="05000000000000000000" pitchFamily="2" charset="2"/>
              <a:buChar char="Ø"/>
            </a:pPr>
            <a:r>
              <a:rPr lang="en-GB" sz="2000">
                <a:solidFill>
                  <a:schemeClr val="tx1"/>
                </a:solidFill>
                <a:latin typeface="Arial"/>
                <a:cs typeface="Arial"/>
              </a:rPr>
              <a:t>High levels of disability</a:t>
            </a:r>
            <a:endParaRPr lang="en-GB" sz="2000">
              <a:solidFill>
                <a:schemeClr val="tx1"/>
              </a:solidFill>
            </a:endParaRPr>
          </a:p>
          <a:p>
            <a:pPr marL="342900" indent="-342900">
              <a:buFont typeface="Wingdings" panose="05000000000000000000" pitchFamily="2" charset="2"/>
              <a:buChar char="Ø"/>
            </a:pPr>
            <a:r>
              <a:rPr lang="en-GB" sz="2000">
                <a:solidFill>
                  <a:schemeClr val="tx1"/>
                </a:solidFill>
                <a:latin typeface="Arial"/>
                <a:cs typeface="Arial"/>
              </a:rPr>
              <a:t>Poor housing conditions</a:t>
            </a:r>
            <a:endParaRPr lang="en-GB" sz="2000">
              <a:solidFill>
                <a:schemeClr val="tx1"/>
              </a:solidFill>
            </a:endParaRPr>
          </a:p>
          <a:p>
            <a:pPr marL="342900" indent="-342900">
              <a:buFont typeface="Wingdings" panose="05000000000000000000" pitchFamily="2" charset="2"/>
              <a:buChar char="Ø"/>
            </a:pPr>
            <a:r>
              <a:rPr lang="en-GB" sz="2000">
                <a:solidFill>
                  <a:schemeClr val="tx1"/>
                </a:solidFill>
                <a:latin typeface="Arial"/>
                <a:cs typeface="Arial"/>
              </a:rPr>
              <a:t>Significant and persistent health inequalities</a:t>
            </a:r>
            <a:endParaRPr lang="en-GB" sz="2000">
              <a:solidFill>
                <a:schemeClr val="tx1"/>
              </a:solidFill>
            </a:endParaRPr>
          </a:p>
          <a:p>
            <a:pPr marL="342900" indent="-342900">
              <a:spcBef>
                <a:spcPts val="500"/>
              </a:spcBef>
              <a:buFont typeface="Wingdings" panose="05000000000000000000" pitchFamily="2" charset="2"/>
              <a:buChar char="Ø"/>
            </a:pPr>
            <a:endParaRPr lang="en-GB" sz="2000">
              <a:solidFill>
                <a:schemeClr val="tx1"/>
              </a:solidFill>
              <a:latin typeface="Arial"/>
              <a:cs typeface="Arial"/>
            </a:endParaRPr>
          </a:p>
          <a:p>
            <a:pPr marL="0" indent="0" algn="just">
              <a:buNone/>
            </a:pPr>
            <a:r>
              <a:rPr lang="en-GB" sz="2000">
                <a:solidFill>
                  <a:schemeClr val="tx1"/>
                </a:solidFill>
                <a:latin typeface="Arial"/>
                <a:cs typeface="Arial"/>
              </a:rPr>
              <a:t>This context shapes our service design and reinforces the need for </a:t>
            </a:r>
            <a:r>
              <a:rPr lang="en-GB" sz="2000" b="1">
                <a:solidFill>
                  <a:schemeClr val="tx1"/>
                </a:solidFill>
                <a:latin typeface="Arial"/>
                <a:cs typeface="Arial"/>
              </a:rPr>
              <a:t>equitable, targeted, community‑focused care</a:t>
            </a:r>
            <a:r>
              <a:rPr lang="en-GB" sz="2000">
                <a:solidFill>
                  <a:schemeClr val="tx1"/>
                </a:solidFill>
                <a:latin typeface="Arial"/>
                <a:cs typeface="Arial"/>
              </a:rPr>
              <a:t>.</a:t>
            </a:r>
          </a:p>
          <a:p>
            <a:pPr marL="0" indent="0">
              <a:buNone/>
            </a:pPr>
            <a:endParaRPr lang="en-GB" sz="1200">
              <a:solidFill>
                <a:schemeClr val="tx1"/>
              </a:solidFill>
              <a:latin typeface="Arial"/>
              <a:cs typeface="Arial"/>
            </a:endParaRPr>
          </a:p>
          <a:p>
            <a:pPr>
              <a:buFont typeface="Wingdings" panose="05000000000000000000" pitchFamily="2" charset="2"/>
              <a:buChar char="Ø"/>
            </a:pPr>
            <a:endParaRPr lang="en-GB">
              <a:solidFill>
                <a:schemeClr val="tx1"/>
              </a:solidFill>
            </a:endParaRPr>
          </a:p>
          <a:p>
            <a:pPr>
              <a:buFont typeface="Wingdings" panose="020B0604020202020204" pitchFamily="34" charset="0"/>
              <a:buChar char="Ø"/>
            </a:pPr>
            <a:endParaRPr lang="en-GB"/>
          </a:p>
        </p:txBody>
      </p:sp>
      <p:sp>
        <p:nvSpPr>
          <p:cNvPr id="4" name="Date Placeholder 3">
            <a:extLst>
              <a:ext uri="{FF2B5EF4-FFF2-40B4-BE49-F238E27FC236}">
                <a16:creationId xmlns:a16="http://schemas.microsoft.com/office/drawing/2014/main" id="{1CD9AC3E-AE64-01DB-7322-EAA87574901B}"/>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540F8632-859D-047F-217A-9539F75F9B3C}"/>
              </a:ext>
            </a:extLst>
          </p:cNvPr>
          <p:cNvSpPr>
            <a:spLocks noGrp="1"/>
          </p:cNvSpPr>
          <p:nvPr>
            <p:ph type="sldNum" sz="quarter" idx="12"/>
          </p:nvPr>
        </p:nvSpPr>
        <p:spPr/>
        <p:txBody>
          <a:bodyPr/>
          <a:lstStyle/>
          <a:p>
            <a:fld id="{C53DD674-0FE8-9A43-90ED-815A93F2FBA3}" type="slidenum">
              <a:rPr lang="en-US" smtClean="0"/>
              <a:pPr/>
              <a:t>8</a:t>
            </a:fld>
            <a:endParaRPr lang="en-US"/>
          </a:p>
        </p:txBody>
      </p:sp>
    </p:spTree>
    <p:extLst>
      <p:ext uri="{BB962C8B-B14F-4D97-AF65-F5344CB8AC3E}">
        <p14:creationId xmlns:p14="http://schemas.microsoft.com/office/powerpoint/2010/main" val="2149127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66B2-C820-41DE-9D37-D2E4C0A811D5}"/>
              </a:ext>
            </a:extLst>
          </p:cNvPr>
          <p:cNvSpPr>
            <a:spLocks noGrp="1"/>
          </p:cNvSpPr>
          <p:nvPr>
            <p:ph type="title"/>
          </p:nvPr>
        </p:nvSpPr>
        <p:spPr/>
        <p:txBody>
          <a:bodyPr/>
          <a:lstStyle/>
          <a:p>
            <a:r>
              <a:rPr lang="en-GB">
                <a:latin typeface="Arial"/>
                <a:cs typeface="Arial"/>
              </a:rPr>
              <a:t>Local Facts  </a:t>
            </a:r>
          </a:p>
        </p:txBody>
      </p:sp>
      <p:sp>
        <p:nvSpPr>
          <p:cNvPr id="3" name="Content Placeholder 2">
            <a:extLst>
              <a:ext uri="{FF2B5EF4-FFF2-40B4-BE49-F238E27FC236}">
                <a16:creationId xmlns:a16="http://schemas.microsoft.com/office/drawing/2014/main" id="{FBDE8D51-AE91-F225-641D-1294AAD4583E}"/>
              </a:ext>
            </a:extLst>
          </p:cNvPr>
          <p:cNvSpPr>
            <a:spLocks noGrp="1"/>
          </p:cNvSpPr>
          <p:nvPr>
            <p:ph idx="1"/>
          </p:nvPr>
        </p:nvSpPr>
        <p:spPr>
          <a:xfrm>
            <a:off x="366850" y="2013377"/>
            <a:ext cx="11458300" cy="4620699"/>
          </a:xfrm>
        </p:spPr>
        <p:txBody>
          <a:bodyPr vert="horz" lIns="91440" tIns="45720" rIns="91440" bIns="45720" rtlCol="0" anchor="t">
            <a:noAutofit/>
          </a:bodyPr>
          <a:lstStyle/>
          <a:p>
            <a:pPr algn="just">
              <a:buFont typeface="Wingdings" panose="020B0604020202020204" pitchFamily="34" charset="0"/>
              <a:buChar char="Ø"/>
            </a:pPr>
            <a:r>
              <a:rPr lang="en-GB">
                <a:solidFill>
                  <a:schemeClr val="tx1"/>
                </a:solidFill>
                <a:latin typeface="Arial"/>
                <a:cs typeface="Arial"/>
              </a:rPr>
              <a:t>Knowsley has a population of roughly 162,500 (mid-2024 estimate)</a:t>
            </a:r>
            <a:endParaRPr lang="en-US">
              <a:solidFill>
                <a:schemeClr val="tx1"/>
              </a:solidFill>
            </a:endParaRPr>
          </a:p>
          <a:p>
            <a:pPr algn="just">
              <a:buFont typeface="Wingdings" panose="020B0604020202020204" pitchFamily="34" charset="0"/>
              <a:buChar char="Ø"/>
            </a:pPr>
            <a:r>
              <a:rPr lang="en-GB">
                <a:solidFill>
                  <a:schemeClr val="tx1"/>
                </a:solidFill>
                <a:latin typeface="Arial"/>
                <a:cs typeface="Arial"/>
              </a:rPr>
              <a:t>Ethnically, Knowsley is less diverse than many parts of England: ~95.3% identify as White, with small minorities: ~1.6% Asian or Asian British, ~0.8% Black or Black British, ~1.7% Mixed or Multiple ethnic groups, ~0.6% other</a:t>
            </a:r>
            <a:endParaRPr lang="en-US">
              <a:solidFill>
                <a:schemeClr val="tx1"/>
              </a:solidFill>
              <a:latin typeface="Arial"/>
              <a:cs typeface="Arial"/>
            </a:endParaRPr>
          </a:p>
          <a:p>
            <a:pPr algn="just">
              <a:buFont typeface="Wingdings" panose="020B0604020202020204" pitchFamily="34" charset="0"/>
              <a:buChar char="Ø"/>
            </a:pPr>
            <a:r>
              <a:rPr lang="en-GB">
                <a:solidFill>
                  <a:schemeClr val="tx1"/>
                </a:solidFill>
                <a:latin typeface="Arial"/>
                <a:cs typeface="Arial"/>
              </a:rPr>
              <a:t>Around 23.6% of the population (≈ 35,000 people) report a long-term disability (i.e. a substantial and long-term adverse effect on day-to-day activities) per 2021 Census</a:t>
            </a:r>
            <a:endParaRPr lang="en-US">
              <a:solidFill>
                <a:schemeClr val="tx1"/>
              </a:solidFill>
              <a:latin typeface="Arial"/>
              <a:cs typeface="Arial"/>
            </a:endParaRPr>
          </a:p>
          <a:p>
            <a:pPr algn="just">
              <a:buFont typeface="Wingdings" panose="020B0604020202020204" pitchFamily="34" charset="0"/>
              <a:buChar char="Ø"/>
            </a:pPr>
            <a:r>
              <a:rPr lang="en-GB">
                <a:solidFill>
                  <a:schemeClr val="tx1"/>
                </a:solidFill>
                <a:latin typeface="Arial"/>
                <a:cs typeface="Arial"/>
              </a:rPr>
              <a:t>Many households are affected by deprivation: in 2021 census data, about 59.2% of households in Knowsley were deprived in at least one dimension (e.g. poor health, overcrowding, lack of central heating) - the highest proportion of any local authority in England/Wales</a:t>
            </a:r>
            <a:endParaRPr lang="en-US">
              <a:solidFill>
                <a:schemeClr val="tx1"/>
              </a:solidFill>
              <a:latin typeface="Arial"/>
              <a:cs typeface="Arial"/>
            </a:endParaRPr>
          </a:p>
          <a:p>
            <a:pPr lvl="0" algn="just">
              <a:buFont typeface="Wingdings" panose="020B0604020202020204" pitchFamily="34" charset="0"/>
              <a:buChar char="Ø"/>
            </a:pPr>
            <a:r>
              <a:rPr lang="en-GB">
                <a:solidFill>
                  <a:schemeClr val="tx1"/>
                </a:solidFill>
                <a:latin typeface="Arial"/>
                <a:cs typeface="Arial"/>
              </a:rPr>
              <a:t>Within Knowsley there are stark inequalities: life expectancy for men is significantly lower than England average (for 2018/20: ~76.3 for men, ~79.8 for women)</a:t>
            </a:r>
            <a:endParaRPr lang="en-GB">
              <a:solidFill>
                <a:schemeClr val="tx1"/>
              </a:solidFill>
            </a:endParaRPr>
          </a:p>
          <a:p>
            <a:pPr lvl="0" algn="just">
              <a:buFont typeface="Wingdings" panose="020B0604020202020204" pitchFamily="34" charset="0"/>
              <a:buChar char="Ø"/>
            </a:pPr>
            <a:r>
              <a:rPr lang="en-GB">
                <a:solidFill>
                  <a:schemeClr val="tx1"/>
                </a:solidFill>
                <a:latin typeface="Arial"/>
                <a:cs typeface="Arial"/>
              </a:rPr>
              <a:t>The gap between life expectancy in the most versus least deprived areas is large: for men up to ~10 - 12 years difference; similar for women</a:t>
            </a:r>
          </a:p>
          <a:p>
            <a:pPr lvl="0" algn="just">
              <a:buFont typeface="Wingdings" panose="020B0604020202020204" pitchFamily="34" charset="0"/>
              <a:buChar char="Ø"/>
            </a:pPr>
            <a:r>
              <a:rPr lang="en-GB">
                <a:solidFill>
                  <a:schemeClr val="tx1"/>
                </a:solidFill>
                <a:latin typeface="Arial"/>
                <a:cs typeface="Arial"/>
              </a:rPr>
              <a:t>Respiratory disease (along with cancer and cardiovascular disease) is among the top causes of premature mortality under age 75 in Knowsley</a:t>
            </a:r>
          </a:p>
          <a:p>
            <a:pPr lvl="0" algn="just">
              <a:buFont typeface="Wingdings" panose="020B0604020202020204" pitchFamily="34" charset="0"/>
              <a:buChar char="Ø"/>
            </a:pPr>
            <a:r>
              <a:rPr lang="en-GB">
                <a:solidFill>
                  <a:schemeClr val="tx1"/>
                </a:solidFill>
                <a:latin typeface="Arial"/>
                <a:cs typeface="Arial"/>
              </a:rPr>
              <a:t>A notable proportion of the population are “unpaid carers” and there is a relatively high rate of disability and chronic illness</a:t>
            </a:r>
          </a:p>
          <a:p>
            <a:pPr>
              <a:buFont typeface="Wingdings" panose="020B0604020202020204" pitchFamily="34" charset="0"/>
              <a:buChar char="Ø"/>
            </a:pPr>
            <a:endParaRPr lang="en-GB"/>
          </a:p>
        </p:txBody>
      </p:sp>
      <p:sp>
        <p:nvSpPr>
          <p:cNvPr id="4" name="Date Placeholder 3">
            <a:extLst>
              <a:ext uri="{FF2B5EF4-FFF2-40B4-BE49-F238E27FC236}">
                <a16:creationId xmlns:a16="http://schemas.microsoft.com/office/drawing/2014/main" id="{B92EFCE4-BB5E-4476-655E-6C4E6462BDBB}"/>
              </a:ext>
            </a:extLst>
          </p:cNvPr>
          <p:cNvSpPr>
            <a:spLocks noGrp="1"/>
          </p:cNvSpPr>
          <p:nvPr>
            <p:ph type="dt" sz="half" idx="10"/>
          </p:nvPr>
        </p:nvSpPr>
        <p:spPr/>
        <p:txBody>
          <a:bodyPr/>
          <a:lstStyle/>
          <a:p>
            <a:fld id="{A41A7A7B-F31D-B344-836C-A639F0094DD6}" type="datetime1">
              <a:rPr lang="en-GB" smtClean="0"/>
              <a:t>14/01/2026</a:t>
            </a:fld>
            <a:endParaRPr lang="en-US"/>
          </a:p>
        </p:txBody>
      </p:sp>
      <p:sp>
        <p:nvSpPr>
          <p:cNvPr id="5" name="Slide Number Placeholder 4">
            <a:extLst>
              <a:ext uri="{FF2B5EF4-FFF2-40B4-BE49-F238E27FC236}">
                <a16:creationId xmlns:a16="http://schemas.microsoft.com/office/drawing/2014/main" id="{9DC5AB56-9A0E-A8C0-1FB6-4DD2300679C5}"/>
              </a:ext>
            </a:extLst>
          </p:cNvPr>
          <p:cNvSpPr>
            <a:spLocks noGrp="1"/>
          </p:cNvSpPr>
          <p:nvPr>
            <p:ph type="sldNum" sz="quarter" idx="12"/>
          </p:nvPr>
        </p:nvSpPr>
        <p:spPr/>
        <p:txBody>
          <a:bodyPr/>
          <a:lstStyle/>
          <a:p>
            <a:fld id="{C53DD674-0FE8-9A43-90ED-815A93F2FBA3}" type="slidenum">
              <a:rPr lang="en-US" smtClean="0"/>
              <a:pPr/>
              <a:t>9</a:t>
            </a:fld>
            <a:endParaRPr lang="en-US"/>
          </a:p>
        </p:txBody>
      </p:sp>
    </p:spTree>
    <p:extLst>
      <p:ext uri="{BB962C8B-B14F-4D97-AF65-F5344CB8AC3E}">
        <p14:creationId xmlns:p14="http://schemas.microsoft.com/office/powerpoint/2010/main" val="1164883564"/>
      </p:ext>
    </p:extLst>
  </p:cSld>
  <p:clrMapOvr>
    <a:masterClrMapping/>
  </p:clrMapOvr>
</p:sld>
</file>

<file path=ppt/theme/theme1.xml><?xml version="1.0" encoding="utf-8"?>
<a:theme xmlns:a="http://schemas.openxmlformats.org/drawingml/2006/main" name="LHCH">
  <a:themeElements>
    <a:clrScheme name="Custom 1">
      <a:dk1>
        <a:srgbClr val="323232"/>
      </a:dk1>
      <a:lt1>
        <a:srgbClr val="FFFFFF"/>
      </a:lt1>
      <a:dk2>
        <a:srgbClr val="4F2683"/>
      </a:dk2>
      <a:lt2>
        <a:srgbClr val="EBEBEB"/>
      </a:lt2>
      <a:accent1>
        <a:srgbClr val="4F2683"/>
      </a:accent1>
      <a:accent2>
        <a:srgbClr val="F7961D"/>
      </a:accent2>
      <a:accent3>
        <a:srgbClr val="C0C0C0"/>
      </a:accent3>
      <a:accent4>
        <a:srgbClr val="28A0DC"/>
      </a:accent4>
      <a:accent5>
        <a:srgbClr val="7DAF64"/>
      </a:accent5>
      <a:accent6>
        <a:srgbClr val="FFC850"/>
      </a:accent6>
      <a:hlink>
        <a:srgbClr val="4B7FD3"/>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HCH" id="{3EFC2655-F634-044D-9862-F122A5DF0291}" vid="{E10AC9EE-8471-4540-BB60-1C0E7746DC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9494DD45DE35418DD13C0A11F52AAC" ma:contentTypeVersion="4" ma:contentTypeDescription="Create a new document." ma:contentTypeScope="" ma:versionID="f53d73ba8a67f3fd4d6702b8960960e9">
  <xsd:schema xmlns:xsd="http://www.w3.org/2001/XMLSchema" xmlns:xs="http://www.w3.org/2001/XMLSchema" xmlns:p="http://schemas.microsoft.com/office/2006/metadata/properties" xmlns:ns2="e0b48d71-0217-4a04-a168-820b1fcb9a8e" targetNamespace="http://schemas.microsoft.com/office/2006/metadata/properties" ma:root="true" ma:fieldsID="eb9975f003aaae9b73b7c6866eed4ab8" ns2:_="">
    <xsd:import namespace="e0b48d71-0217-4a04-a168-820b1fcb9a8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48d71-0217-4a04-a168-820b1fcb9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8D268C-969B-4847-A446-778C2125F003}">
  <ds:schemaRefs>
    <ds:schemaRef ds:uri="e0b48d71-0217-4a04-a168-820b1fcb9a8e"/>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764E4307-E289-4507-AC4C-FCF489609938}">
  <ds:schemaRefs>
    <ds:schemaRef ds:uri="e0b48d71-0217-4a04-a168-820b1fcb9a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EC4CDF-A871-4AD9-8D3B-07D2889103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TM03090430[[fn=Banded]]</Template>
  <TotalTime>1</TotalTime>
  <Words>3867</Words>
  <Application>Microsoft Office PowerPoint</Application>
  <PresentationFormat>Widescreen</PresentationFormat>
  <Paragraphs>550</Paragraphs>
  <Slides>34</Slides>
  <Notes>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Arial Narrow</vt:lpstr>
      <vt:lpstr>Calibri</vt:lpstr>
      <vt:lpstr>Courier New</vt:lpstr>
      <vt:lpstr>Helvetica Light</vt:lpstr>
      <vt:lpstr>Symbol</vt:lpstr>
      <vt:lpstr>Wingdings</vt:lpstr>
      <vt:lpstr>LHCH</vt:lpstr>
      <vt:lpstr>    Equality, Diversity  &amp; Inclusion (EDI) &amp; Health inequalities overview   KCVD (Cardiovascular) &amp; KCRS (Respiratory) Community services @ Knowsley PLACE     </vt:lpstr>
      <vt:lpstr>Contents </vt:lpstr>
      <vt:lpstr>PowerPoint Presentation</vt:lpstr>
      <vt:lpstr>Overview of service delivery </vt:lpstr>
      <vt:lpstr>Key Strengths</vt:lpstr>
      <vt:lpstr>Overview of service delivery </vt:lpstr>
      <vt:lpstr>Equality, Diversity &amp; Fairness</vt:lpstr>
      <vt:lpstr>Local Population Need</vt:lpstr>
      <vt:lpstr>Local Facts  </vt:lpstr>
      <vt:lpstr>Transforming community services</vt:lpstr>
      <vt:lpstr>Who are we ? </vt:lpstr>
      <vt:lpstr>PowerPoint Presentation</vt:lpstr>
      <vt:lpstr>PowerPoint Presentation</vt:lpstr>
      <vt:lpstr>Cardiac Rehabilitation Service</vt:lpstr>
      <vt:lpstr>Heart Failure Service</vt:lpstr>
      <vt:lpstr>Stroke Rehabilitation  Service</vt:lpstr>
      <vt:lpstr>PowerPoint Presentation</vt:lpstr>
      <vt:lpstr>PowerPoint Presentation</vt:lpstr>
      <vt:lpstr> RESPIRATORY SERVICE 2025</vt:lpstr>
      <vt:lpstr>Rapid Response 24/7, 365 days    </vt:lpstr>
      <vt:lpstr>Diagnostic &amp; Respiratory Consultant-Led Clinics</vt:lpstr>
      <vt:lpstr>Pulmonary Rehabilitation - what we offer</vt:lpstr>
      <vt:lpstr>              </vt:lpstr>
      <vt:lpstr>HOS-AR (Home Oxygen Service - Assessment &amp; Review)</vt:lpstr>
      <vt:lpstr>Clinical Health Psychology </vt:lpstr>
      <vt:lpstr>PowerPoint Presentation</vt:lpstr>
      <vt:lpstr>Workforce Training &amp; Capability, Inclusion &amp; Health Inequality Focus</vt:lpstr>
      <vt:lpstr>Access, Communication &amp; Inclusive Assessment</vt:lpstr>
      <vt:lpstr>Screening, Tailored Care &amp; Mental‑Health Support (PR Pathway)</vt:lpstr>
      <vt:lpstr>Supported Settings, Carer Education &amp; Equitable Access</vt:lpstr>
      <vt:lpstr>Patients are at the heart ♥️ of everything we do!</vt:lpstr>
      <vt:lpstr>The service always receives outstanding feedback </vt:lpstr>
      <vt:lpstr>Knowsley Cardio-Respiratory EDS Action Plan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Walker</dc:creator>
  <cp:lastModifiedBy>Matthew Back</cp:lastModifiedBy>
  <cp:revision>2</cp:revision>
  <cp:lastPrinted>2022-02-24T17:44:07Z</cp:lastPrinted>
  <dcterms:created xsi:type="dcterms:W3CDTF">2019-07-25T10:39:59Z</dcterms:created>
  <dcterms:modified xsi:type="dcterms:W3CDTF">2026-01-14T16:17:20Z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0x010100559494DD45DE35418DD13C0A11F52AAC</vt:lpwstr>
  </property>
</Properties>
</file>