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14"/>
  </p:notesMasterIdLst>
  <p:handoutMasterIdLst>
    <p:handoutMasterId r:id="rId15"/>
  </p:handoutMasterIdLst>
  <p:sldIdLst>
    <p:sldId id="276" r:id="rId2"/>
    <p:sldId id="304" r:id="rId3"/>
    <p:sldId id="305" r:id="rId4"/>
    <p:sldId id="306" r:id="rId5"/>
    <p:sldId id="307" r:id="rId6"/>
    <p:sldId id="301" r:id="rId7"/>
    <p:sldId id="308" r:id="rId8"/>
    <p:sldId id="286" r:id="rId9"/>
    <p:sldId id="299" r:id="rId10"/>
    <p:sldId id="300" r:id="rId11"/>
    <p:sldId id="302" r:id="rId12"/>
    <p:sldId id="30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19A046E-6B9B-4036-B476-3C61FA445E45}">
          <p14:sldIdLst>
            <p14:sldId id="276"/>
            <p14:sldId id="304"/>
            <p14:sldId id="305"/>
            <p14:sldId id="306"/>
            <p14:sldId id="307"/>
            <p14:sldId id="301"/>
            <p14:sldId id="308"/>
            <p14:sldId id="286"/>
            <p14:sldId id="299"/>
            <p14:sldId id="300"/>
            <p14:sldId id="302"/>
            <p14:sldId id="303"/>
          </p14:sldIdLst>
        </p14:section>
        <p14:section name="Examples" id="{50EF13D4-0C7E-44CE-A013-DC12FACA97EB}">
          <p14:sldIdLst/>
        </p14:section>
        <p14:section name="Tools" id="{6D279879-29C1-42D6-9CA4-77CBB09005DE}">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2683"/>
    <a:srgbClr val="CBCBCB"/>
    <a:srgbClr val="F8971D"/>
    <a:srgbClr val="FFC850"/>
    <a:srgbClr val="5F5F5F"/>
    <a:srgbClr val="28A0DC"/>
    <a:srgbClr val="7DAF64"/>
    <a:srgbClr val="D95E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94"/>
  </p:normalViewPr>
  <p:slideViewPr>
    <p:cSldViewPr snapToGrid="0" snapToObjects="1">
      <p:cViewPr varScale="1">
        <p:scale>
          <a:sx n="63" d="100"/>
          <a:sy n="63" d="100"/>
        </p:scale>
        <p:origin x="804" y="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8C237F4-301F-DA43-B4D4-E7BBDEBBA09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11B5A49-48AF-034C-888A-9F420170DB7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15257D-0302-624C-884C-F50B299F7386}" type="datetime1">
              <a:rPr lang="en-GB" smtClean="0"/>
              <a:t>06/01/2026</a:t>
            </a:fld>
            <a:endParaRPr lang="en-US"/>
          </a:p>
        </p:txBody>
      </p:sp>
      <p:sp>
        <p:nvSpPr>
          <p:cNvPr id="4" name="Footer Placeholder 3">
            <a:extLst>
              <a:ext uri="{FF2B5EF4-FFF2-40B4-BE49-F238E27FC236}">
                <a16:creationId xmlns:a16="http://schemas.microsoft.com/office/drawing/2014/main" id="{DD87F3C0-AD34-5A4A-B27E-250862593F2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F409813-B459-4743-BF34-C8B2C843372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2BC4545-25F6-944D-86CF-EA81BD38560F}" type="slidenum">
              <a:rPr lang="en-US" smtClean="0"/>
              <a:t>‹#›</a:t>
            </a:fld>
            <a:endParaRPr lang="en-US"/>
          </a:p>
        </p:txBody>
      </p:sp>
    </p:spTree>
    <p:extLst>
      <p:ext uri="{BB962C8B-B14F-4D97-AF65-F5344CB8AC3E}">
        <p14:creationId xmlns:p14="http://schemas.microsoft.com/office/powerpoint/2010/main" val="3304005500"/>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282689-571A-B24B-9671-370EFB1AD43C}" type="datetime1">
              <a:rPr lang="en-GB" smtClean="0"/>
              <a:t>06/01/2026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B85F33-7DA6-424A-BEB6-8E621AFB5FBA}" type="slidenum">
              <a:rPr lang="en-US" smtClean="0"/>
              <a:t>‹#›</a:t>
            </a:fld>
            <a:endParaRPr lang="en-US"/>
          </a:p>
        </p:txBody>
      </p:sp>
    </p:spTree>
    <p:extLst>
      <p:ext uri="{BB962C8B-B14F-4D97-AF65-F5344CB8AC3E}">
        <p14:creationId xmlns:p14="http://schemas.microsoft.com/office/powerpoint/2010/main" val="2072169303"/>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75C79-2BB5-7B44-82EF-43AE916DE673}"/>
              </a:ext>
            </a:extLst>
          </p:cNvPr>
          <p:cNvSpPr>
            <a:spLocks noGrp="1"/>
          </p:cNvSpPr>
          <p:nvPr>
            <p:ph type="ctrTitle" hasCustomPrompt="1"/>
          </p:nvPr>
        </p:nvSpPr>
        <p:spPr>
          <a:xfrm>
            <a:off x="1524000" y="1122363"/>
            <a:ext cx="9144000" cy="2387600"/>
          </a:xfrm>
        </p:spPr>
        <p:txBody>
          <a:bodyPr anchor="b"/>
          <a:lstStyle>
            <a:lvl1pPr algn="ctr">
              <a:defRPr sz="4800">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7130635B-38A6-8B49-8A9C-38B468E6F6AF}"/>
              </a:ext>
            </a:extLst>
          </p:cNvPr>
          <p:cNvSpPr>
            <a:spLocks noGrp="1"/>
          </p:cNvSpPr>
          <p:nvPr>
            <p:ph type="subTitle" idx="1"/>
          </p:nvPr>
        </p:nvSpPr>
        <p:spPr>
          <a:xfrm>
            <a:off x="2663952" y="3694114"/>
            <a:ext cx="6864096" cy="1563686"/>
          </a:xfrm>
        </p:spPr>
        <p:txBody>
          <a:bodyPr/>
          <a:lstStyle>
            <a:lvl1pPr marL="0" indent="0" algn="ctr">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EF08316B-1A1A-CE4E-9CB4-0A80B5CE3C34}"/>
              </a:ext>
            </a:extLst>
          </p:cNvPr>
          <p:cNvSpPr>
            <a:spLocks noGrp="1"/>
          </p:cNvSpPr>
          <p:nvPr>
            <p:ph type="dt" sz="half" idx="10"/>
          </p:nvPr>
        </p:nvSpPr>
        <p:spPr/>
        <p:txBody>
          <a:bodyPr/>
          <a:lstStyle>
            <a:lvl1pPr>
              <a:defRPr>
                <a:solidFill>
                  <a:schemeClr val="bg1"/>
                </a:solidFill>
              </a:defRPr>
            </a:lvl1pPr>
          </a:lstStyle>
          <a:p>
            <a:fld id="{3654CED2-8856-3049-BBDE-40994C100428}" type="datetime1">
              <a:rPr lang="en-GB" smtClean="0"/>
              <a:t>06/01/2026</a:t>
            </a:fld>
            <a:endParaRPr lang="en-US" dirty="0"/>
          </a:p>
        </p:txBody>
      </p:sp>
      <p:sp>
        <p:nvSpPr>
          <p:cNvPr id="5" name="Footer Placeholder 4">
            <a:extLst>
              <a:ext uri="{FF2B5EF4-FFF2-40B4-BE49-F238E27FC236}">
                <a16:creationId xmlns:a16="http://schemas.microsoft.com/office/drawing/2014/main" id="{4473F87C-CE36-544B-A3C6-2F9088997FEF}"/>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C9C86177-310A-9C40-ABCC-C6A81218B403}"/>
              </a:ext>
            </a:extLst>
          </p:cNvPr>
          <p:cNvSpPr>
            <a:spLocks noGrp="1"/>
          </p:cNvSpPr>
          <p:nvPr>
            <p:ph type="sldNum" sz="quarter" idx="12"/>
          </p:nvPr>
        </p:nvSpPr>
        <p:spPr/>
        <p:txBody>
          <a:bodyPr/>
          <a:lstStyle>
            <a:lvl1pPr>
              <a:defRPr>
                <a:solidFill>
                  <a:schemeClr val="bg1"/>
                </a:solidFill>
              </a:defRPr>
            </a:lvl1pPr>
          </a:lstStyle>
          <a:p>
            <a:fld id="{C53DD674-0FE8-9A43-90ED-815A93F2FBA3}" type="slidenum">
              <a:rPr lang="en-US" smtClean="0"/>
              <a:pPr/>
              <a:t>‹#›</a:t>
            </a:fld>
            <a:endParaRPr lang="en-US"/>
          </a:p>
        </p:txBody>
      </p:sp>
      <p:cxnSp>
        <p:nvCxnSpPr>
          <p:cNvPr id="12" name="Straight Connector 11">
            <a:extLst>
              <a:ext uri="{FF2B5EF4-FFF2-40B4-BE49-F238E27FC236}">
                <a16:creationId xmlns:a16="http://schemas.microsoft.com/office/drawing/2014/main" id="{D4C4D7DC-7B20-2449-BD2E-3B9518959AF8}"/>
              </a:ext>
            </a:extLst>
          </p:cNvPr>
          <p:cNvCxnSpPr>
            <a:cxnSpLocks/>
          </p:cNvCxnSpPr>
          <p:nvPr userDrawn="1"/>
        </p:nvCxnSpPr>
        <p:spPr>
          <a:xfrm>
            <a:off x="2310384" y="3602038"/>
            <a:ext cx="75712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4435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60995-D774-0A46-B467-2C52A93CA7D5}"/>
              </a:ext>
            </a:extLst>
          </p:cNvPr>
          <p:cNvSpPr>
            <a:spLocks noGrp="1"/>
          </p:cNvSpPr>
          <p:nvPr>
            <p:ph type="title" hasCustomPrompt="1"/>
          </p:nvPr>
        </p:nvSpPr>
        <p:spPr>
          <a:xfrm>
            <a:off x="366850" y="1049656"/>
            <a:ext cx="11461476" cy="823912"/>
          </a:xfrm>
        </p:spPr>
        <p:txBody>
          <a:bodyPr anchor="b" anchorCtr="0"/>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DADF04D1-1D24-8545-BE44-8F5347713A93}"/>
              </a:ext>
            </a:extLst>
          </p:cNvPr>
          <p:cNvSpPr>
            <a:spLocks noGrp="1"/>
          </p:cNvSpPr>
          <p:nvPr>
            <p:ph type="body" idx="1"/>
          </p:nvPr>
        </p:nvSpPr>
        <p:spPr>
          <a:xfrm>
            <a:off x="363674" y="2020823"/>
            <a:ext cx="5633901" cy="667132"/>
          </a:xfrm>
        </p:spPr>
        <p:txBody>
          <a:bodyPr anchor="b"/>
          <a:lstStyle>
            <a:lvl1pPr marL="0" indent="0">
              <a:buNone/>
              <a:defRPr sz="2400" b="0">
                <a:solidFill>
                  <a:srgbClr val="4F26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55B6AAA1-70A3-BA4A-9EA1-2C0F8F534E73}"/>
              </a:ext>
            </a:extLst>
          </p:cNvPr>
          <p:cNvSpPr>
            <a:spLocks noGrp="1"/>
          </p:cNvSpPr>
          <p:nvPr>
            <p:ph sz="half" idx="2"/>
          </p:nvPr>
        </p:nvSpPr>
        <p:spPr>
          <a:xfrm>
            <a:off x="363674" y="2687955"/>
            <a:ext cx="5633901" cy="3493389"/>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671D8837-ABB3-9045-A4A0-A0A5FC6AA592}"/>
              </a:ext>
            </a:extLst>
          </p:cNvPr>
          <p:cNvSpPr>
            <a:spLocks noGrp="1"/>
          </p:cNvSpPr>
          <p:nvPr>
            <p:ph type="body" sz="quarter" idx="3"/>
          </p:nvPr>
        </p:nvSpPr>
        <p:spPr>
          <a:xfrm>
            <a:off x="6172200" y="2020823"/>
            <a:ext cx="5659302" cy="667131"/>
          </a:xfrm>
        </p:spPr>
        <p:txBody>
          <a:bodyPr anchor="b"/>
          <a:lstStyle>
            <a:lvl1pPr marL="0" indent="0">
              <a:buNone/>
              <a:defRPr sz="2400" b="0">
                <a:solidFill>
                  <a:srgbClr val="4F26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63B003F8-FB36-8345-915A-295EB74B008A}"/>
              </a:ext>
            </a:extLst>
          </p:cNvPr>
          <p:cNvSpPr>
            <a:spLocks noGrp="1"/>
          </p:cNvSpPr>
          <p:nvPr>
            <p:ph sz="quarter" idx="4"/>
          </p:nvPr>
        </p:nvSpPr>
        <p:spPr>
          <a:xfrm>
            <a:off x="6172200" y="2687955"/>
            <a:ext cx="5652950" cy="349338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722EADB-22A1-8E4B-9314-AB7EC8B1324E}"/>
              </a:ext>
            </a:extLst>
          </p:cNvPr>
          <p:cNvSpPr>
            <a:spLocks noGrp="1"/>
          </p:cNvSpPr>
          <p:nvPr>
            <p:ph type="dt" sz="half" idx="10"/>
          </p:nvPr>
        </p:nvSpPr>
        <p:spPr/>
        <p:txBody>
          <a:bodyPr/>
          <a:lstStyle/>
          <a:p>
            <a:fld id="{AAA2A2E7-967D-8549-90F5-C1C435E24400}" type="datetime1">
              <a:rPr lang="en-GB" smtClean="0"/>
              <a:t>06/01/2026</a:t>
            </a:fld>
            <a:endParaRPr lang="en-US"/>
          </a:p>
        </p:txBody>
      </p:sp>
      <p:sp>
        <p:nvSpPr>
          <p:cNvPr id="8" name="Footer Placeholder 7">
            <a:extLst>
              <a:ext uri="{FF2B5EF4-FFF2-40B4-BE49-F238E27FC236}">
                <a16:creationId xmlns:a16="http://schemas.microsoft.com/office/drawing/2014/main" id="{52B18BC9-147E-784E-892C-8C5F90439A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70956-C20B-964F-AF08-04651053C595}"/>
              </a:ext>
            </a:extLst>
          </p:cNvPr>
          <p:cNvSpPr>
            <a:spLocks noGrp="1"/>
          </p:cNvSpPr>
          <p:nvPr>
            <p:ph type="sldNum" sz="quarter" idx="12"/>
          </p:nvPr>
        </p:nvSpPr>
        <p:spPr/>
        <p:txBody>
          <a:bodyPr/>
          <a:lstStyle/>
          <a:p>
            <a:fld id="{C53DD674-0FE8-9A43-90ED-815A93F2FBA3}" type="slidenum">
              <a:rPr lang="en-US" smtClean="0"/>
              <a:t>‹#›</a:t>
            </a:fld>
            <a:endParaRPr lang="en-US"/>
          </a:p>
        </p:txBody>
      </p:sp>
      <p:cxnSp>
        <p:nvCxnSpPr>
          <p:cNvPr id="10" name="Straight Connector 9">
            <a:extLst>
              <a:ext uri="{FF2B5EF4-FFF2-40B4-BE49-F238E27FC236}">
                <a16:creationId xmlns:a16="http://schemas.microsoft.com/office/drawing/2014/main" id="{532EE56D-C1D9-934A-9AE7-442A7B872363}"/>
              </a:ext>
            </a:extLst>
          </p:cNvPr>
          <p:cNvCxnSpPr>
            <a:cxnSpLocks/>
          </p:cNvCxnSpPr>
          <p:nvPr userDrawn="1"/>
        </p:nvCxnSpPr>
        <p:spPr>
          <a:xfrm>
            <a:off x="366850" y="1938528"/>
            <a:ext cx="114583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648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E392B-BBD6-EF4B-A321-10EC5C35DA99}"/>
              </a:ext>
            </a:extLst>
          </p:cNvPr>
          <p:cNvSpPr>
            <a:spLocks noGrp="1"/>
          </p:cNvSpPr>
          <p:nvPr>
            <p:ph type="title" hasCustomPrompt="1"/>
          </p:nvPr>
        </p:nvSpPr>
        <p:spPr>
          <a:xfrm>
            <a:off x="366850" y="1031292"/>
            <a:ext cx="11458300" cy="842276"/>
          </a:xfrm>
        </p:spPr>
        <p:txBody>
          <a:bodyPr anchor="b" anchorCtr="0"/>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A778B1F5-01D3-3349-8EC2-D012A1EE2CFC}"/>
              </a:ext>
            </a:extLst>
          </p:cNvPr>
          <p:cNvSpPr>
            <a:spLocks noGrp="1"/>
          </p:cNvSpPr>
          <p:nvPr>
            <p:ph type="dt" sz="half" idx="10"/>
          </p:nvPr>
        </p:nvSpPr>
        <p:spPr/>
        <p:txBody>
          <a:bodyPr/>
          <a:lstStyle/>
          <a:p>
            <a:fld id="{65B06B5A-D839-D44D-B4C8-AF5167ED2629}" type="datetime1">
              <a:rPr lang="en-GB" smtClean="0"/>
              <a:t>06/01/2026</a:t>
            </a:fld>
            <a:endParaRPr lang="en-US"/>
          </a:p>
        </p:txBody>
      </p:sp>
      <p:sp>
        <p:nvSpPr>
          <p:cNvPr id="4" name="Footer Placeholder 3">
            <a:extLst>
              <a:ext uri="{FF2B5EF4-FFF2-40B4-BE49-F238E27FC236}">
                <a16:creationId xmlns:a16="http://schemas.microsoft.com/office/drawing/2014/main" id="{891FA987-029E-014B-9D84-2653CE6569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CCAC2B-4B3B-4242-B9FE-B79289D17248}"/>
              </a:ext>
            </a:extLst>
          </p:cNvPr>
          <p:cNvSpPr>
            <a:spLocks noGrp="1"/>
          </p:cNvSpPr>
          <p:nvPr>
            <p:ph type="sldNum" sz="quarter" idx="12"/>
          </p:nvPr>
        </p:nvSpPr>
        <p:spPr/>
        <p:txBody>
          <a:bodyPr/>
          <a:lstStyle/>
          <a:p>
            <a:fld id="{C53DD674-0FE8-9A43-90ED-815A93F2FBA3}" type="slidenum">
              <a:rPr lang="en-US" smtClean="0"/>
              <a:t>‹#›</a:t>
            </a:fld>
            <a:endParaRPr lang="en-US"/>
          </a:p>
        </p:txBody>
      </p:sp>
    </p:spTree>
    <p:extLst>
      <p:ext uri="{BB962C8B-B14F-4D97-AF65-F5344CB8AC3E}">
        <p14:creationId xmlns:p14="http://schemas.microsoft.com/office/powerpoint/2010/main" val="4238239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ngle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E63F042-2F27-FD47-AD7A-5758C9D742E7}"/>
              </a:ext>
            </a:extLst>
          </p:cNvPr>
          <p:cNvSpPr>
            <a:spLocks noGrp="1"/>
          </p:cNvSpPr>
          <p:nvPr>
            <p:ph type="pic" sz="quarter" idx="13"/>
          </p:nvPr>
        </p:nvSpPr>
        <p:spPr>
          <a:xfrm>
            <a:off x="0" y="0"/>
            <a:ext cx="12192000" cy="6858000"/>
          </a:xfrm>
        </p:spPr>
        <p:txBody>
          <a:bodyPr/>
          <a:lstStyle/>
          <a:p>
            <a:endParaRPr lang="en-US"/>
          </a:p>
        </p:txBody>
      </p:sp>
      <p:sp>
        <p:nvSpPr>
          <p:cNvPr id="5" name="Date Placeholder 4">
            <a:extLst>
              <a:ext uri="{FF2B5EF4-FFF2-40B4-BE49-F238E27FC236}">
                <a16:creationId xmlns:a16="http://schemas.microsoft.com/office/drawing/2014/main" id="{A8D7BB5A-0552-D14B-A65B-65C378F1BF77}"/>
              </a:ext>
            </a:extLst>
          </p:cNvPr>
          <p:cNvSpPr>
            <a:spLocks noGrp="1"/>
          </p:cNvSpPr>
          <p:nvPr>
            <p:ph type="dt" sz="half" idx="10"/>
          </p:nvPr>
        </p:nvSpPr>
        <p:spPr/>
        <p:txBody>
          <a:bodyPr/>
          <a:lstStyle/>
          <a:p>
            <a:fld id="{854ECE1E-1B55-2947-9963-54AF5CBEA441}" type="datetime1">
              <a:rPr lang="en-GB" smtClean="0"/>
              <a:t>06/01/2026</a:t>
            </a:fld>
            <a:endParaRPr lang="en-US"/>
          </a:p>
        </p:txBody>
      </p:sp>
      <p:sp>
        <p:nvSpPr>
          <p:cNvPr id="6" name="Footer Placeholder 5">
            <a:extLst>
              <a:ext uri="{FF2B5EF4-FFF2-40B4-BE49-F238E27FC236}">
                <a16:creationId xmlns:a16="http://schemas.microsoft.com/office/drawing/2014/main" id="{1A490AAF-5516-4C49-9531-2F4837C738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D767DD-2EC7-B34D-B8F5-F2E8DC612111}"/>
              </a:ext>
            </a:extLst>
          </p:cNvPr>
          <p:cNvSpPr>
            <a:spLocks noGrp="1"/>
          </p:cNvSpPr>
          <p:nvPr>
            <p:ph type="sldNum" sz="quarter" idx="12"/>
          </p:nvPr>
        </p:nvSpPr>
        <p:spPr/>
        <p:txBody>
          <a:bodyPr/>
          <a:lstStyle/>
          <a:p>
            <a:fld id="{C53DD674-0FE8-9A43-90ED-815A93F2FBA3}" type="slidenum">
              <a:rPr lang="en-US" smtClean="0"/>
              <a:t>‹#›</a:t>
            </a:fld>
            <a:endParaRPr lang="en-US"/>
          </a:p>
        </p:txBody>
      </p:sp>
      <p:pic>
        <p:nvPicPr>
          <p:cNvPr id="10" name="Graphic 9">
            <a:extLst>
              <a:ext uri="{FF2B5EF4-FFF2-40B4-BE49-F238E27FC236}">
                <a16:creationId xmlns:a16="http://schemas.microsoft.com/office/drawing/2014/main" id="{A14D38A7-40DB-294A-BD57-118281AE7A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090" y="5125266"/>
            <a:ext cx="12002530" cy="1132367"/>
          </a:xfrm>
          <a:prstGeom prst="rect">
            <a:avLst/>
          </a:prstGeom>
        </p:spPr>
      </p:pic>
    </p:spTree>
    <p:extLst>
      <p:ext uri="{BB962C8B-B14F-4D97-AF65-F5344CB8AC3E}">
        <p14:creationId xmlns:p14="http://schemas.microsoft.com/office/powerpoint/2010/main" val="14464697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17B3D3-3375-FA48-8B94-1D7D1D9336A6}"/>
              </a:ext>
            </a:extLst>
          </p:cNvPr>
          <p:cNvSpPr>
            <a:spLocks noGrp="1"/>
          </p:cNvSpPr>
          <p:nvPr>
            <p:ph type="dt" sz="half" idx="10"/>
          </p:nvPr>
        </p:nvSpPr>
        <p:spPr/>
        <p:txBody>
          <a:bodyPr/>
          <a:lstStyle/>
          <a:p>
            <a:fld id="{AC440313-A122-C14C-B656-D37AB3F0E6CE}" type="datetime1">
              <a:rPr lang="en-GB" smtClean="0"/>
              <a:t>06/01/2026</a:t>
            </a:fld>
            <a:endParaRPr lang="en-US"/>
          </a:p>
        </p:txBody>
      </p:sp>
      <p:sp>
        <p:nvSpPr>
          <p:cNvPr id="3" name="Footer Placeholder 2">
            <a:extLst>
              <a:ext uri="{FF2B5EF4-FFF2-40B4-BE49-F238E27FC236}">
                <a16:creationId xmlns:a16="http://schemas.microsoft.com/office/drawing/2014/main" id="{EE3D3A8D-4B03-B847-9AD2-84C8E96CFC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89493D-0E85-E343-9965-59201105DA99}"/>
              </a:ext>
            </a:extLst>
          </p:cNvPr>
          <p:cNvSpPr>
            <a:spLocks noGrp="1"/>
          </p:cNvSpPr>
          <p:nvPr>
            <p:ph type="sldNum" sz="quarter" idx="12"/>
          </p:nvPr>
        </p:nvSpPr>
        <p:spPr/>
        <p:txBody>
          <a:bodyPr/>
          <a:lstStyle/>
          <a:p>
            <a:fld id="{C53DD674-0FE8-9A43-90ED-815A93F2FBA3}" type="slidenum">
              <a:rPr lang="en-US" smtClean="0"/>
              <a:t>‹#›</a:t>
            </a:fld>
            <a:endParaRPr lang="en-US"/>
          </a:p>
        </p:txBody>
      </p:sp>
    </p:spTree>
    <p:extLst>
      <p:ext uri="{BB962C8B-B14F-4D97-AF65-F5344CB8AC3E}">
        <p14:creationId xmlns:p14="http://schemas.microsoft.com/office/powerpoint/2010/main" val="2011625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AD80A-AB39-984B-9B38-DE5B213FE011}"/>
              </a:ext>
            </a:extLst>
          </p:cNvPr>
          <p:cNvSpPr>
            <a:spLocks noGrp="1"/>
          </p:cNvSpPr>
          <p:nvPr>
            <p:ph type="title" hasCustomPrompt="1"/>
          </p:nvPr>
        </p:nvSpPr>
        <p:spPr>
          <a:xfrm>
            <a:off x="366850" y="1042288"/>
            <a:ext cx="5729150" cy="1069975"/>
          </a:xfrm>
        </p:spPr>
        <p:txBody>
          <a:bodyPr anchor="b" anchorCtr="0"/>
          <a:lstStyle>
            <a:lvl1pPr>
              <a:defRPr sz="3200"/>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979AAB1-D998-1143-BE1C-676AF9B9EA0E}"/>
              </a:ext>
            </a:extLst>
          </p:cNvPr>
          <p:cNvSpPr>
            <a:spLocks noGrp="1"/>
          </p:cNvSpPr>
          <p:nvPr>
            <p:ph idx="1"/>
          </p:nvPr>
        </p:nvSpPr>
        <p:spPr>
          <a:xfrm>
            <a:off x="6300216" y="1042289"/>
            <a:ext cx="5524934" cy="4873625"/>
          </a:xfrm>
        </p:spPr>
        <p:txBody>
          <a:bodyPr/>
          <a:lstStyle>
            <a:lvl1pPr>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a:extLst>
              <a:ext uri="{FF2B5EF4-FFF2-40B4-BE49-F238E27FC236}">
                <a16:creationId xmlns:a16="http://schemas.microsoft.com/office/drawing/2014/main" id="{658534B8-BC4C-8041-9EE3-23E9506C48C6}"/>
              </a:ext>
            </a:extLst>
          </p:cNvPr>
          <p:cNvSpPr>
            <a:spLocks noGrp="1"/>
          </p:cNvSpPr>
          <p:nvPr>
            <p:ph type="body" sz="half" idx="2"/>
          </p:nvPr>
        </p:nvSpPr>
        <p:spPr>
          <a:xfrm>
            <a:off x="366850" y="2304288"/>
            <a:ext cx="5729150" cy="3619564"/>
          </a:xfrm>
        </p:spPr>
        <p:txBody>
          <a:bodyPr/>
          <a:lstStyle>
            <a:lvl1pPr marL="0" indent="0">
              <a:lnSpc>
                <a:spcPct val="100000"/>
              </a:lnSpc>
              <a:buNone/>
              <a:defRPr sz="15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043A0CEA-1FC2-1B4D-A93D-42D53F7B0238}"/>
              </a:ext>
            </a:extLst>
          </p:cNvPr>
          <p:cNvSpPr>
            <a:spLocks noGrp="1"/>
          </p:cNvSpPr>
          <p:nvPr>
            <p:ph type="dt" sz="half" idx="10"/>
          </p:nvPr>
        </p:nvSpPr>
        <p:spPr/>
        <p:txBody>
          <a:bodyPr/>
          <a:lstStyle/>
          <a:p>
            <a:fld id="{187506FD-BE82-D24B-994D-D065C345C366}" type="datetime1">
              <a:rPr lang="en-GB" smtClean="0"/>
              <a:t>06/01/2026</a:t>
            </a:fld>
            <a:endParaRPr lang="en-US"/>
          </a:p>
        </p:txBody>
      </p:sp>
      <p:sp>
        <p:nvSpPr>
          <p:cNvPr id="6" name="Footer Placeholder 5">
            <a:extLst>
              <a:ext uri="{FF2B5EF4-FFF2-40B4-BE49-F238E27FC236}">
                <a16:creationId xmlns:a16="http://schemas.microsoft.com/office/drawing/2014/main" id="{93A10338-EF2F-2445-945B-A9C2E08D59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0929D9-7D00-C34C-8FAD-BBF6C0EE6777}"/>
              </a:ext>
            </a:extLst>
          </p:cNvPr>
          <p:cNvSpPr>
            <a:spLocks noGrp="1"/>
          </p:cNvSpPr>
          <p:nvPr>
            <p:ph type="sldNum" sz="quarter" idx="12"/>
          </p:nvPr>
        </p:nvSpPr>
        <p:spPr/>
        <p:txBody>
          <a:bodyPr/>
          <a:lstStyle/>
          <a:p>
            <a:fld id="{C53DD674-0FE8-9A43-90ED-815A93F2FBA3}" type="slidenum">
              <a:rPr lang="en-US" smtClean="0"/>
              <a:t>‹#›</a:t>
            </a:fld>
            <a:endParaRPr lang="en-US"/>
          </a:p>
        </p:txBody>
      </p:sp>
      <p:cxnSp>
        <p:nvCxnSpPr>
          <p:cNvPr id="8" name="Straight Connector 7">
            <a:extLst>
              <a:ext uri="{FF2B5EF4-FFF2-40B4-BE49-F238E27FC236}">
                <a16:creationId xmlns:a16="http://schemas.microsoft.com/office/drawing/2014/main" id="{5E6AE784-0B32-FE41-94FB-A47C04D9C112}"/>
              </a:ext>
            </a:extLst>
          </p:cNvPr>
          <p:cNvCxnSpPr>
            <a:cxnSpLocks/>
          </p:cNvCxnSpPr>
          <p:nvPr userDrawn="1"/>
        </p:nvCxnSpPr>
        <p:spPr>
          <a:xfrm>
            <a:off x="366850" y="2212848"/>
            <a:ext cx="572915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8400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6CA76-B875-FA4A-A114-807B8DB15200}"/>
              </a:ext>
            </a:extLst>
          </p:cNvPr>
          <p:cNvSpPr>
            <a:spLocks noGrp="1"/>
          </p:cNvSpPr>
          <p:nvPr>
            <p:ph type="title" hasCustomPrompt="1"/>
          </p:nvPr>
        </p:nvSpPr>
        <p:spPr>
          <a:xfrm>
            <a:off x="366850" y="1042288"/>
            <a:ext cx="5729150" cy="1069975"/>
          </a:xfrm>
        </p:spPr>
        <p:txBody>
          <a:bodyPr anchor="b" anchorCtr="0"/>
          <a:lstStyle>
            <a:lvl1pPr>
              <a:defRPr sz="3200"/>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4F55A241-5F47-8348-81F0-03481167033C}"/>
              </a:ext>
            </a:extLst>
          </p:cNvPr>
          <p:cNvSpPr>
            <a:spLocks noGrp="1"/>
          </p:cNvSpPr>
          <p:nvPr>
            <p:ph type="pic" idx="1"/>
          </p:nvPr>
        </p:nvSpPr>
        <p:spPr>
          <a:xfrm>
            <a:off x="6309360" y="1042289"/>
            <a:ext cx="5515790" cy="4873625"/>
          </a:xfrm>
        </p:spPr>
        <p:txBody>
          <a:bodyPr>
            <a:normAutofit/>
          </a:bodyPr>
          <a:lstStyle>
            <a:lvl1pPr marL="0" indent="0">
              <a:buNone/>
              <a:defRPr sz="18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4" name="Text Placeholder 3">
            <a:extLst>
              <a:ext uri="{FF2B5EF4-FFF2-40B4-BE49-F238E27FC236}">
                <a16:creationId xmlns:a16="http://schemas.microsoft.com/office/drawing/2014/main" id="{6C7E6303-B2FC-EE4C-8ACD-8D563F5AAD46}"/>
              </a:ext>
            </a:extLst>
          </p:cNvPr>
          <p:cNvSpPr>
            <a:spLocks noGrp="1"/>
          </p:cNvSpPr>
          <p:nvPr>
            <p:ph type="body" sz="half" idx="2"/>
          </p:nvPr>
        </p:nvSpPr>
        <p:spPr>
          <a:xfrm>
            <a:off x="366850" y="2304288"/>
            <a:ext cx="5729150" cy="3619564"/>
          </a:xfrm>
        </p:spPr>
        <p:txBody>
          <a:bodyPr/>
          <a:lstStyle>
            <a:lvl1pPr marL="0" indent="0">
              <a:buNone/>
              <a:defRPr sz="15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54BB9876-2084-6543-B0CE-0B1BD53B9A6A}"/>
              </a:ext>
            </a:extLst>
          </p:cNvPr>
          <p:cNvSpPr>
            <a:spLocks noGrp="1"/>
          </p:cNvSpPr>
          <p:nvPr>
            <p:ph type="dt" sz="half" idx="10"/>
          </p:nvPr>
        </p:nvSpPr>
        <p:spPr/>
        <p:txBody>
          <a:bodyPr/>
          <a:lstStyle/>
          <a:p>
            <a:fld id="{CF1E2DE2-6DF5-C246-B7E3-9E63962142D1}" type="datetime1">
              <a:rPr lang="en-GB" smtClean="0"/>
              <a:t>06/01/2026</a:t>
            </a:fld>
            <a:endParaRPr lang="en-US"/>
          </a:p>
        </p:txBody>
      </p:sp>
      <p:sp>
        <p:nvSpPr>
          <p:cNvPr id="6" name="Footer Placeholder 5">
            <a:extLst>
              <a:ext uri="{FF2B5EF4-FFF2-40B4-BE49-F238E27FC236}">
                <a16:creationId xmlns:a16="http://schemas.microsoft.com/office/drawing/2014/main" id="{DE832706-E4E2-A84E-9EF9-BA61A445D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0EA5D1-D051-3E40-B6EA-0D28709C96F8}"/>
              </a:ext>
            </a:extLst>
          </p:cNvPr>
          <p:cNvSpPr>
            <a:spLocks noGrp="1"/>
          </p:cNvSpPr>
          <p:nvPr>
            <p:ph type="sldNum" sz="quarter" idx="12"/>
          </p:nvPr>
        </p:nvSpPr>
        <p:spPr/>
        <p:txBody>
          <a:bodyPr/>
          <a:lstStyle/>
          <a:p>
            <a:fld id="{C53DD674-0FE8-9A43-90ED-815A93F2FBA3}" type="slidenum">
              <a:rPr lang="en-US" smtClean="0"/>
              <a:t>‹#›</a:t>
            </a:fld>
            <a:endParaRPr lang="en-US"/>
          </a:p>
        </p:txBody>
      </p:sp>
      <p:cxnSp>
        <p:nvCxnSpPr>
          <p:cNvPr id="8" name="Straight Connector 7">
            <a:extLst>
              <a:ext uri="{FF2B5EF4-FFF2-40B4-BE49-F238E27FC236}">
                <a16:creationId xmlns:a16="http://schemas.microsoft.com/office/drawing/2014/main" id="{D0DA6217-7ECF-8747-B6BA-0C13B8B5E7C5}"/>
              </a:ext>
            </a:extLst>
          </p:cNvPr>
          <p:cNvCxnSpPr>
            <a:cxnSpLocks/>
          </p:cNvCxnSpPr>
          <p:nvPr userDrawn="1"/>
        </p:nvCxnSpPr>
        <p:spPr>
          <a:xfrm>
            <a:off x="366850" y="2212848"/>
            <a:ext cx="572915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684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75C79-2BB5-7B44-82EF-43AE916DE673}"/>
              </a:ext>
            </a:extLst>
          </p:cNvPr>
          <p:cNvSpPr>
            <a:spLocks noGrp="1"/>
          </p:cNvSpPr>
          <p:nvPr>
            <p:ph type="ctrTitle" hasCustomPrompt="1"/>
          </p:nvPr>
        </p:nvSpPr>
        <p:spPr>
          <a:xfrm>
            <a:off x="1524000" y="1122363"/>
            <a:ext cx="9144000" cy="2387600"/>
          </a:xfrm>
        </p:spPr>
        <p:txBody>
          <a:bodyPr anchor="b"/>
          <a:lstStyle>
            <a:lvl1pPr algn="ctr">
              <a:defRPr sz="4800">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7130635B-38A6-8B49-8A9C-38B468E6F6AF}"/>
              </a:ext>
            </a:extLst>
          </p:cNvPr>
          <p:cNvSpPr>
            <a:spLocks noGrp="1"/>
          </p:cNvSpPr>
          <p:nvPr>
            <p:ph type="subTitle" idx="1"/>
          </p:nvPr>
        </p:nvSpPr>
        <p:spPr>
          <a:xfrm>
            <a:off x="2663952" y="3694114"/>
            <a:ext cx="6864096" cy="1563686"/>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EF08316B-1A1A-CE4E-9CB4-0A80B5CE3C34}"/>
              </a:ext>
            </a:extLst>
          </p:cNvPr>
          <p:cNvSpPr>
            <a:spLocks noGrp="1"/>
          </p:cNvSpPr>
          <p:nvPr>
            <p:ph type="dt" sz="half" idx="10"/>
          </p:nvPr>
        </p:nvSpPr>
        <p:spPr/>
        <p:txBody>
          <a:bodyPr/>
          <a:lstStyle>
            <a:lvl1pPr>
              <a:defRPr>
                <a:solidFill>
                  <a:schemeClr val="bg1"/>
                </a:solidFill>
              </a:defRPr>
            </a:lvl1pPr>
          </a:lstStyle>
          <a:p>
            <a:fld id="{ED6D5990-D230-494A-AFE1-A377BD46F56A}" type="datetime1">
              <a:rPr lang="en-GB" smtClean="0"/>
              <a:t>06/01/2026</a:t>
            </a:fld>
            <a:endParaRPr lang="en-US" dirty="0"/>
          </a:p>
        </p:txBody>
      </p:sp>
      <p:sp>
        <p:nvSpPr>
          <p:cNvPr id="5" name="Footer Placeholder 4">
            <a:extLst>
              <a:ext uri="{FF2B5EF4-FFF2-40B4-BE49-F238E27FC236}">
                <a16:creationId xmlns:a16="http://schemas.microsoft.com/office/drawing/2014/main" id="{4473F87C-CE36-544B-A3C6-2F9088997FEF}"/>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C9C86177-310A-9C40-ABCC-C6A81218B403}"/>
              </a:ext>
            </a:extLst>
          </p:cNvPr>
          <p:cNvSpPr>
            <a:spLocks noGrp="1"/>
          </p:cNvSpPr>
          <p:nvPr>
            <p:ph type="sldNum" sz="quarter" idx="12"/>
          </p:nvPr>
        </p:nvSpPr>
        <p:spPr/>
        <p:txBody>
          <a:bodyPr/>
          <a:lstStyle>
            <a:lvl1pPr>
              <a:defRPr>
                <a:solidFill>
                  <a:schemeClr val="bg1"/>
                </a:solidFill>
              </a:defRPr>
            </a:lvl1pPr>
          </a:lstStyle>
          <a:p>
            <a:fld id="{C53DD674-0FE8-9A43-90ED-815A93F2FBA3}" type="slidenum">
              <a:rPr lang="en-US" smtClean="0"/>
              <a:pPr/>
              <a:t>‹#›</a:t>
            </a:fld>
            <a:endParaRPr lang="en-US"/>
          </a:p>
        </p:txBody>
      </p:sp>
      <p:cxnSp>
        <p:nvCxnSpPr>
          <p:cNvPr id="9" name="Straight Connector 8">
            <a:extLst>
              <a:ext uri="{FF2B5EF4-FFF2-40B4-BE49-F238E27FC236}">
                <a16:creationId xmlns:a16="http://schemas.microsoft.com/office/drawing/2014/main" id="{FCD1504A-26E7-5C43-A957-655C79045144}"/>
              </a:ext>
            </a:extLst>
          </p:cNvPr>
          <p:cNvCxnSpPr>
            <a:cxnSpLocks/>
          </p:cNvCxnSpPr>
          <p:nvPr userDrawn="1"/>
        </p:nvCxnSpPr>
        <p:spPr>
          <a:xfrm>
            <a:off x="2310384" y="3602038"/>
            <a:ext cx="75712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9492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75C79-2BB5-7B44-82EF-43AE916DE673}"/>
              </a:ext>
            </a:extLst>
          </p:cNvPr>
          <p:cNvSpPr>
            <a:spLocks noGrp="1"/>
          </p:cNvSpPr>
          <p:nvPr>
            <p:ph type="ctrTitle" hasCustomPrompt="1"/>
          </p:nvPr>
        </p:nvSpPr>
        <p:spPr>
          <a:xfrm>
            <a:off x="1524000" y="1122363"/>
            <a:ext cx="9144000" cy="2387600"/>
          </a:xfrm>
        </p:spPr>
        <p:txBody>
          <a:bodyPr anchor="b"/>
          <a:lstStyle>
            <a:lvl1pPr algn="ctr">
              <a:defRPr sz="4800">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7130635B-38A6-8B49-8A9C-38B468E6F6AF}"/>
              </a:ext>
            </a:extLst>
          </p:cNvPr>
          <p:cNvSpPr>
            <a:spLocks noGrp="1"/>
          </p:cNvSpPr>
          <p:nvPr>
            <p:ph type="subTitle" idx="1"/>
          </p:nvPr>
        </p:nvSpPr>
        <p:spPr>
          <a:xfrm>
            <a:off x="2663952" y="3694114"/>
            <a:ext cx="6864096" cy="1563686"/>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EF08316B-1A1A-CE4E-9CB4-0A80B5CE3C34}"/>
              </a:ext>
            </a:extLst>
          </p:cNvPr>
          <p:cNvSpPr>
            <a:spLocks noGrp="1"/>
          </p:cNvSpPr>
          <p:nvPr>
            <p:ph type="dt" sz="half" idx="10"/>
          </p:nvPr>
        </p:nvSpPr>
        <p:spPr/>
        <p:txBody>
          <a:bodyPr/>
          <a:lstStyle>
            <a:lvl1pPr>
              <a:defRPr>
                <a:solidFill>
                  <a:schemeClr val="bg1"/>
                </a:solidFill>
              </a:defRPr>
            </a:lvl1pPr>
          </a:lstStyle>
          <a:p>
            <a:fld id="{54D73365-F639-A549-8E1F-0B1E00687E9B}" type="datetime1">
              <a:rPr lang="en-GB" smtClean="0"/>
              <a:t>06/01/2026</a:t>
            </a:fld>
            <a:endParaRPr lang="en-US" dirty="0"/>
          </a:p>
        </p:txBody>
      </p:sp>
      <p:sp>
        <p:nvSpPr>
          <p:cNvPr id="5" name="Footer Placeholder 4">
            <a:extLst>
              <a:ext uri="{FF2B5EF4-FFF2-40B4-BE49-F238E27FC236}">
                <a16:creationId xmlns:a16="http://schemas.microsoft.com/office/drawing/2014/main" id="{4473F87C-CE36-544B-A3C6-2F9088997FEF}"/>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C9C86177-310A-9C40-ABCC-C6A81218B403}"/>
              </a:ext>
            </a:extLst>
          </p:cNvPr>
          <p:cNvSpPr>
            <a:spLocks noGrp="1"/>
          </p:cNvSpPr>
          <p:nvPr>
            <p:ph type="sldNum" sz="quarter" idx="12"/>
          </p:nvPr>
        </p:nvSpPr>
        <p:spPr/>
        <p:txBody>
          <a:bodyPr/>
          <a:lstStyle>
            <a:lvl1pPr>
              <a:defRPr>
                <a:solidFill>
                  <a:schemeClr val="bg1"/>
                </a:solidFill>
              </a:defRPr>
            </a:lvl1pPr>
          </a:lstStyle>
          <a:p>
            <a:fld id="{C53DD674-0FE8-9A43-90ED-815A93F2FBA3}" type="slidenum">
              <a:rPr lang="en-US" smtClean="0"/>
              <a:pPr/>
              <a:t>‹#›</a:t>
            </a:fld>
            <a:endParaRPr lang="en-US"/>
          </a:p>
        </p:txBody>
      </p:sp>
      <p:cxnSp>
        <p:nvCxnSpPr>
          <p:cNvPr id="8" name="Straight Connector 7">
            <a:extLst>
              <a:ext uri="{FF2B5EF4-FFF2-40B4-BE49-F238E27FC236}">
                <a16:creationId xmlns:a16="http://schemas.microsoft.com/office/drawing/2014/main" id="{18F5195D-5BA5-DC43-812E-3D99A77AF64E}"/>
              </a:ext>
            </a:extLst>
          </p:cNvPr>
          <p:cNvCxnSpPr>
            <a:cxnSpLocks/>
          </p:cNvCxnSpPr>
          <p:nvPr userDrawn="1"/>
        </p:nvCxnSpPr>
        <p:spPr>
          <a:xfrm>
            <a:off x="2310384" y="3602038"/>
            <a:ext cx="75712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777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75C79-2BB5-7B44-82EF-43AE916DE673}"/>
              </a:ext>
            </a:extLst>
          </p:cNvPr>
          <p:cNvSpPr>
            <a:spLocks noGrp="1"/>
          </p:cNvSpPr>
          <p:nvPr>
            <p:ph type="ctrTitle" hasCustomPrompt="1"/>
          </p:nvPr>
        </p:nvSpPr>
        <p:spPr>
          <a:xfrm>
            <a:off x="1524000" y="1122363"/>
            <a:ext cx="9144000" cy="2387600"/>
          </a:xfrm>
        </p:spPr>
        <p:txBody>
          <a:bodyPr anchor="b"/>
          <a:lstStyle>
            <a:lvl1pPr algn="ctr">
              <a:defRPr sz="4800">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7130635B-38A6-8B49-8A9C-38B468E6F6AF}"/>
              </a:ext>
            </a:extLst>
          </p:cNvPr>
          <p:cNvSpPr>
            <a:spLocks noGrp="1"/>
          </p:cNvSpPr>
          <p:nvPr>
            <p:ph type="subTitle" idx="1"/>
          </p:nvPr>
        </p:nvSpPr>
        <p:spPr>
          <a:xfrm>
            <a:off x="2663952" y="3694114"/>
            <a:ext cx="6864096" cy="1563686"/>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EF08316B-1A1A-CE4E-9CB4-0A80B5CE3C34}"/>
              </a:ext>
            </a:extLst>
          </p:cNvPr>
          <p:cNvSpPr>
            <a:spLocks noGrp="1"/>
          </p:cNvSpPr>
          <p:nvPr>
            <p:ph type="dt" sz="half" idx="10"/>
          </p:nvPr>
        </p:nvSpPr>
        <p:spPr/>
        <p:txBody>
          <a:bodyPr/>
          <a:lstStyle>
            <a:lvl1pPr>
              <a:defRPr>
                <a:solidFill>
                  <a:schemeClr val="bg1"/>
                </a:solidFill>
              </a:defRPr>
            </a:lvl1pPr>
          </a:lstStyle>
          <a:p>
            <a:fld id="{BB88E271-B3DF-3847-9E4A-D9F367CE14CC}" type="datetime1">
              <a:rPr lang="en-GB" smtClean="0"/>
              <a:t>06/01/2026</a:t>
            </a:fld>
            <a:endParaRPr lang="en-US" dirty="0"/>
          </a:p>
        </p:txBody>
      </p:sp>
      <p:sp>
        <p:nvSpPr>
          <p:cNvPr id="5" name="Footer Placeholder 4">
            <a:extLst>
              <a:ext uri="{FF2B5EF4-FFF2-40B4-BE49-F238E27FC236}">
                <a16:creationId xmlns:a16="http://schemas.microsoft.com/office/drawing/2014/main" id="{4473F87C-CE36-544B-A3C6-2F9088997FEF}"/>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C9C86177-310A-9C40-ABCC-C6A81218B403}"/>
              </a:ext>
            </a:extLst>
          </p:cNvPr>
          <p:cNvSpPr>
            <a:spLocks noGrp="1"/>
          </p:cNvSpPr>
          <p:nvPr>
            <p:ph type="sldNum" sz="quarter" idx="12"/>
          </p:nvPr>
        </p:nvSpPr>
        <p:spPr/>
        <p:txBody>
          <a:bodyPr/>
          <a:lstStyle>
            <a:lvl1pPr>
              <a:defRPr>
                <a:solidFill>
                  <a:schemeClr val="bg1"/>
                </a:solidFill>
              </a:defRPr>
            </a:lvl1pPr>
          </a:lstStyle>
          <a:p>
            <a:fld id="{C53DD674-0FE8-9A43-90ED-815A93F2FBA3}" type="slidenum">
              <a:rPr lang="en-US" smtClean="0"/>
              <a:pPr/>
              <a:t>‹#›</a:t>
            </a:fld>
            <a:endParaRPr lang="en-US"/>
          </a:p>
        </p:txBody>
      </p:sp>
      <p:cxnSp>
        <p:nvCxnSpPr>
          <p:cNvPr id="9" name="Straight Connector 8">
            <a:extLst>
              <a:ext uri="{FF2B5EF4-FFF2-40B4-BE49-F238E27FC236}">
                <a16:creationId xmlns:a16="http://schemas.microsoft.com/office/drawing/2014/main" id="{01523E76-A290-AE4C-A6AB-FDC327C41D99}"/>
              </a:ext>
            </a:extLst>
          </p:cNvPr>
          <p:cNvCxnSpPr>
            <a:cxnSpLocks/>
          </p:cNvCxnSpPr>
          <p:nvPr userDrawn="1"/>
        </p:nvCxnSpPr>
        <p:spPr>
          <a:xfrm>
            <a:off x="2310384" y="3602038"/>
            <a:ext cx="75712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848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75C79-2BB5-7B44-82EF-43AE916DE673}"/>
              </a:ext>
            </a:extLst>
          </p:cNvPr>
          <p:cNvSpPr>
            <a:spLocks noGrp="1"/>
          </p:cNvSpPr>
          <p:nvPr>
            <p:ph type="ctrTitle" hasCustomPrompt="1"/>
          </p:nvPr>
        </p:nvSpPr>
        <p:spPr>
          <a:xfrm>
            <a:off x="1524000" y="1122363"/>
            <a:ext cx="9144000" cy="2387600"/>
          </a:xfrm>
        </p:spPr>
        <p:txBody>
          <a:bodyPr anchor="b"/>
          <a:lstStyle>
            <a:lvl1pPr algn="ctr">
              <a:defRPr sz="4800">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7130635B-38A6-8B49-8A9C-38B468E6F6AF}"/>
              </a:ext>
            </a:extLst>
          </p:cNvPr>
          <p:cNvSpPr>
            <a:spLocks noGrp="1"/>
          </p:cNvSpPr>
          <p:nvPr>
            <p:ph type="subTitle" idx="1"/>
          </p:nvPr>
        </p:nvSpPr>
        <p:spPr>
          <a:xfrm>
            <a:off x="2663952" y="3694114"/>
            <a:ext cx="6864096" cy="1563686"/>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EF08316B-1A1A-CE4E-9CB4-0A80B5CE3C34}"/>
              </a:ext>
            </a:extLst>
          </p:cNvPr>
          <p:cNvSpPr>
            <a:spLocks noGrp="1"/>
          </p:cNvSpPr>
          <p:nvPr>
            <p:ph type="dt" sz="half" idx="10"/>
          </p:nvPr>
        </p:nvSpPr>
        <p:spPr/>
        <p:txBody>
          <a:bodyPr/>
          <a:lstStyle>
            <a:lvl1pPr>
              <a:defRPr>
                <a:solidFill>
                  <a:schemeClr val="bg1"/>
                </a:solidFill>
              </a:defRPr>
            </a:lvl1pPr>
          </a:lstStyle>
          <a:p>
            <a:fld id="{BB88E271-B3DF-3847-9E4A-D9F367CE14CC}" type="datetime1">
              <a:rPr lang="en-GB" smtClean="0"/>
              <a:t>06/01/2026</a:t>
            </a:fld>
            <a:endParaRPr lang="en-US" dirty="0"/>
          </a:p>
        </p:txBody>
      </p:sp>
      <p:sp>
        <p:nvSpPr>
          <p:cNvPr id="5" name="Footer Placeholder 4">
            <a:extLst>
              <a:ext uri="{FF2B5EF4-FFF2-40B4-BE49-F238E27FC236}">
                <a16:creationId xmlns:a16="http://schemas.microsoft.com/office/drawing/2014/main" id="{4473F87C-CE36-544B-A3C6-2F9088997FEF}"/>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C9C86177-310A-9C40-ABCC-C6A81218B403}"/>
              </a:ext>
            </a:extLst>
          </p:cNvPr>
          <p:cNvSpPr>
            <a:spLocks noGrp="1"/>
          </p:cNvSpPr>
          <p:nvPr>
            <p:ph type="sldNum" sz="quarter" idx="12"/>
          </p:nvPr>
        </p:nvSpPr>
        <p:spPr/>
        <p:txBody>
          <a:bodyPr/>
          <a:lstStyle>
            <a:lvl1pPr>
              <a:defRPr>
                <a:solidFill>
                  <a:schemeClr val="bg1"/>
                </a:solidFill>
              </a:defRPr>
            </a:lvl1pPr>
          </a:lstStyle>
          <a:p>
            <a:fld id="{C53DD674-0FE8-9A43-90ED-815A93F2FBA3}" type="slidenum">
              <a:rPr lang="en-US" smtClean="0"/>
              <a:pPr/>
              <a:t>‹#›</a:t>
            </a:fld>
            <a:endParaRPr lang="en-US"/>
          </a:p>
        </p:txBody>
      </p:sp>
      <p:cxnSp>
        <p:nvCxnSpPr>
          <p:cNvPr id="9" name="Straight Connector 8">
            <a:extLst>
              <a:ext uri="{FF2B5EF4-FFF2-40B4-BE49-F238E27FC236}">
                <a16:creationId xmlns:a16="http://schemas.microsoft.com/office/drawing/2014/main" id="{01523E76-A290-AE4C-A6AB-FDC327C41D99}"/>
              </a:ext>
            </a:extLst>
          </p:cNvPr>
          <p:cNvCxnSpPr>
            <a:cxnSpLocks/>
          </p:cNvCxnSpPr>
          <p:nvPr userDrawn="1"/>
        </p:nvCxnSpPr>
        <p:spPr>
          <a:xfrm>
            <a:off x="2310384" y="3602038"/>
            <a:ext cx="75712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7101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75C79-2BB5-7B44-82EF-43AE916DE673}"/>
              </a:ext>
            </a:extLst>
          </p:cNvPr>
          <p:cNvSpPr>
            <a:spLocks noGrp="1"/>
          </p:cNvSpPr>
          <p:nvPr>
            <p:ph type="ctrTitle" hasCustomPrompt="1"/>
          </p:nvPr>
        </p:nvSpPr>
        <p:spPr>
          <a:xfrm>
            <a:off x="1524000" y="1122363"/>
            <a:ext cx="9144000" cy="2387600"/>
          </a:xfrm>
        </p:spPr>
        <p:txBody>
          <a:bodyPr anchor="b"/>
          <a:lstStyle>
            <a:lvl1pPr algn="ctr">
              <a:defRPr sz="4800">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7130635B-38A6-8B49-8A9C-38B468E6F6AF}"/>
              </a:ext>
            </a:extLst>
          </p:cNvPr>
          <p:cNvSpPr>
            <a:spLocks noGrp="1"/>
          </p:cNvSpPr>
          <p:nvPr>
            <p:ph type="subTitle" idx="1"/>
          </p:nvPr>
        </p:nvSpPr>
        <p:spPr>
          <a:xfrm>
            <a:off x="2663952" y="3694114"/>
            <a:ext cx="6864096" cy="1563686"/>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EF08316B-1A1A-CE4E-9CB4-0A80B5CE3C34}"/>
              </a:ext>
            </a:extLst>
          </p:cNvPr>
          <p:cNvSpPr>
            <a:spLocks noGrp="1"/>
          </p:cNvSpPr>
          <p:nvPr>
            <p:ph type="dt" sz="half" idx="10"/>
          </p:nvPr>
        </p:nvSpPr>
        <p:spPr/>
        <p:txBody>
          <a:bodyPr/>
          <a:lstStyle>
            <a:lvl1pPr>
              <a:defRPr>
                <a:solidFill>
                  <a:schemeClr val="bg1"/>
                </a:solidFill>
              </a:defRPr>
            </a:lvl1pPr>
          </a:lstStyle>
          <a:p>
            <a:fld id="{BB88E271-B3DF-3847-9E4A-D9F367CE14CC}" type="datetime1">
              <a:rPr lang="en-GB" smtClean="0"/>
              <a:t>06/01/2026</a:t>
            </a:fld>
            <a:endParaRPr lang="en-US" dirty="0"/>
          </a:p>
        </p:txBody>
      </p:sp>
      <p:sp>
        <p:nvSpPr>
          <p:cNvPr id="5" name="Footer Placeholder 4">
            <a:extLst>
              <a:ext uri="{FF2B5EF4-FFF2-40B4-BE49-F238E27FC236}">
                <a16:creationId xmlns:a16="http://schemas.microsoft.com/office/drawing/2014/main" id="{4473F87C-CE36-544B-A3C6-2F9088997FEF}"/>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C9C86177-310A-9C40-ABCC-C6A81218B403}"/>
              </a:ext>
            </a:extLst>
          </p:cNvPr>
          <p:cNvSpPr>
            <a:spLocks noGrp="1"/>
          </p:cNvSpPr>
          <p:nvPr>
            <p:ph type="sldNum" sz="quarter" idx="12"/>
          </p:nvPr>
        </p:nvSpPr>
        <p:spPr/>
        <p:txBody>
          <a:bodyPr/>
          <a:lstStyle>
            <a:lvl1pPr>
              <a:defRPr>
                <a:solidFill>
                  <a:schemeClr val="bg1"/>
                </a:solidFill>
              </a:defRPr>
            </a:lvl1pPr>
          </a:lstStyle>
          <a:p>
            <a:fld id="{C53DD674-0FE8-9A43-90ED-815A93F2FBA3}" type="slidenum">
              <a:rPr lang="en-US" smtClean="0"/>
              <a:pPr/>
              <a:t>‹#›</a:t>
            </a:fld>
            <a:endParaRPr lang="en-US"/>
          </a:p>
        </p:txBody>
      </p:sp>
      <p:cxnSp>
        <p:nvCxnSpPr>
          <p:cNvPr id="9" name="Straight Connector 8">
            <a:extLst>
              <a:ext uri="{FF2B5EF4-FFF2-40B4-BE49-F238E27FC236}">
                <a16:creationId xmlns:a16="http://schemas.microsoft.com/office/drawing/2014/main" id="{01523E76-A290-AE4C-A6AB-FDC327C41D99}"/>
              </a:ext>
            </a:extLst>
          </p:cNvPr>
          <p:cNvCxnSpPr>
            <a:cxnSpLocks/>
          </p:cNvCxnSpPr>
          <p:nvPr userDrawn="1"/>
        </p:nvCxnSpPr>
        <p:spPr>
          <a:xfrm>
            <a:off x="2310384" y="3602038"/>
            <a:ext cx="75712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9698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213A9-1C9D-CE44-B1EA-6FA615AD70E5}"/>
              </a:ext>
            </a:extLst>
          </p:cNvPr>
          <p:cNvSpPr>
            <a:spLocks noGrp="1"/>
          </p:cNvSpPr>
          <p:nvPr>
            <p:ph type="title" hasCustomPrompt="1"/>
          </p:nvPr>
        </p:nvSpPr>
        <p:spPr>
          <a:xfrm>
            <a:off x="366850" y="1024695"/>
            <a:ext cx="11458300" cy="842276"/>
          </a:xfrm>
        </p:spPr>
        <p:txBody>
          <a:bodyPr anchor="b" anchorCtr="0"/>
          <a:lstStyle>
            <a:lvl1pPr>
              <a:lnSpc>
                <a:spcPct val="100000"/>
              </a:lnSpc>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20322039-20E6-9A42-AB96-1A56E00F216B}"/>
              </a:ext>
            </a:extLst>
          </p:cNvPr>
          <p:cNvSpPr>
            <a:spLocks noGrp="1"/>
          </p:cNvSpPr>
          <p:nvPr>
            <p:ph idx="1"/>
          </p:nvPr>
        </p:nvSpPr>
        <p:spPr>
          <a:xfrm>
            <a:off x="366850" y="2013377"/>
            <a:ext cx="11458300" cy="4140535"/>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53761903-E778-9646-9FF9-F80DDF2A5266}"/>
              </a:ext>
            </a:extLst>
          </p:cNvPr>
          <p:cNvSpPr>
            <a:spLocks noGrp="1"/>
          </p:cNvSpPr>
          <p:nvPr>
            <p:ph type="dt" sz="half" idx="10"/>
          </p:nvPr>
        </p:nvSpPr>
        <p:spPr/>
        <p:txBody>
          <a:bodyPr/>
          <a:lstStyle/>
          <a:p>
            <a:fld id="{A41A7A7B-F31D-B344-836C-A639F0094DD6}" type="datetime1">
              <a:rPr lang="en-GB" smtClean="0"/>
              <a:t>06/01/2026</a:t>
            </a:fld>
            <a:endParaRPr lang="en-US"/>
          </a:p>
        </p:txBody>
      </p:sp>
      <p:sp>
        <p:nvSpPr>
          <p:cNvPr id="5" name="Footer Placeholder 4">
            <a:extLst>
              <a:ext uri="{FF2B5EF4-FFF2-40B4-BE49-F238E27FC236}">
                <a16:creationId xmlns:a16="http://schemas.microsoft.com/office/drawing/2014/main" id="{FD4D98EA-A7FC-5E4E-BCC2-9E1F23925D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A01A99-9A1A-DC4F-AC6B-3BD5128395C4}"/>
              </a:ext>
            </a:extLst>
          </p:cNvPr>
          <p:cNvSpPr>
            <a:spLocks noGrp="1"/>
          </p:cNvSpPr>
          <p:nvPr>
            <p:ph type="sldNum" sz="quarter" idx="12"/>
          </p:nvPr>
        </p:nvSpPr>
        <p:spPr/>
        <p:txBody>
          <a:bodyPr/>
          <a:lstStyle>
            <a:lvl1pPr>
              <a:defRPr>
                <a:solidFill>
                  <a:schemeClr val="bg1"/>
                </a:solidFill>
              </a:defRPr>
            </a:lvl1pPr>
          </a:lstStyle>
          <a:p>
            <a:fld id="{C53DD674-0FE8-9A43-90ED-815A93F2FBA3}" type="slidenum">
              <a:rPr lang="en-US" smtClean="0"/>
              <a:pPr/>
              <a:t>‹#›</a:t>
            </a:fld>
            <a:endParaRPr lang="en-US"/>
          </a:p>
        </p:txBody>
      </p:sp>
      <p:cxnSp>
        <p:nvCxnSpPr>
          <p:cNvPr id="7" name="Straight Connector 6">
            <a:extLst>
              <a:ext uri="{FF2B5EF4-FFF2-40B4-BE49-F238E27FC236}">
                <a16:creationId xmlns:a16="http://schemas.microsoft.com/office/drawing/2014/main" id="{17884BE4-45A2-CB49-8EF5-42EA151733E7}"/>
              </a:ext>
            </a:extLst>
          </p:cNvPr>
          <p:cNvCxnSpPr>
            <a:cxnSpLocks/>
          </p:cNvCxnSpPr>
          <p:nvPr userDrawn="1"/>
        </p:nvCxnSpPr>
        <p:spPr>
          <a:xfrm>
            <a:off x="366850" y="1938528"/>
            <a:ext cx="114583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118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0BBA8-447A-C44F-8686-C88C7A833EEF}"/>
              </a:ext>
            </a:extLst>
          </p:cNvPr>
          <p:cNvSpPr>
            <a:spLocks noGrp="1"/>
          </p:cNvSpPr>
          <p:nvPr>
            <p:ph type="title" hasCustomPrompt="1"/>
          </p:nvPr>
        </p:nvSpPr>
        <p:spPr>
          <a:xfrm>
            <a:off x="366850" y="1032198"/>
            <a:ext cx="11458300" cy="842276"/>
          </a:xfrm>
        </p:spPr>
        <p:txBody>
          <a:bodyPr anchor="b"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20141DB5-2908-C944-870F-A5CCB3A769B3}"/>
              </a:ext>
            </a:extLst>
          </p:cNvPr>
          <p:cNvSpPr>
            <a:spLocks noGrp="1"/>
          </p:cNvSpPr>
          <p:nvPr>
            <p:ph sz="half" idx="1"/>
          </p:nvPr>
        </p:nvSpPr>
        <p:spPr>
          <a:xfrm>
            <a:off x="366850" y="2017649"/>
            <a:ext cx="5652950" cy="4145407"/>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C7B2EDF4-EB6F-2145-88C2-B177DB4C6BA9}"/>
              </a:ext>
            </a:extLst>
          </p:cNvPr>
          <p:cNvSpPr>
            <a:spLocks noGrp="1"/>
          </p:cNvSpPr>
          <p:nvPr>
            <p:ph sz="half" idx="2"/>
          </p:nvPr>
        </p:nvSpPr>
        <p:spPr>
          <a:xfrm>
            <a:off x="6172200" y="2017649"/>
            <a:ext cx="5652950" cy="4145407"/>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8D7BB5A-0552-D14B-A65B-65C378F1BF77}"/>
              </a:ext>
            </a:extLst>
          </p:cNvPr>
          <p:cNvSpPr>
            <a:spLocks noGrp="1"/>
          </p:cNvSpPr>
          <p:nvPr>
            <p:ph type="dt" sz="half" idx="10"/>
          </p:nvPr>
        </p:nvSpPr>
        <p:spPr/>
        <p:txBody>
          <a:bodyPr/>
          <a:lstStyle/>
          <a:p>
            <a:fld id="{854ECE1E-1B55-2947-9963-54AF5CBEA441}" type="datetime1">
              <a:rPr lang="en-GB" smtClean="0"/>
              <a:t>06/01/2026</a:t>
            </a:fld>
            <a:endParaRPr lang="en-US"/>
          </a:p>
        </p:txBody>
      </p:sp>
      <p:sp>
        <p:nvSpPr>
          <p:cNvPr id="6" name="Footer Placeholder 5">
            <a:extLst>
              <a:ext uri="{FF2B5EF4-FFF2-40B4-BE49-F238E27FC236}">
                <a16:creationId xmlns:a16="http://schemas.microsoft.com/office/drawing/2014/main" id="{1A490AAF-5516-4C49-9531-2F4837C738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D767DD-2EC7-B34D-B8F5-F2E8DC612111}"/>
              </a:ext>
            </a:extLst>
          </p:cNvPr>
          <p:cNvSpPr>
            <a:spLocks noGrp="1"/>
          </p:cNvSpPr>
          <p:nvPr>
            <p:ph type="sldNum" sz="quarter" idx="12"/>
          </p:nvPr>
        </p:nvSpPr>
        <p:spPr/>
        <p:txBody>
          <a:bodyPr/>
          <a:lstStyle/>
          <a:p>
            <a:fld id="{C53DD674-0FE8-9A43-90ED-815A93F2FBA3}" type="slidenum">
              <a:rPr lang="en-US" smtClean="0"/>
              <a:t>‹#›</a:t>
            </a:fld>
            <a:endParaRPr lang="en-US"/>
          </a:p>
        </p:txBody>
      </p:sp>
      <p:cxnSp>
        <p:nvCxnSpPr>
          <p:cNvPr id="8" name="Straight Connector 7">
            <a:extLst>
              <a:ext uri="{FF2B5EF4-FFF2-40B4-BE49-F238E27FC236}">
                <a16:creationId xmlns:a16="http://schemas.microsoft.com/office/drawing/2014/main" id="{B659460B-F1C8-6A44-941D-F2D47060B8BC}"/>
              </a:ext>
            </a:extLst>
          </p:cNvPr>
          <p:cNvCxnSpPr>
            <a:cxnSpLocks/>
          </p:cNvCxnSpPr>
          <p:nvPr userDrawn="1"/>
        </p:nvCxnSpPr>
        <p:spPr>
          <a:xfrm>
            <a:off x="366850" y="1938528"/>
            <a:ext cx="114583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3008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0BBA8-447A-C44F-8686-C88C7A833EEF}"/>
              </a:ext>
            </a:extLst>
          </p:cNvPr>
          <p:cNvSpPr>
            <a:spLocks noGrp="1"/>
          </p:cNvSpPr>
          <p:nvPr>
            <p:ph type="title" hasCustomPrompt="1"/>
          </p:nvPr>
        </p:nvSpPr>
        <p:spPr>
          <a:xfrm>
            <a:off x="366850" y="1032198"/>
            <a:ext cx="11458300" cy="842276"/>
          </a:xfrm>
        </p:spPr>
        <p:txBody>
          <a:bodyPr anchor="b"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20141DB5-2908-C944-870F-A5CCB3A769B3}"/>
              </a:ext>
            </a:extLst>
          </p:cNvPr>
          <p:cNvSpPr>
            <a:spLocks noGrp="1"/>
          </p:cNvSpPr>
          <p:nvPr>
            <p:ph sz="half" idx="1"/>
          </p:nvPr>
        </p:nvSpPr>
        <p:spPr>
          <a:xfrm>
            <a:off x="366850" y="2017649"/>
            <a:ext cx="5652950" cy="4145407"/>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Date Placeholder 4">
            <a:extLst>
              <a:ext uri="{FF2B5EF4-FFF2-40B4-BE49-F238E27FC236}">
                <a16:creationId xmlns:a16="http://schemas.microsoft.com/office/drawing/2014/main" id="{A8D7BB5A-0552-D14B-A65B-65C378F1BF77}"/>
              </a:ext>
            </a:extLst>
          </p:cNvPr>
          <p:cNvSpPr>
            <a:spLocks noGrp="1"/>
          </p:cNvSpPr>
          <p:nvPr>
            <p:ph type="dt" sz="half" idx="10"/>
          </p:nvPr>
        </p:nvSpPr>
        <p:spPr/>
        <p:txBody>
          <a:bodyPr/>
          <a:lstStyle/>
          <a:p>
            <a:fld id="{854ECE1E-1B55-2947-9963-54AF5CBEA441}" type="datetime1">
              <a:rPr lang="en-GB" smtClean="0"/>
              <a:t>06/01/2026</a:t>
            </a:fld>
            <a:endParaRPr lang="en-US"/>
          </a:p>
        </p:txBody>
      </p:sp>
      <p:sp>
        <p:nvSpPr>
          <p:cNvPr id="6" name="Footer Placeholder 5">
            <a:extLst>
              <a:ext uri="{FF2B5EF4-FFF2-40B4-BE49-F238E27FC236}">
                <a16:creationId xmlns:a16="http://schemas.microsoft.com/office/drawing/2014/main" id="{1A490AAF-5516-4C49-9531-2F4837C738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D767DD-2EC7-B34D-B8F5-F2E8DC612111}"/>
              </a:ext>
            </a:extLst>
          </p:cNvPr>
          <p:cNvSpPr>
            <a:spLocks noGrp="1"/>
          </p:cNvSpPr>
          <p:nvPr>
            <p:ph type="sldNum" sz="quarter" idx="12"/>
          </p:nvPr>
        </p:nvSpPr>
        <p:spPr/>
        <p:txBody>
          <a:bodyPr/>
          <a:lstStyle/>
          <a:p>
            <a:fld id="{C53DD674-0FE8-9A43-90ED-815A93F2FBA3}" type="slidenum">
              <a:rPr lang="en-US" smtClean="0"/>
              <a:t>‹#›</a:t>
            </a:fld>
            <a:endParaRPr lang="en-US"/>
          </a:p>
        </p:txBody>
      </p:sp>
      <p:cxnSp>
        <p:nvCxnSpPr>
          <p:cNvPr id="8" name="Straight Connector 7">
            <a:extLst>
              <a:ext uri="{FF2B5EF4-FFF2-40B4-BE49-F238E27FC236}">
                <a16:creationId xmlns:a16="http://schemas.microsoft.com/office/drawing/2014/main" id="{B659460B-F1C8-6A44-941D-F2D47060B8BC}"/>
              </a:ext>
            </a:extLst>
          </p:cNvPr>
          <p:cNvCxnSpPr>
            <a:cxnSpLocks/>
          </p:cNvCxnSpPr>
          <p:nvPr userDrawn="1"/>
        </p:nvCxnSpPr>
        <p:spPr>
          <a:xfrm>
            <a:off x="366850" y="1938528"/>
            <a:ext cx="114583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3E63F042-2F27-FD47-AD7A-5758C9D742E7}"/>
              </a:ext>
            </a:extLst>
          </p:cNvPr>
          <p:cNvSpPr>
            <a:spLocks noGrp="1"/>
          </p:cNvSpPr>
          <p:nvPr>
            <p:ph type="pic" sz="quarter" idx="13"/>
          </p:nvPr>
        </p:nvSpPr>
        <p:spPr>
          <a:xfrm>
            <a:off x="6172200" y="2017292"/>
            <a:ext cx="5652950" cy="4145404"/>
          </a:xfrm>
        </p:spPr>
        <p:txBody>
          <a:bodyPr/>
          <a:lstStyle/>
          <a:p>
            <a:endParaRPr lang="en-US"/>
          </a:p>
        </p:txBody>
      </p:sp>
      <p:pic>
        <p:nvPicPr>
          <p:cNvPr id="10" name="Graphic 9">
            <a:extLst>
              <a:ext uri="{FF2B5EF4-FFF2-40B4-BE49-F238E27FC236}">
                <a16:creationId xmlns:a16="http://schemas.microsoft.com/office/drawing/2014/main" id="{A14D38A7-40DB-294A-BD57-118281AE7A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19800" y="5248836"/>
            <a:ext cx="6172200" cy="1132367"/>
          </a:xfrm>
          <a:prstGeom prst="rect">
            <a:avLst/>
          </a:prstGeom>
        </p:spPr>
      </p:pic>
    </p:spTree>
    <p:extLst>
      <p:ext uri="{BB962C8B-B14F-4D97-AF65-F5344CB8AC3E}">
        <p14:creationId xmlns:p14="http://schemas.microsoft.com/office/powerpoint/2010/main" val="2915579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5FADD0-948E-2E4D-8166-8630AC059B18}"/>
              </a:ext>
            </a:extLst>
          </p:cNvPr>
          <p:cNvSpPr>
            <a:spLocks noGrp="1"/>
          </p:cNvSpPr>
          <p:nvPr>
            <p:ph type="title"/>
          </p:nvPr>
        </p:nvSpPr>
        <p:spPr>
          <a:xfrm>
            <a:off x="366850" y="1031292"/>
            <a:ext cx="11458300" cy="842276"/>
          </a:xfrm>
          <a:prstGeom prst="rect">
            <a:avLst/>
          </a:prstGeom>
        </p:spPr>
        <p:txBody>
          <a:bodyPr vert="horz" lIns="91440" tIns="45720" rIns="91440" bIns="45720" rtlCol="0" anchor="b" anchorCtr="0">
            <a:no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4E72FA5A-445C-4C4C-984F-8E925BF0AC91}"/>
              </a:ext>
            </a:extLst>
          </p:cNvPr>
          <p:cNvSpPr>
            <a:spLocks noGrp="1"/>
          </p:cNvSpPr>
          <p:nvPr>
            <p:ph type="body" idx="1"/>
          </p:nvPr>
        </p:nvSpPr>
        <p:spPr>
          <a:xfrm>
            <a:off x="366850" y="2008505"/>
            <a:ext cx="11458300" cy="4136263"/>
          </a:xfrm>
          <a:prstGeom prst="rect">
            <a:avLst/>
          </a:prstGeom>
        </p:spPr>
        <p:txBody>
          <a:bodyPr vert="horz" lIns="91440" tIns="45720" rIns="91440" bIns="4572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0A2B46A2-77C7-DF4C-8D1D-32C2256F43DD}"/>
              </a:ext>
            </a:extLst>
          </p:cNvPr>
          <p:cNvSpPr>
            <a:spLocks noGrp="1"/>
          </p:cNvSpPr>
          <p:nvPr>
            <p:ph type="dt" sz="half" idx="2"/>
          </p:nvPr>
        </p:nvSpPr>
        <p:spPr>
          <a:xfrm>
            <a:off x="366850" y="6450620"/>
            <a:ext cx="2743200" cy="365125"/>
          </a:xfrm>
          <a:prstGeom prst="rect">
            <a:avLst/>
          </a:prstGeom>
        </p:spPr>
        <p:txBody>
          <a:bodyPr vert="horz" lIns="91440" tIns="45720" rIns="91440" bIns="45720" rtlCol="0" anchor="ctr"/>
          <a:lstStyle>
            <a:lvl1pPr algn="l">
              <a:defRPr sz="800">
                <a:solidFill>
                  <a:schemeClr val="bg1">
                    <a:lumMod val="75000"/>
                  </a:schemeClr>
                </a:solidFill>
                <a:latin typeface="Arial" panose="020B0604020202020204" pitchFamily="34" charset="0"/>
                <a:cs typeface="Arial" panose="020B0604020202020204" pitchFamily="34" charset="0"/>
              </a:defRPr>
            </a:lvl1pPr>
          </a:lstStyle>
          <a:p>
            <a:fld id="{0A1A0663-5F6E-FA48-86B0-FB592E17755D}" type="datetime1">
              <a:rPr lang="en-GB" smtClean="0"/>
              <a:pPr/>
              <a:t>06/01/2026</a:t>
            </a:fld>
            <a:endParaRPr lang="en-US"/>
          </a:p>
        </p:txBody>
      </p:sp>
      <p:sp>
        <p:nvSpPr>
          <p:cNvPr id="5" name="Footer Placeholder 4">
            <a:extLst>
              <a:ext uri="{FF2B5EF4-FFF2-40B4-BE49-F238E27FC236}">
                <a16:creationId xmlns:a16="http://schemas.microsoft.com/office/drawing/2014/main" id="{40A9F296-8AD1-C245-B261-EFF96F030892}"/>
              </a:ext>
            </a:extLst>
          </p:cNvPr>
          <p:cNvSpPr>
            <a:spLocks noGrp="1"/>
          </p:cNvSpPr>
          <p:nvPr>
            <p:ph type="ftr" sz="quarter" idx="3"/>
          </p:nvPr>
        </p:nvSpPr>
        <p:spPr>
          <a:xfrm>
            <a:off x="4038600" y="6450620"/>
            <a:ext cx="4114800" cy="365125"/>
          </a:xfrm>
          <a:prstGeom prst="rect">
            <a:avLst/>
          </a:prstGeom>
        </p:spPr>
        <p:txBody>
          <a:bodyPr vert="horz" lIns="91440" tIns="45720" rIns="91440" bIns="45720" rtlCol="0" anchor="ctr"/>
          <a:lstStyle>
            <a:lvl1pPr algn="ctr">
              <a:defRPr sz="800">
                <a:solidFill>
                  <a:schemeClr val="bg1">
                    <a:lumMod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1AB25F4A-C3E2-9945-995F-CE40CC35196D}"/>
              </a:ext>
            </a:extLst>
          </p:cNvPr>
          <p:cNvSpPr>
            <a:spLocks noGrp="1"/>
          </p:cNvSpPr>
          <p:nvPr>
            <p:ph type="sldNum" sz="quarter" idx="4"/>
          </p:nvPr>
        </p:nvSpPr>
        <p:spPr>
          <a:xfrm>
            <a:off x="9081950" y="6450620"/>
            <a:ext cx="2743200" cy="365125"/>
          </a:xfrm>
          <a:prstGeom prst="rect">
            <a:avLst/>
          </a:prstGeom>
        </p:spPr>
        <p:txBody>
          <a:bodyPr vert="horz" lIns="91440" tIns="45720" rIns="91440" bIns="45720" rtlCol="0" anchor="ctr"/>
          <a:lstStyle>
            <a:lvl1pPr algn="r">
              <a:defRPr sz="800">
                <a:solidFill>
                  <a:schemeClr val="bg1"/>
                </a:solidFill>
                <a:latin typeface="Arial" panose="020B0604020202020204" pitchFamily="34" charset="0"/>
                <a:cs typeface="Arial" panose="020B0604020202020204" pitchFamily="34" charset="0"/>
              </a:defRPr>
            </a:lvl1pPr>
          </a:lstStyle>
          <a:p>
            <a:fld id="{C53DD674-0FE8-9A43-90ED-815A93F2FBA3}" type="slidenum">
              <a:rPr lang="en-US" smtClean="0"/>
              <a:pPr/>
              <a:t>‹#›</a:t>
            </a:fld>
            <a:endParaRPr lang="en-US"/>
          </a:p>
        </p:txBody>
      </p:sp>
    </p:spTree>
    <p:extLst>
      <p:ext uri="{BB962C8B-B14F-4D97-AF65-F5344CB8AC3E}">
        <p14:creationId xmlns:p14="http://schemas.microsoft.com/office/powerpoint/2010/main" val="1700017219"/>
      </p:ext>
    </p:extLst>
  </p:cSld>
  <p:clrMap bg1="lt1" tx1="dk1" bg2="lt2" tx2="dk2" accent1="accent1" accent2="accent2" accent3="accent3" accent4="accent4" accent5="accent5" accent6="accent6" hlink="hlink" folHlink="folHlink"/>
  <p:sldLayoutIdLst>
    <p:sldLayoutId id="2147483721" r:id="rId1"/>
    <p:sldLayoutId id="2147483734" r:id="rId2"/>
    <p:sldLayoutId id="2147483732" r:id="rId3"/>
    <p:sldLayoutId id="2147483733" r:id="rId4"/>
    <p:sldLayoutId id="2147483737" r:id="rId5"/>
    <p:sldLayoutId id="2147483736" r:id="rId6"/>
    <p:sldLayoutId id="2147483722" r:id="rId7"/>
    <p:sldLayoutId id="2147483724" r:id="rId8"/>
    <p:sldLayoutId id="2147483735" r:id="rId9"/>
    <p:sldLayoutId id="2147483725" r:id="rId10"/>
    <p:sldLayoutId id="2147483726" r:id="rId11"/>
    <p:sldLayoutId id="2147483738" r:id="rId12"/>
    <p:sldLayoutId id="2147483727" r:id="rId13"/>
    <p:sldLayoutId id="2147483728" r:id="rId14"/>
    <p:sldLayoutId id="2147483729" r:id="rId15"/>
  </p:sldLayoutIdLst>
  <p:hf hdr="0" ftr="0"/>
  <p:txStyles>
    <p:titleStyle>
      <a:lvl1pPr algn="l" defTabSz="914400" rtl="0" eaLnBrk="1" latinLnBrk="0" hangingPunct="1">
        <a:lnSpc>
          <a:spcPct val="90000"/>
        </a:lnSpc>
        <a:spcBef>
          <a:spcPct val="0"/>
        </a:spcBef>
        <a:buNone/>
        <a:defRPr sz="3200" kern="1200">
          <a:solidFill>
            <a:srgbClr val="4F2683"/>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rgbClr val="4F2683"/>
        </a:buClr>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4F2683"/>
        </a:buClr>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4F2683"/>
        </a:buClr>
        <a:buFont typeface="Arial" panose="020B0604020202020204" pitchFamily="34" charset="0"/>
        <a:buChar char="•"/>
        <a:defRPr sz="13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4F2683"/>
        </a:buClr>
        <a:buFont typeface="Arial" panose="020B0604020202020204" pitchFamily="34" charset="0"/>
        <a:buChar char="•"/>
        <a:defRPr sz="13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4F2683"/>
        </a:buClr>
        <a:buFont typeface="Arial" panose="020B0604020202020204" pitchFamily="34" charset="0"/>
        <a:buChar char="•"/>
        <a:defRPr sz="13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6.jpg"/><Relationship Id="rId7" Type="http://schemas.openxmlformats.org/officeDocument/2006/relationships/image" Target="../media/image10.jpg"/><Relationship Id="rId2" Type="http://schemas.openxmlformats.org/officeDocument/2006/relationships/image" Target="../media/image16.jpg"/><Relationship Id="rId1" Type="http://schemas.openxmlformats.org/officeDocument/2006/relationships/slideLayout" Target="../slideLayouts/slideLayout11.xml"/><Relationship Id="rId6" Type="http://schemas.openxmlformats.org/officeDocument/2006/relationships/image" Target="../media/image28.jpg"/><Relationship Id="rId5" Type="http://schemas.openxmlformats.org/officeDocument/2006/relationships/image" Target="../media/image27.jpg"/><Relationship Id="rId10" Type="http://schemas.openxmlformats.org/officeDocument/2006/relationships/image" Target="../media/image31.jpg"/><Relationship Id="rId4" Type="http://schemas.openxmlformats.org/officeDocument/2006/relationships/image" Target="../media/image17.jpg"/><Relationship Id="rId9" Type="http://schemas.openxmlformats.org/officeDocument/2006/relationships/image" Target="../media/image3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8" Type="http://schemas.openxmlformats.org/officeDocument/2006/relationships/image" Target="../media/image16.jpg"/><Relationship Id="rId13" Type="http://schemas.openxmlformats.org/officeDocument/2006/relationships/image" Target="../media/image21.jpg"/><Relationship Id="rId3" Type="http://schemas.openxmlformats.org/officeDocument/2006/relationships/image" Target="../media/image11.jpg"/><Relationship Id="rId7" Type="http://schemas.openxmlformats.org/officeDocument/2006/relationships/image" Target="../media/image15.jpg"/><Relationship Id="rId12" Type="http://schemas.openxmlformats.org/officeDocument/2006/relationships/image" Target="../media/image20.jpg"/><Relationship Id="rId2" Type="http://schemas.openxmlformats.org/officeDocument/2006/relationships/image" Target="../media/image10.jpg"/><Relationship Id="rId16" Type="http://schemas.openxmlformats.org/officeDocument/2006/relationships/image" Target="../media/image24.jpg"/><Relationship Id="rId1" Type="http://schemas.openxmlformats.org/officeDocument/2006/relationships/slideLayout" Target="../slideLayouts/slideLayout11.xml"/><Relationship Id="rId6" Type="http://schemas.openxmlformats.org/officeDocument/2006/relationships/image" Target="../media/image14.jpg"/><Relationship Id="rId11" Type="http://schemas.openxmlformats.org/officeDocument/2006/relationships/image" Target="../media/image19.jpg"/><Relationship Id="rId5" Type="http://schemas.openxmlformats.org/officeDocument/2006/relationships/image" Target="../media/image13.jpg"/><Relationship Id="rId15" Type="http://schemas.openxmlformats.org/officeDocument/2006/relationships/image" Target="../media/image23.jpg"/><Relationship Id="rId10" Type="http://schemas.openxmlformats.org/officeDocument/2006/relationships/image" Target="../media/image18.jpg"/><Relationship Id="rId4" Type="http://schemas.openxmlformats.org/officeDocument/2006/relationships/image" Target="../media/image12.jpg"/><Relationship Id="rId9" Type="http://schemas.openxmlformats.org/officeDocument/2006/relationships/image" Target="../media/image17.jpg"/><Relationship Id="rId14" Type="http://schemas.openxmlformats.org/officeDocument/2006/relationships/image" Target="../media/image22.jpg"/></Relationships>
</file>

<file path=ppt/slides/_rels/slide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sz="4000" dirty="0"/>
              <a:t>LHCH EDS (Equality Delivery System)</a:t>
            </a:r>
          </a:p>
        </p:txBody>
      </p:sp>
      <p:sp>
        <p:nvSpPr>
          <p:cNvPr id="5" name="Subtitle 4"/>
          <p:cNvSpPr>
            <a:spLocks noGrp="1"/>
          </p:cNvSpPr>
          <p:nvPr>
            <p:ph type="subTitle" idx="1"/>
          </p:nvPr>
        </p:nvSpPr>
        <p:spPr/>
        <p:txBody>
          <a:bodyPr/>
          <a:lstStyle/>
          <a:p>
            <a:r>
              <a:rPr lang="en-GB" sz="3200" dirty="0"/>
              <a:t>Staff Health and Wellbeing</a:t>
            </a:r>
          </a:p>
        </p:txBody>
      </p:sp>
      <p:sp>
        <p:nvSpPr>
          <p:cNvPr id="2" name="Date Placeholder 1"/>
          <p:cNvSpPr>
            <a:spLocks noGrp="1"/>
          </p:cNvSpPr>
          <p:nvPr>
            <p:ph type="dt" sz="half" idx="10"/>
          </p:nvPr>
        </p:nvSpPr>
        <p:spPr/>
        <p:txBody>
          <a:bodyPr/>
          <a:lstStyle/>
          <a:p>
            <a:fld id="{AC440313-A122-C14C-B656-D37AB3F0E6CE}" type="datetime1">
              <a:rPr lang="en-GB" smtClean="0"/>
              <a:t>06/01/2026</a:t>
            </a:fld>
            <a:endParaRPr lang="en-US"/>
          </a:p>
        </p:txBody>
      </p:sp>
      <p:sp>
        <p:nvSpPr>
          <p:cNvPr id="3" name="Slide Number Placeholder 2"/>
          <p:cNvSpPr>
            <a:spLocks noGrp="1"/>
          </p:cNvSpPr>
          <p:nvPr>
            <p:ph type="sldNum" sz="quarter" idx="12"/>
          </p:nvPr>
        </p:nvSpPr>
        <p:spPr/>
        <p:txBody>
          <a:bodyPr/>
          <a:lstStyle/>
          <a:p>
            <a:fld id="{C53DD674-0FE8-9A43-90ED-815A93F2FBA3}" type="slidenum">
              <a:rPr lang="en-US" smtClean="0"/>
              <a:t>1</a:t>
            </a:fld>
            <a:endParaRPr lang="en-US"/>
          </a:p>
        </p:txBody>
      </p:sp>
    </p:spTree>
    <p:extLst>
      <p:ext uri="{BB962C8B-B14F-4D97-AF65-F5344CB8AC3E}">
        <p14:creationId xmlns:p14="http://schemas.microsoft.com/office/powerpoint/2010/main" val="18295164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23DC3-FD3C-E407-8DE0-209CC00FEEBF}"/>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704D67C5-7EE2-A80B-5ADD-FC935F0F50BE}"/>
              </a:ext>
            </a:extLst>
          </p:cNvPr>
          <p:cNvSpPr>
            <a:spLocks noGrp="1"/>
          </p:cNvSpPr>
          <p:nvPr>
            <p:ph type="title"/>
          </p:nvPr>
        </p:nvSpPr>
        <p:spPr>
          <a:xfrm>
            <a:off x="153490" y="-75389"/>
            <a:ext cx="11458300" cy="842276"/>
          </a:xfrm>
        </p:spPr>
        <p:txBody>
          <a:bodyPr/>
          <a:lstStyle/>
          <a:p>
            <a:r>
              <a:rPr lang="en-GB" dirty="0"/>
              <a:t>Domain 2</a:t>
            </a:r>
          </a:p>
        </p:txBody>
      </p:sp>
      <p:sp>
        <p:nvSpPr>
          <p:cNvPr id="7" name="Date Placeholder 6">
            <a:extLst>
              <a:ext uri="{FF2B5EF4-FFF2-40B4-BE49-F238E27FC236}">
                <a16:creationId xmlns:a16="http://schemas.microsoft.com/office/drawing/2014/main" id="{7CA94DFD-2353-56AE-4B6D-2E42C43D24F1}"/>
              </a:ext>
            </a:extLst>
          </p:cNvPr>
          <p:cNvSpPr>
            <a:spLocks noGrp="1"/>
          </p:cNvSpPr>
          <p:nvPr>
            <p:ph type="dt" sz="half" idx="10"/>
          </p:nvPr>
        </p:nvSpPr>
        <p:spPr/>
        <p:txBody>
          <a:bodyPr/>
          <a:lstStyle/>
          <a:p>
            <a:fld id="{AAA2A2E7-967D-8549-90F5-C1C435E24400}" type="datetime1">
              <a:rPr lang="en-GB" smtClean="0"/>
              <a:t>06/01/2026</a:t>
            </a:fld>
            <a:endParaRPr lang="en-US"/>
          </a:p>
        </p:txBody>
      </p:sp>
      <p:sp>
        <p:nvSpPr>
          <p:cNvPr id="8" name="Slide Number Placeholder 7">
            <a:extLst>
              <a:ext uri="{FF2B5EF4-FFF2-40B4-BE49-F238E27FC236}">
                <a16:creationId xmlns:a16="http://schemas.microsoft.com/office/drawing/2014/main" id="{84772364-0122-4763-0D61-FACA4FDA1CC6}"/>
              </a:ext>
            </a:extLst>
          </p:cNvPr>
          <p:cNvSpPr>
            <a:spLocks noGrp="1"/>
          </p:cNvSpPr>
          <p:nvPr>
            <p:ph type="sldNum" sz="quarter" idx="12"/>
          </p:nvPr>
        </p:nvSpPr>
        <p:spPr/>
        <p:txBody>
          <a:bodyPr/>
          <a:lstStyle/>
          <a:p>
            <a:fld id="{C53DD674-0FE8-9A43-90ED-815A93F2FBA3}" type="slidenum">
              <a:rPr lang="en-US" smtClean="0"/>
              <a:t>10</a:t>
            </a:fld>
            <a:endParaRPr lang="en-US"/>
          </a:p>
        </p:txBody>
      </p:sp>
      <p:sp>
        <p:nvSpPr>
          <p:cNvPr id="6" name="TextBox 5">
            <a:extLst>
              <a:ext uri="{FF2B5EF4-FFF2-40B4-BE49-F238E27FC236}">
                <a16:creationId xmlns:a16="http://schemas.microsoft.com/office/drawing/2014/main" id="{663CF5A7-0293-0CA7-D542-931F036B5931}"/>
              </a:ext>
            </a:extLst>
          </p:cNvPr>
          <p:cNvSpPr txBox="1"/>
          <p:nvPr/>
        </p:nvSpPr>
        <p:spPr>
          <a:xfrm>
            <a:off x="423193" y="1171339"/>
            <a:ext cx="5357931" cy="369332"/>
          </a:xfrm>
          <a:prstGeom prst="rect">
            <a:avLst/>
          </a:prstGeom>
          <a:noFill/>
        </p:spPr>
        <p:txBody>
          <a:bodyPr wrap="square" rtlCol="0">
            <a:spAutoFit/>
          </a:bodyPr>
          <a:lstStyle/>
          <a:p>
            <a:pPr marL="285750" indent="-285750">
              <a:buFont typeface="Arial" panose="020B0604020202020204" pitchFamily="34" charset="0"/>
              <a:buChar char="•"/>
            </a:pPr>
            <a:endParaRPr lang="en-GB" dirty="0"/>
          </a:p>
        </p:txBody>
      </p:sp>
      <p:sp>
        <p:nvSpPr>
          <p:cNvPr id="10" name="TextBox 9">
            <a:extLst>
              <a:ext uri="{FF2B5EF4-FFF2-40B4-BE49-F238E27FC236}">
                <a16:creationId xmlns:a16="http://schemas.microsoft.com/office/drawing/2014/main" id="{94616BD8-DB4C-F85B-6922-BDB5C27B3A20}"/>
              </a:ext>
            </a:extLst>
          </p:cNvPr>
          <p:cNvSpPr txBox="1"/>
          <p:nvPr/>
        </p:nvSpPr>
        <p:spPr>
          <a:xfrm>
            <a:off x="431084" y="1052834"/>
            <a:ext cx="11458300" cy="5663089"/>
          </a:xfrm>
          <a:prstGeom prst="rect">
            <a:avLst/>
          </a:prstGeom>
          <a:noFill/>
        </p:spPr>
        <p:txBody>
          <a:bodyPr wrap="square" rtlCol="0">
            <a:spAutoFit/>
          </a:bodyPr>
          <a:lstStyle/>
          <a:p>
            <a:r>
              <a:rPr lang="en-GB" sz="2400" b="1" u="sng" dirty="0">
                <a:solidFill>
                  <a:schemeClr val="tx2"/>
                </a:solidFill>
              </a:rPr>
              <a:t>2C: Staff have access to independent support and advice from suffering with stress, abuse, bullying, harassment and physical violence from any source</a:t>
            </a:r>
          </a:p>
          <a:p>
            <a:endParaRPr lang="en-GB" sz="2400" dirty="0">
              <a:solidFill>
                <a:schemeClr val="tx2"/>
              </a:solidFill>
            </a:endParaRPr>
          </a:p>
          <a:p>
            <a:pPr marL="285750" indent="-285750">
              <a:buFont typeface="Arial" panose="020B0604020202020204" pitchFamily="34" charset="0"/>
              <a:buChar char="•"/>
            </a:pPr>
            <a:r>
              <a:rPr lang="en-GB" sz="2400" dirty="0">
                <a:solidFill>
                  <a:schemeClr val="tx2"/>
                </a:solidFill>
              </a:rPr>
              <a:t>Staff demographics</a:t>
            </a:r>
          </a:p>
          <a:p>
            <a:pPr marL="285750" indent="-285750">
              <a:buFont typeface="Arial" panose="020B0604020202020204" pitchFamily="34" charset="0"/>
              <a:buChar char="•"/>
            </a:pPr>
            <a:r>
              <a:rPr lang="en-GB" sz="2400" dirty="0">
                <a:solidFill>
                  <a:schemeClr val="tx2"/>
                </a:solidFill>
              </a:rPr>
              <a:t>Trust People Plan</a:t>
            </a:r>
          </a:p>
          <a:p>
            <a:pPr marL="285750" indent="-285750">
              <a:buFont typeface="Arial" panose="020B0604020202020204" pitchFamily="34" charset="0"/>
              <a:buChar char="•"/>
            </a:pPr>
            <a:r>
              <a:rPr lang="en-GB" sz="2400" dirty="0">
                <a:solidFill>
                  <a:schemeClr val="tx2"/>
                </a:solidFill>
              </a:rPr>
              <a:t>Trust EDIB Objectives</a:t>
            </a:r>
          </a:p>
          <a:p>
            <a:pPr marL="285750" indent="-285750">
              <a:buFont typeface="Arial" panose="020B0604020202020204" pitchFamily="34" charset="0"/>
              <a:buChar char="•"/>
            </a:pPr>
            <a:r>
              <a:rPr lang="en-GB" sz="2400" dirty="0">
                <a:solidFill>
                  <a:schemeClr val="tx2"/>
                </a:solidFill>
              </a:rPr>
              <a:t>Trust WRES, WDES and GPG reporting</a:t>
            </a:r>
          </a:p>
          <a:p>
            <a:pPr marL="285750" indent="-285750">
              <a:buFont typeface="Arial" panose="020B0604020202020204" pitchFamily="34" charset="0"/>
              <a:buChar char="•"/>
            </a:pPr>
            <a:r>
              <a:rPr lang="en-GB" sz="2400" dirty="0">
                <a:solidFill>
                  <a:schemeClr val="tx2"/>
                </a:solidFill>
              </a:rPr>
              <a:t>Information on Freedom to Speak Up</a:t>
            </a:r>
          </a:p>
          <a:p>
            <a:pPr marL="285750" indent="-285750">
              <a:buFont typeface="Arial" panose="020B0604020202020204" pitchFamily="34" charset="0"/>
              <a:buChar char="•"/>
            </a:pPr>
            <a:r>
              <a:rPr lang="en-GB" sz="2400" dirty="0">
                <a:solidFill>
                  <a:schemeClr val="tx2"/>
                </a:solidFill>
              </a:rPr>
              <a:t>Information on Employee Relations policies including equality impact assessment of those policies</a:t>
            </a:r>
          </a:p>
          <a:p>
            <a:pPr marL="285750" indent="-285750">
              <a:buFont typeface="Arial" panose="020B0604020202020204" pitchFamily="34" charset="0"/>
              <a:buChar char="•"/>
            </a:pPr>
            <a:r>
              <a:rPr lang="en-GB" sz="2400" dirty="0">
                <a:solidFill>
                  <a:schemeClr val="tx2"/>
                </a:solidFill>
              </a:rPr>
              <a:t>Information on Staff Networks</a:t>
            </a:r>
          </a:p>
          <a:p>
            <a:pPr marL="285750" indent="-285750">
              <a:buFont typeface="Arial" panose="020B0604020202020204" pitchFamily="34" charset="0"/>
              <a:buChar char="•"/>
            </a:pPr>
            <a:r>
              <a:rPr lang="en-GB" sz="2400" dirty="0">
                <a:solidFill>
                  <a:schemeClr val="tx2"/>
                </a:solidFill>
              </a:rPr>
              <a:t>Occupational Health Support</a:t>
            </a:r>
          </a:p>
          <a:p>
            <a:pPr marL="285750" indent="-285750">
              <a:buFont typeface="Arial" panose="020B0604020202020204" pitchFamily="34" charset="0"/>
              <a:buChar char="•"/>
            </a:pPr>
            <a:r>
              <a:rPr lang="en-GB" sz="2400" dirty="0">
                <a:solidFill>
                  <a:schemeClr val="tx2"/>
                </a:solidFill>
              </a:rPr>
              <a:t>EAP</a:t>
            </a:r>
          </a:p>
          <a:p>
            <a:pPr marL="285750" indent="-285750">
              <a:buFont typeface="Arial" panose="020B0604020202020204" pitchFamily="34" charset="0"/>
              <a:buChar char="•"/>
            </a:pPr>
            <a:r>
              <a:rPr lang="en-GB" sz="2400" dirty="0">
                <a:solidFill>
                  <a:schemeClr val="tx2"/>
                </a:solidFill>
              </a:rPr>
              <a:t>1-2-1 sessions with EDIB &amp; Wellbeing Officer</a:t>
            </a:r>
          </a:p>
          <a:p>
            <a:pPr marL="285750" indent="-285750">
              <a:buFont typeface="Arial" panose="020B0604020202020204" pitchFamily="34" charset="0"/>
              <a:buChar char="•"/>
            </a:pPr>
            <a:endParaRPr lang="en-GB" sz="1300" dirty="0">
              <a:solidFill>
                <a:schemeClr val="tx2"/>
              </a:solidFill>
            </a:endParaRPr>
          </a:p>
          <a:p>
            <a:pPr marL="285750" indent="-285750">
              <a:buFont typeface="Arial" panose="020B0604020202020204" pitchFamily="34" charset="0"/>
              <a:buChar char="•"/>
            </a:pPr>
            <a:endParaRPr lang="en-GB" sz="1300" dirty="0">
              <a:solidFill>
                <a:schemeClr val="tx2"/>
              </a:solidFill>
            </a:endParaRPr>
          </a:p>
        </p:txBody>
      </p:sp>
    </p:spTree>
    <p:extLst>
      <p:ext uri="{BB962C8B-B14F-4D97-AF65-F5344CB8AC3E}">
        <p14:creationId xmlns:p14="http://schemas.microsoft.com/office/powerpoint/2010/main" val="962056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B97AA-7BA3-2280-CCE6-A98636D7D96D}"/>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A9E29A01-F2C5-C11F-DD50-A0EF20A6745F}"/>
              </a:ext>
            </a:extLst>
          </p:cNvPr>
          <p:cNvSpPr>
            <a:spLocks noGrp="1"/>
          </p:cNvSpPr>
          <p:nvPr>
            <p:ph type="title"/>
          </p:nvPr>
        </p:nvSpPr>
        <p:spPr>
          <a:xfrm>
            <a:off x="153490" y="-75389"/>
            <a:ext cx="11458300" cy="842276"/>
          </a:xfrm>
        </p:spPr>
        <p:txBody>
          <a:bodyPr/>
          <a:lstStyle/>
          <a:p>
            <a:r>
              <a:rPr lang="en-GB" dirty="0"/>
              <a:t>Domain 2</a:t>
            </a:r>
          </a:p>
        </p:txBody>
      </p:sp>
      <p:sp>
        <p:nvSpPr>
          <p:cNvPr id="7" name="Date Placeholder 6">
            <a:extLst>
              <a:ext uri="{FF2B5EF4-FFF2-40B4-BE49-F238E27FC236}">
                <a16:creationId xmlns:a16="http://schemas.microsoft.com/office/drawing/2014/main" id="{C57C5A3F-336C-FF00-FA05-CAC8CF3355C3}"/>
              </a:ext>
            </a:extLst>
          </p:cNvPr>
          <p:cNvSpPr>
            <a:spLocks noGrp="1"/>
          </p:cNvSpPr>
          <p:nvPr>
            <p:ph type="dt" sz="half" idx="10"/>
          </p:nvPr>
        </p:nvSpPr>
        <p:spPr/>
        <p:txBody>
          <a:bodyPr/>
          <a:lstStyle/>
          <a:p>
            <a:fld id="{AAA2A2E7-967D-8549-90F5-C1C435E24400}" type="datetime1">
              <a:rPr lang="en-GB" smtClean="0"/>
              <a:t>06/01/2026</a:t>
            </a:fld>
            <a:endParaRPr lang="en-US"/>
          </a:p>
        </p:txBody>
      </p:sp>
      <p:sp>
        <p:nvSpPr>
          <p:cNvPr id="8" name="Slide Number Placeholder 7">
            <a:extLst>
              <a:ext uri="{FF2B5EF4-FFF2-40B4-BE49-F238E27FC236}">
                <a16:creationId xmlns:a16="http://schemas.microsoft.com/office/drawing/2014/main" id="{DD9AAAFC-8738-FD53-1495-30E076B58FCC}"/>
              </a:ext>
            </a:extLst>
          </p:cNvPr>
          <p:cNvSpPr>
            <a:spLocks noGrp="1"/>
          </p:cNvSpPr>
          <p:nvPr>
            <p:ph type="sldNum" sz="quarter" idx="12"/>
          </p:nvPr>
        </p:nvSpPr>
        <p:spPr/>
        <p:txBody>
          <a:bodyPr/>
          <a:lstStyle/>
          <a:p>
            <a:fld id="{C53DD674-0FE8-9A43-90ED-815A93F2FBA3}" type="slidenum">
              <a:rPr lang="en-US" smtClean="0"/>
              <a:t>11</a:t>
            </a:fld>
            <a:endParaRPr lang="en-US"/>
          </a:p>
        </p:txBody>
      </p:sp>
      <p:sp>
        <p:nvSpPr>
          <p:cNvPr id="6" name="TextBox 5">
            <a:extLst>
              <a:ext uri="{FF2B5EF4-FFF2-40B4-BE49-F238E27FC236}">
                <a16:creationId xmlns:a16="http://schemas.microsoft.com/office/drawing/2014/main" id="{1176A14E-C5D0-4234-A827-1504342C5999}"/>
              </a:ext>
            </a:extLst>
          </p:cNvPr>
          <p:cNvSpPr txBox="1"/>
          <p:nvPr/>
        </p:nvSpPr>
        <p:spPr>
          <a:xfrm>
            <a:off x="423193" y="1171339"/>
            <a:ext cx="5357931" cy="369332"/>
          </a:xfrm>
          <a:prstGeom prst="rect">
            <a:avLst/>
          </a:prstGeom>
          <a:noFill/>
        </p:spPr>
        <p:txBody>
          <a:bodyPr wrap="square" rtlCol="0">
            <a:spAutoFit/>
          </a:bodyPr>
          <a:lstStyle/>
          <a:p>
            <a:pPr marL="285750" indent="-285750">
              <a:buFont typeface="Arial" panose="020B0604020202020204" pitchFamily="34" charset="0"/>
              <a:buChar char="•"/>
            </a:pPr>
            <a:endParaRPr lang="en-GB" dirty="0"/>
          </a:p>
        </p:txBody>
      </p:sp>
      <p:sp>
        <p:nvSpPr>
          <p:cNvPr id="10" name="TextBox 9">
            <a:extLst>
              <a:ext uri="{FF2B5EF4-FFF2-40B4-BE49-F238E27FC236}">
                <a16:creationId xmlns:a16="http://schemas.microsoft.com/office/drawing/2014/main" id="{002EB4A8-2860-E14B-5AD3-102DF7D78170}"/>
              </a:ext>
            </a:extLst>
          </p:cNvPr>
          <p:cNvSpPr txBox="1"/>
          <p:nvPr/>
        </p:nvSpPr>
        <p:spPr>
          <a:xfrm>
            <a:off x="431084" y="1052834"/>
            <a:ext cx="11458300" cy="5663089"/>
          </a:xfrm>
          <a:prstGeom prst="rect">
            <a:avLst/>
          </a:prstGeom>
          <a:noFill/>
        </p:spPr>
        <p:txBody>
          <a:bodyPr wrap="square" rtlCol="0">
            <a:spAutoFit/>
          </a:bodyPr>
          <a:lstStyle/>
          <a:p>
            <a:r>
              <a:rPr lang="en-GB" sz="2400" b="1" u="sng" dirty="0">
                <a:solidFill>
                  <a:schemeClr val="tx2"/>
                </a:solidFill>
              </a:rPr>
              <a:t>2D: Staff recommend the organisation as a place to work and receive treatment</a:t>
            </a:r>
          </a:p>
          <a:p>
            <a:endParaRPr lang="en-GB" sz="2400" dirty="0">
              <a:solidFill>
                <a:schemeClr val="tx2"/>
              </a:solidFill>
            </a:endParaRPr>
          </a:p>
          <a:p>
            <a:pPr marL="285750" indent="-285750">
              <a:buFont typeface="Arial" panose="020B0604020202020204" pitchFamily="34" charset="0"/>
              <a:buChar char="•"/>
            </a:pPr>
            <a:r>
              <a:rPr lang="en-GB" sz="2400" dirty="0">
                <a:solidFill>
                  <a:schemeClr val="tx2"/>
                </a:solidFill>
              </a:rPr>
              <a:t>LHCH Staff Survey results for 2025 have scored as a top five Trust in the country for place to work and care is our top priority</a:t>
            </a:r>
          </a:p>
          <a:p>
            <a:pPr marL="285750" indent="-285750">
              <a:buFont typeface="Arial" panose="020B0604020202020204" pitchFamily="34" charset="0"/>
              <a:buChar char="•"/>
            </a:pPr>
            <a:r>
              <a:rPr lang="en-GB" sz="2400" dirty="0">
                <a:solidFill>
                  <a:schemeClr val="tx2"/>
                </a:solidFill>
              </a:rPr>
              <a:t>Staff demographics</a:t>
            </a:r>
          </a:p>
          <a:p>
            <a:pPr marL="285750" indent="-285750">
              <a:buFont typeface="Arial" panose="020B0604020202020204" pitchFamily="34" charset="0"/>
              <a:buChar char="•"/>
            </a:pPr>
            <a:r>
              <a:rPr lang="en-GB" sz="2400" dirty="0">
                <a:solidFill>
                  <a:schemeClr val="tx2"/>
                </a:solidFill>
              </a:rPr>
              <a:t>Trust People Plan</a:t>
            </a:r>
          </a:p>
          <a:p>
            <a:pPr marL="285750" indent="-285750">
              <a:buFont typeface="Arial" panose="020B0604020202020204" pitchFamily="34" charset="0"/>
              <a:buChar char="•"/>
            </a:pPr>
            <a:r>
              <a:rPr lang="en-GB" sz="2400" dirty="0">
                <a:solidFill>
                  <a:schemeClr val="tx2"/>
                </a:solidFill>
              </a:rPr>
              <a:t>Trust EDIB objectives</a:t>
            </a:r>
          </a:p>
          <a:p>
            <a:pPr marL="285750" indent="-285750">
              <a:buFont typeface="Arial" panose="020B0604020202020204" pitchFamily="34" charset="0"/>
              <a:buChar char="•"/>
            </a:pPr>
            <a:r>
              <a:rPr lang="en-GB" sz="2400" dirty="0">
                <a:solidFill>
                  <a:schemeClr val="tx2"/>
                </a:solidFill>
              </a:rPr>
              <a:t>Trust WRES/WDES/GPG reporting</a:t>
            </a:r>
          </a:p>
          <a:p>
            <a:pPr marL="285750" indent="-285750">
              <a:buFont typeface="Arial" panose="020B0604020202020204" pitchFamily="34" charset="0"/>
              <a:buChar char="•"/>
            </a:pPr>
            <a:r>
              <a:rPr lang="en-GB" sz="2400" dirty="0">
                <a:solidFill>
                  <a:schemeClr val="tx2"/>
                </a:solidFill>
              </a:rPr>
              <a:t>2025 Staff Survey – engagement and experience questions split by protected characteristic</a:t>
            </a:r>
          </a:p>
          <a:p>
            <a:pPr marL="285750" indent="-285750">
              <a:buFont typeface="Arial" panose="020B0604020202020204" pitchFamily="34" charset="0"/>
              <a:buChar char="•"/>
            </a:pPr>
            <a:r>
              <a:rPr lang="en-GB" sz="2400" dirty="0">
                <a:solidFill>
                  <a:schemeClr val="tx2"/>
                </a:solidFill>
              </a:rPr>
              <a:t>Information on exit interviews</a:t>
            </a:r>
          </a:p>
          <a:p>
            <a:pPr marL="285750" indent="-285750">
              <a:buFont typeface="Arial" panose="020B0604020202020204" pitchFamily="34" charset="0"/>
              <a:buChar char="•"/>
            </a:pPr>
            <a:r>
              <a:rPr lang="en-GB" sz="2400" dirty="0">
                <a:solidFill>
                  <a:schemeClr val="tx2"/>
                </a:solidFill>
              </a:rPr>
              <a:t>Reduced turnover rate</a:t>
            </a:r>
          </a:p>
          <a:p>
            <a:pPr marL="285750" indent="-285750">
              <a:buFont typeface="Arial" panose="020B0604020202020204" pitchFamily="34" charset="0"/>
              <a:buChar char="•"/>
            </a:pPr>
            <a:endParaRPr lang="en-GB" sz="2400" dirty="0">
              <a:solidFill>
                <a:schemeClr val="tx2"/>
              </a:solidFill>
            </a:endParaRPr>
          </a:p>
          <a:p>
            <a:pPr marL="285750" indent="-285750">
              <a:buFont typeface="Arial" panose="020B0604020202020204" pitchFamily="34" charset="0"/>
              <a:buChar char="•"/>
            </a:pPr>
            <a:endParaRPr lang="en-GB" sz="1300" dirty="0">
              <a:solidFill>
                <a:schemeClr val="tx2"/>
              </a:solidFill>
            </a:endParaRPr>
          </a:p>
          <a:p>
            <a:pPr marL="285750" indent="-285750">
              <a:buFont typeface="Arial" panose="020B0604020202020204" pitchFamily="34" charset="0"/>
              <a:buChar char="•"/>
            </a:pPr>
            <a:endParaRPr lang="en-GB" sz="1300" dirty="0">
              <a:solidFill>
                <a:schemeClr val="tx2"/>
              </a:solidFill>
            </a:endParaRPr>
          </a:p>
        </p:txBody>
      </p:sp>
    </p:spTree>
    <p:extLst>
      <p:ext uri="{BB962C8B-B14F-4D97-AF65-F5344CB8AC3E}">
        <p14:creationId xmlns:p14="http://schemas.microsoft.com/office/powerpoint/2010/main" val="2796339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A221DA5F-B584-388D-076D-6E8BC9773D99}"/>
              </a:ext>
            </a:extLst>
          </p:cNvPr>
          <p:cNvSpPr/>
          <p:nvPr/>
        </p:nvSpPr>
        <p:spPr>
          <a:xfrm>
            <a:off x="6808169" y="3320056"/>
            <a:ext cx="3082258" cy="32388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93518E93-5FFC-B6AF-74A3-7ED9E770ACAF}"/>
              </a:ext>
            </a:extLst>
          </p:cNvPr>
          <p:cNvSpPr/>
          <p:nvPr/>
        </p:nvSpPr>
        <p:spPr>
          <a:xfrm>
            <a:off x="4172347" y="3366550"/>
            <a:ext cx="2429233" cy="332871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459EC7D5-E446-FFE1-5927-A4F10602816B}"/>
              </a:ext>
            </a:extLst>
          </p:cNvPr>
          <p:cNvSpPr/>
          <p:nvPr/>
        </p:nvSpPr>
        <p:spPr>
          <a:xfrm>
            <a:off x="10163462" y="1006843"/>
            <a:ext cx="1749569" cy="5443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A7C5CB46-6999-A001-5E87-C829F47EAC6C}"/>
              </a:ext>
            </a:extLst>
          </p:cNvPr>
          <p:cNvSpPr/>
          <p:nvPr/>
        </p:nvSpPr>
        <p:spPr>
          <a:xfrm>
            <a:off x="5162424" y="994536"/>
            <a:ext cx="4750231" cy="22306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58692C17-F087-7EEC-B4C0-CEA4B2CB2784}"/>
              </a:ext>
            </a:extLst>
          </p:cNvPr>
          <p:cNvSpPr/>
          <p:nvPr/>
        </p:nvSpPr>
        <p:spPr>
          <a:xfrm>
            <a:off x="366850" y="2755146"/>
            <a:ext cx="3687914" cy="35131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90BC340-CFAF-3D20-C3F4-692D611B092A}"/>
              </a:ext>
            </a:extLst>
          </p:cNvPr>
          <p:cNvSpPr/>
          <p:nvPr/>
        </p:nvSpPr>
        <p:spPr>
          <a:xfrm>
            <a:off x="278969" y="224725"/>
            <a:ext cx="4750231" cy="230149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767AAAC-191C-E304-D3BA-CB2EB77EB18C}"/>
              </a:ext>
            </a:extLst>
          </p:cNvPr>
          <p:cNvSpPr>
            <a:spLocks noGrp="1"/>
          </p:cNvSpPr>
          <p:nvPr>
            <p:ph type="title"/>
          </p:nvPr>
        </p:nvSpPr>
        <p:spPr>
          <a:xfrm>
            <a:off x="418369" y="585744"/>
            <a:ext cx="3033540" cy="1758148"/>
          </a:xfrm>
        </p:spPr>
        <p:txBody>
          <a:bodyPr/>
          <a:lstStyle/>
          <a:p>
            <a:r>
              <a:rPr lang="en-GB" sz="2800" dirty="0">
                <a:solidFill>
                  <a:schemeClr val="bg1"/>
                </a:solidFill>
                <a:latin typeface="Calibri" panose="020F0502020204030204" pitchFamily="34" charset="0"/>
                <a:ea typeface="Calibri" panose="020F0502020204030204" pitchFamily="34" charset="0"/>
                <a:cs typeface="Calibri" panose="020F0502020204030204" pitchFamily="34" charset="0"/>
              </a:rPr>
              <a:t>Afta thought</a:t>
            </a:r>
            <a:b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GB" sz="1600" dirty="0">
                <a:solidFill>
                  <a:schemeClr val="bg1"/>
                </a:solidFill>
                <a:latin typeface="Calibri" panose="020F0502020204030204" pitchFamily="34" charset="0"/>
                <a:ea typeface="Calibri" panose="020F0502020204030204" pitchFamily="34" charset="0"/>
                <a:cs typeface="Calibri" panose="020F0502020204030204" pitchFamily="34" charset="0"/>
              </a:rPr>
              <a:t>85 members of staff attended </a:t>
            </a:r>
            <a:r>
              <a:rPr lang="en-GB" sz="1600" dirty="0" err="1">
                <a:solidFill>
                  <a:schemeClr val="bg1"/>
                </a:solidFill>
                <a:latin typeface="Calibri" panose="020F0502020204030204" pitchFamily="34" charset="0"/>
                <a:ea typeface="Calibri" panose="020F0502020204030204" pitchFamily="34" charset="0"/>
                <a:cs typeface="Calibri" panose="020F0502020204030204" pitchFamily="34" charset="0"/>
              </a:rPr>
              <a:t>afta</a:t>
            </a:r>
            <a:r>
              <a:rPr lang="en-GB" sz="1600" dirty="0">
                <a:solidFill>
                  <a:schemeClr val="bg1"/>
                </a:solidFill>
                <a:latin typeface="Calibri" panose="020F0502020204030204" pitchFamily="34" charset="0"/>
                <a:ea typeface="Calibri" panose="020F0502020204030204" pitchFamily="34" charset="0"/>
                <a:cs typeface="Calibri" panose="020F0502020204030204" pitchFamily="34" charset="0"/>
              </a:rPr>
              <a:t> thought sessions in 2025. We produced themed sessions in partnership with staff networks including Pride and anti-racism.</a:t>
            </a:r>
          </a:p>
        </p:txBody>
      </p:sp>
      <p:sp>
        <p:nvSpPr>
          <p:cNvPr id="3" name="Date Placeholder 2">
            <a:extLst>
              <a:ext uri="{FF2B5EF4-FFF2-40B4-BE49-F238E27FC236}">
                <a16:creationId xmlns:a16="http://schemas.microsoft.com/office/drawing/2014/main" id="{AF38C522-6755-9D34-0A41-365E76BB1874}"/>
              </a:ext>
            </a:extLst>
          </p:cNvPr>
          <p:cNvSpPr>
            <a:spLocks noGrp="1"/>
          </p:cNvSpPr>
          <p:nvPr>
            <p:ph type="dt" sz="half" idx="10"/>
          </p:nvPr>
        </p:nvSpPr>
        <p:spPr/>
        <p:txBody>
          <a:bodyPr/>
          <a:lstStyle/>
          <a:p>
            <a:fld id="{65B06B5A-D839-D44D-B4C8-AF5167ED2629}" type="datetime1">
              <a:rPr lang="en-GB" smtClean="0"/>
              <a:t>06/01/2026</a:t>
            </a:fld>
            <a:endParaRPr lang="en-US"/>
          </a:p>
        </p:txBody>
      </p:sp>
      <p:sp>
        <p:nvSpPr>
          <p:cNvPr id="4" name="Slide Number Placeholder 3">
            <a:extLst>
              <a:ext uri="{FF2B5EF4-FFF2-40B4-BE49-F238E27FC236}">
                <a16:creationId xmlns:a16="http://schemas.microsoft.com/office/drawing/2014/main" id="{6439124B-75B9-ABB5-4924-D2B14EBEEFEB}"/>
              </a:ext>
            </a:extLst>
          </p:cNvPr>
          <p:cNvSpPr>
            <a:spLocks noGrp="1"/>
          </p:cNvSpPr>
          <p:nvPr>
            <p:ph type="sldNum" sz="quarter" idx="12"/>
          </p:nvPr>
        </p:nvSpPr>
        <p:spPr/>
        <p:txBody>
          <a:bodyPr/>
          <a:lstStyle/>
          <a:p>
            <a:fld id="{C53DD674-0FE8-9A43-90ED-815A93F2FBA3}" type="slidenum">
              <a:rPr lang="en-US" smtClean="0"/>
              <a:t>12</a:t>
            </a:fld>
            <a:endParaRPr lang="en-US"/>
          </a:p>
        </p:txBody>
      </p:sp>
      <p:pic>
        <p:nvPicPr>
          <p:cNvPr id="8" name="Picture 7" descr="A couple of men standing in front of a sign&#10;&#10;AI-generated content may be incorrect.">
            <a:extLst>
              <a:ext uri="{FF2B5EF4-FFF2-40B4-BE49-F238E27FC236}">
                <a16:creationId xmlns:a16="http://schemas.microsoft.com/office/drawing/2014/main" id="{5E05EA88-54E4-0DBB-074F-501544F21A39}"/>
              </a:ext>
            </a:extLst>
          </p:cNvPr>
          <p:cNvPicPr>
            <a:picLocks noChangeAspect="1"/>
          </p:cNvPicPr>
          <p:nvPr/>
        </p:nvPicPr>
        <p:blipFill>
          <a:blip r:embed="rId2"/>
          <a:stretch>
            <a:fillRect/>
          </a:stretch>
        </p:blipFill>
        <p:spPr>
          <a:xfrm rot="5400000">
            <a:off x="3209252" y="627229"/>
            <a:ext cx="2004662" cy="1503497"/>
          </a:xfrm>
          <a:prstGeom prst="rect">
            <a:avLst/>
          </a:prstGeom>
        </p:spPr>
      </p:pic>
      <p:sp>
        <p:nvSpPr>
          <p:cNvPr id="9" name="Title 1">
            <a:extLst>
              <a:ext uri="{FF2B5EF4-FFF2-40B4-BE49-F238E27FC236}">
                <a16:creationId xmlns:a16="http://schemas.microsoft.com/office/drawing/2014/main" id="{9412E309-9EE2-6933-C1AE-953D2B84E1F3}"/>
              </a:ext>
            </a:extLst>
          </p:cNvPr>
          <p:cNvSpPr txBox="1">
            <a:spLocks/>
          </p:cNvSpPr>
          <p:nvPr/>
        </p:nvSpPr>
        <p:spPr>
          <a:xfrm>
            <a:off x="500074" y="2984068"/>
            <a:ext cx="3375712" cy="1758148"/>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3200" kern="1200">
                <a:solidFill>
                  <a:srgbClr val="4F2683"/>
                </a:solidFill>
                <a:latin typeface="Arial" panose="020B0604020202020204" pitchFamily="34" charset="0"/>
                <a:ea typeface="+mj-ea"/>
                <a:cs typeface="Arial" panose="020B0604020202020204" pitchFamily="34" charset="0"/>
              </a:defRPr>
            </a:lvl1pPr>
          </a:lstStyle>
          <a:p>
            <a:r>
              <a:rPr lang="en-GB" sz="2800" dirty="0">
                <a:solidFill>
                  <a:schemeClr val="bg1"/>
                </a:solidFill>
                <a:latin typeface="Calibri" panose="020F0502020204030204" pitchFamily="34" charset="0"/>
                <a:ea typeface="Calibri" panose="020F0502020204030204" pitchFamily="34" charset="0"/>
                <a:cs typeface="Calibri" panose="020F0502020204030204" pitchFamily="34" charset="0"/>
              </a:rPr>
              <a:t>Awareness Training</a:t>
            </a:r>
            <a:br>
              <a:rPr lang="en-GB" sz="28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GB" sz="28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GB" sz="1600" dirty="0">
                <a:solidFill>
                  <a:schemeClr val="bg1"/>
                </a:solidFill>
                <a:latin typeface="Calibri" panose="020F0502020204030204" pitchFamily="34" charset="0"/>
                <a:ea typeface="Calibri" panose="020F0502020204030204" pitchFamily="34" charset="0"/>
                <a:cs typeface="Calibri" panose="020F0502020204030204" pitchFamily="34" charset="0"/>
              </a:rPr>
              <a:t>We continued to provide a variety of awareness sessions for staff including: Menopause awareness, Trans Awareness and sleep and mental health in menopause.</a:t>
            </a:r>
          </a:p>
        </p:txBody>
      </p:sp>
      <p:pic>
        <p:nvPicPr>
          <p:cNvPr id="12" name="Picture 11" descr="A person standing in front of a group of people&#10;&#10;AI-generated content may be incorrect.">
            <a:extLst>
              <a:ext uri="{FF2B5EF4-FFF2-40B4-BE49-F238E27FC236}">
                <a16:creationId xmlns:a16="http://schemas.microsoft.com/office/drawing/2014/main" id="{3ABE66F8-D2A8-2E04-969D-6145E0F98A70}"/>
              </a:ext>
            </a:extLst>
          </p:cNvPr>
          <p:cNvPicPr>
            <a:picLocks noChangeAspect="1"/>
          </p:cNvPicPr>
          <p:nvPr/>
        </p:nvPicPr>
        <p:blipFill>
          <a:blip r:embed="rId3"/>
          <a:srcRect t="29830"/>
          <a:stretch/>
        </p:blipFill>
        <p:spPr>
          <a:xfrm>
            <a:off x="591679" y="4788396"/>
            <a:ext cx="1425166" cy="1332854"/>
          </a:xfrm>
          <a:prstGeom prst="rect">
            <a:avLst/>
          </a:prstGeom>
        </p:spPr>
      </p:pic>
      <p:pic>
        <p:nvPicPr>
          <p:cNvPr id="14" name="Picture 13" descr="A group of people in a room&#10;&#10;AI-generated content may be incorrect.">
            <a:extLst>
              <a:ext uri="{FF2B5EF4-FFF2-40B4-BE49-F238E27FC236}">
                <a16:creationId xmlns:a16="http://schemas.microsoft.com/office/drawing/2014/main" id="{F298CE88-6480-0491-793C-E00859D11F9C}"/>
              </a:ext>
            </a:extLst>
          </p:cNvPr>
          <p:cNvPicPr>
            <a:picLocks noChangeAspect="1"/>
          </p:cNvPicPr>
          <p:nvPr/>
        </p:nvPicPr>
        <p:blipFill>
          <a:blip r:embed="rId4"/>
          <a:stretch>
            <a:fillRect/>
          </a:stretch>
        </p:blipFill>
        <p:spPr>
          <a:xfrm rot="10800000" flipV="1">
            <a:off x="2098647" y="4788396"/>
            <a:ext cx="1777139" cy="1332854"/>
          </a:xfrm>
          <a:prstGeom prst="rect">
            <a:avLst/>
          </a:prstGeom>
        </p:spPr>
      </p:pic>
      <p:sp>
        <p:nvSpPr>
          <p:cNvPr id="15" name="Title 1">
            <a:extLst>
              <a:ext uri="{FF2B5EF4-FFF2-40B4-BE49-F238E27FC236}">
                <a16:creationId xmlns:a16="http://schemas.microsoft.com/office/drawing/2014/main" id="{A658D2BB-D5B7-4E73-F95A-94B97899E9DC}"/>
              </a:ext>
            </a:extLst>
          </p:cNvPr>
          <p:cNvSpPr txBox="1">
            <a:spLocks/>
          </p:cNvSpPr>
          <p:nvPr/>
        </p:nvSpPr>
        <p:spPr>
          <a:xfrm>
            <a:off x="5162424" y="1402206"/>
            <a:ext cx="2628864" cy="1758148"/>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3200" kern="1200">
                <a:solidFill>
                  <a:srgbClr val="4F2683"/>
                </a:solidFill>
                <a:latin typeface="Arial" panose="020B0604020202020204" pitchFamily="34" charset="0"/>
                <a:ea typeface="+mj-ea"/>
                <a:cs typeface="Arial" panose="020B0604020202020204" pitchFamily="34" charset="0"/>
              </a:defRPr>
            </a:lvl1pPr>
          </a:lstStyle>
          <a:p>
            <a:r>
              <a:rPr lang="en-GB" sz="2800" dirty="0">
                <a:solidFill>
                  <a:schemeClr val="bg1"/>
                </a:solidFill>
                <a:latin typeface="Calibri" panose="020F0502020204030204" pitchFamily="34" charset="0"/>
                <a:ea typeface="Calibri" panose="020F0502020204030204" pitchFamily="34" charset="0"/>
                <a:cs typeface="Calibri" panose="020F0502020204030204" pitchFamily="34" charset="0"/>
              </a:rPr>
              <a:t>Carers Drop in</a:t>
            </a:r>
            <a:br>
              <a:rPr lang="en-GB" sz="28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GB" sz="28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GB" sz="1600" dirty="0">
                <a:solidFill>
                  <a:schemeClr val="bg1"/>
                </a:solidFill>
                <a:latin typeface="Calibri" panose="020F0502020204030204" pitchFamily="34" charset="0"/>
                <a:ea typeface="Calibri" panose="020F0502020204030204" pitchFamily="34" charset="0"/>
                <a:cs typeface="Calibri" panose="020F0502020204030204" pitchFamily="34" charset="0"/>
              </a:rPr>
              <a:t>We provided a drop in session for staff to access expert information about support for carers including financial support, wellbeing support and more.</a:t>
            </a:r>
          </a:p>
        </p:txBody>
      </p:sp>
      <p:pic>
        <p:nvPicPr>
          <p:cNvPr id="17" name="Picture 16" descr="A group of people standing together&#10;&#10;AI-generated content may be incorrect.">
            <a:extLst>
              <a:ext uri="{FF2B5EF4-FFF2-40B4-BE49-F238E27FC236}">
                <a16:creationId xmlns:a16="http://schemas.microsoft.com/office/drawing/2014/main" id="{27D7C584-0665-14F3-B1D1-F6538D63F569}"/>
              </a:ext>
            </a:extLst>
          </p:cNvPr>
          <p:cNvPicPr>
            <a:picLocks noChangeAspect="1"/>
          </p:cNvPicPr>
          <p:nvPr/>
        </p:nvPicPr>
        <p:blipFill>
          <a:blip r:embed="rId5"/>
          <a:srcRect l="30852" r="18869"/>
          <a:stretch/>
        </p:blipFill>
        <p:spPr>
          <a:xfrm rot="5400000">
            <a:off x="8121479" y="1081859"/>
            <a:ext cx="1343096" cy="2003479"/>
          </a:xfrm>
          <a:prstGeom prst="rect">
            <a:avLst/>
          </a:prstGeom>
        </p:spPr>
      </p:pic>
      <p:sp>
        <p:nvSpPr>
          <p:cNvPr id="21" name="Title 1">
            <a:extLst>
              <a:ext uri="{FF2B5EF4-FFF2-40B4-BE49-F238E27FC236}">
                <a16:creationId xmlns:a16="http://schemas.microsoft.com/office/drawing/2014/main" id="{63B0F119-552E-87DF-5C5B-21EDCFA8A486}"/>
              </a:ext>
            </a:extLst>
          </p:cNvPr>
          <p:cNvSpPr txBox="1">
            <a:spLocks/>
          </p:cNvSpPr>
          <p:nvPr/>
        </p:nvSpPr>
        <p:spPr>
          <a:xfrm>
            <a:off x="10045879" y="1402206"/>
            <a:ext cx="2293070" cy="1758148"/>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3200" kern="1200">
                <a:solidFill>
                  <a:srgbClr val="4F2683"/>
                </a:solidFill>
                <a:latin typeface="Arial" panose="020B0604020202020204" pitchFamily="34" charset="0"/>
                <a:ea typeface="+mj-ea"/>
                <a:cs typeface="Arial" panose="020B0604020202020204" pitchFamily="34" charset="0"/>
              </a:defRPr>
            </a:lvl1pPr>
          </a:lstStyle>
          <a:p>
            <a:endParaRPr lang="en-GB" sz="16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2" name="Title 1">
            <a:extLst>
              <a:ext uri="{FF2B5EF4-FFF2-40B4-BE49-F238E27FC236}">
                <a16:creationId xmlns:a16="http://schemas.microsoft.com/office/drawing/2014/main" id="{64F206BA-A6C5-67E6-AC07-66C8B84274C4}"/>
              </a:ext>
            </a:extLst>
          </p:cNvPr>
          <p:cNvSpPr txBox="1">
            <a:spLocks/>
          </p:cNvSpPr>
          <p:nvPr/>
        </p:nvSpPr>
        <p:spPr>
          <a:xfrm>
            <a:off x="10163462" y="2621037"/>
            <a:ext cx="1923135" cy="1758148"/>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3200" kern="1200">
                <a:solidFill>
                  <a:srgbClr val="4F2683"/>
                </a:solidFill>
                <a:latin typeface="Arial" panose="020B0604020202020204" pitchFamily="34" charset="0"/>
                <a:ea typeface="+mj-ea"/>
                <a:cs typeface="Arial" panose="020B0604020202020204" pitchFamily="34" charset="0"/>
              </a:defRPr>
            </a:lvl1pPr>
          </a:lstStyle>
          <a:p>
            <a:r>
              <a:rPr lang="en-GB" sz="2800" dirty="0">
                <a:solidFill>
                  <a:schemeClr val="bg1"/>
                </a:solidFill>
                <a:latin typeface="Calibri" panose="020F0502020204030204" pitchFamily="34" charset="0"/>
                <a:ea typeface="Calibri" panose="020F0502020204030204" pitchFamily="34" charset="0"/>
                <a:cs typeface="Calibri" panose="020F0502020204030204" pitchFamily="34" charset="0"/>
              </a:rPr>
              <a:t>Queen of Greens</a:t>
            </a:r>
            <a:br>
              <a:rPr lang="en-GB" sz="28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GB" sz="28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GB" sz="1600" dirty="0">
                <a:solidFill>
                  <a:schemeClr val="bg1"/>
                </a:solidFill>
                <a:latin typeface="Calibri" panose="020F0502020204030204" pitchFamily="34" charset="0"/>
                <a:ea typeface="Calibri" panose="020F0502020204030204" pitchFamily="34" charset="0"/>
                <a:cs typeface="Calibri" panose="020F0502020204030204" pitchFamily="34" charset="0"/>
              </a:rPr>
              <a:t>We continued our partnership with Queen of Greens and managed to move the time and location to make it more accessible for staff to get affordable, fresh fruit and veg.</a:t>
            </a:r>
          </a:p>
        </p:txBody>
      </p:sp>
      <p:sp>
        <p:nvSpPr>
          <p:cNvPr id="25" name="AutoShape 6" descr="Image preview">
            <a:extLst>
              <a:ext uri="{FF2B5EF4-FFF2-40B4-BE49-F238E27FC236}">
                <a16:creationId xmlns:a16="http://schemas.microsoft.com/office/drawing/2014/main" id="{2EEDD850-86D8-6BBF-2C89-516EF94E91C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 name="Picture 29" descr="A group of people standing on a sidewalk&#10;&#10;AI-generated content may be incorrect.">
            <a:extLst>
              <a:ext uri="{FF2B5EF4-FFF2-40B4-BE49-F238E27FC236}">
                <a16:creationId xmlns:a16="http://schemas.microsoft.com/office/drawing/2014/main" id="{205F8159-E11A-3A5A-5F9E-40054756DB00}"/>
              </a:ext>
            </a:extLst>
          </p:cNvPr>
          <p:cNvPicPr>
            <a:picLocks noChangeAspect="1"/>
          </p:cNvPicPr>
          <p:nvPr/>
        </p:nvPicPr>
        <p:blipFill>
          <a:blip r:embed="rId6"/>
          <a:stretch>
            <a:fillRect/>
          </a:stretch>
        </p:blipFill>
        <p:spPr>
          <a:xfrm rot="5400000">
            <a:off x="10093672" y="4635400"/>
            <a:ext cx="1978830" cy="1484123"/>
          </a:xfrm>
          <a:prstGeom prst="rect">
            <a:avLst/>
          </a:prstGeom>
        </p:spPr>
      </p:pic>
      <p:sp>
        <p:nvSpPr>
          <p:cNvPr id="32" name="Title 1">
            <a:extLst>
              <a:ext uri="{FF2B5EF4-FFF2-40B4-BE49-F238E27FC236}">
                <a16:creationId xmlns:a16="http://schemas.microsoft.com/office/drawing/2014/main" id="{13D69C52-72A3-566E-8B43-1A207B0070D7}"/>
              </a:ext>
            </a:extLst>
          </p:cNvPr>
          <p:cNvSpPr txBox="1">
            <a:spLocks/>
          </p:cNvSpPr>
          <p:nvPr/>
        </p:nvSpPr>
        <p:spPr>
          <a:xfrm>
            <a:off x="4136565" y="3366550"/>
            <a:ext cx="2628864" cy="1758148"/>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3200" kern="1200">
                <a:solidFill>
                  <a:srgbClr val="4F2683"/>
                </a:solidFill>
                <a:latin typeface="Arial" panose="020B0604020202020204" pitchFamily="34" charset="0"/>
                <a:ea typeface="+mj-ea"/>
                <a:cs typeface="Arial" panose="020B0604020202020204" pitchFamily="34" charset="0"/>
              </a:defRPr>
            </a:lvl1pPr>
          </a:lstStyle>
          <a:p>
            <a:r>
              <a:rPr lang="en-GB" sz="2800" dirty="0">
                <a:solidFill>
                  <a:schemeClr val="bg1"/>
                </a:solidFill>
                <a:latin typeface="Calibri" panose="020F0502020204030204" pitchFamily="34" charset="0"/>
                <a:ea typeface="Calibri" panose="020F0502020204030204" pitchFamily="34" charset="0"/>
                <a:cs typeface="Calibri" panose="020F0502020204030204" pitchFamily="34" charset="0"/>
              </a:rPr>
              <a:t>Awareness Days</a:t>
            </a:r>
            <a:br>
              <a:rPr lang="en-GB" sz="28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GB" sz="28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GB" sz="1600" dirty="0">
                <a:solidFill>
                  <a:schemeClr val="bg1"/>
                </a:solidFill>
                <a:latin typeface="Calibri" panose="020F0502020204030204" pitchFamily="34" charset="0"/>
                <a:ea typeface="Calibri" panose="020F0502020204030204" pitchFamily="34" charset="0"/>
                <a:cs typeface="Calibri" panose="020F0502020204030204" pitchFamily="34" charset="0"/>
              </a:rPr>
              <a:t>We celebrated awareness days such as Autism Awareness Day and Staff Networks Day</a:t>
            </a:r>
          </a:p>
        </p:txBody>
      </p:sp>
      <p:pic>
        <p:nvPicPr>
          <p:cNvPr id="34" name="Picture 33" descr="A group of people standing around a table&#10;&#10;AI-generated content may be incorrect.">
            <a:extLst>
              <a:ext uri="{FF2B5EF4-FFF2-40B4-BE49-F238E27FC236}">
                <a16:creationId xmlns:a16="http://schemas.microsoft.com/office/drawing/2014/main" id="{147F46A3-4807-D729-7DAF-77205EFB9FC5}"/>
              </a:ext>
            </a:extLst>
          </p:cNvPr>
          <p:cNvPicPr>
            <a:picLocks noChangeAspect="1"/>
          </p:cNvPicPr>
          <p:nvPr/>
        </p:nvPicPr>
        <p:blipFill>
          <a:blip r:embed="rId7"/>
          <a:stretch>
            <a:fillRect/>
          </a:stretch>
        </p:blipFill>
        <p:spPr>
          <a:xfrm>
            <a:off x="4244584" y="5124698"/>
            <a:ext cx="1105582" cy="1473533"/>
          </a:xfrm>
          <a:prstGeom prst="rect">
            <a:avLst/>
          </a:prstGeom>
        </p:spPr>
      </p:pic>
      <p:pic>
        <p:nvPicPr>
          <p:cNvPr id="36" name="Picture 35" descr="A group of people standing around a table&#10;&#10;AI-generated content may be incorrect.">
            <a:extLst>
              <a:ext uri="{FF2B5EF4-FFF2-40B4-BE49-F238E27FC236}">
                <a16:creationId xmlns:a16="http://schemas.microsoft.com/office/drawing/2014/main" id="{FBEA0F24-E6A7-3581-939E-99F08B90FCFC}"/>
              </a:ext>
            </a:extLst>
          </p:cNvPr>
          <p:cNvPicPr>
            <a:picLocks noChangeAspect="1"/>
          </p:cNvPicPr>
          <p:nvPr/>
        </p:nvPicPr>
        <p:blipFill>
          <a:blip r:embed="rId8"/>
          <a:stretch>
            <a:fillRect/>
          </a:stretch>
        </p:blipFill>
        <p:spPr>
          <a:xfrm rot="5400000">
            <a:off x="5245289" y="5308961"/>
            <a:ext cx="1474108" cy="1105581"/>
          </a:xfrm>
          <a:prstGeom prst="rect">
            <a:avLst/>
          </a:prstGeom>
        </p:spPr>
      </p:pic>
      <p:sp>
        <p:nvSpPr>
          <p:cNvPr id="39" name="Title 1">
            <a:extLst>
              <a:ext uri="{FF2B5EF4-FFF2-40B4-BE49-F238E27FC236}">
                <a16:creationId xmlns:a16="http://schemas.microsoft.com/office/drawing/2014/main" id="{DF48F3AA-65DC-235B-D670-E9A6371787FD}"/>
              </a:ext>
            </a:extLst>
          </p:cNvPr>
          <p:cNvSpPr txBox="1">
            <a:spLocks/>
          </p:cNvSpPr>
          <p:nvPr/>
        </p:nvSpPr>
        <p:spPr>
          <a:xfrm>
            <a:off x="6837666" y="3360681"/>
            <a:ext cx="3088352" cy="1758148"/>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3200" kern="1200">
                <a:solidFill>
                  <a:srgbClr val="4F2683"/>
                </a:solidFill>
                <a:latin typeface="Arial" panose="020B0604020202020204" pitchFamily="34" charset="0"/>
                <a:ea typeface="+mj-ea"/>
                <a:cs typeface="Arial" panose="020B0604020202020204" pitchFamily="34" charset="0"/>
              </a:defRPr>
            </a:lvl1pPr>
          </a:lstStyle>
          <a:p>
            <a:r>
              <a:rPr lang="en-GB" sz="2800" dirty="0">
                <a:solidFill>
                  <a:schemeClr val="bg1"/>
                </a:solidFill>
                <a:latin typeface="Calibri" panose="020F0502020204030204" pitchFamily="34" charset="0"/>
                <a:ea typeface="Calibri" panose="020F0502020204030204" pitchFamily="34" charset="0"/>
                <a:cs typeface="Calibri" panose="020F0502020204030204" pitchFamily="34" charset="0"/>
              </a:rPr>
              <a:t>Live Well Work Well</a:t>
            </a:r>
            <a:br>
              <a:rPr lang="en-GB" sz="28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GB" sz="28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GB" sz="1600" dirty="0">
                <a:solidFill>
                  <a:schemeClr val="bg1"/>
                </a:solidFill>
                <a:latin typeface="Calibri" panose="020F0502020204030204" pitchFamily="34" charset="0"/>
                <a:ea typeface="Calibri" panose="020F0502020204030204" pitchFamily="34" charset="0"/>
                <a:cs typeface="Calibri" panose="020F0502020204030204" pitchFamily="34" charset="0"/>
              </a:rPr>
              <a:t>We were able to run two Live Well Work Well days where staff could access health checks, refreshments and different wellbeing offers</a:t>
            </a:r>
            <a:r>
              <a:rPr lang="en-GB" sz="16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pic>
        <p:nvPicPr>
          <p:cNvPr id="41" name="Picture 40" descr="A group of people sitting in a chair with a dog&#10;&#10;AI-generated content may be incorrect.">
            <a:extLst>
              <a:ext uri="{FF2B5EF4-FFF2-40B4-BE49-F238E27FC236}">
                <a16:creationId xmlns:a16="http://schemas.microsoft.com/office/drawing/2014/main" id="{0B68C65F-8D55-E978-B74F-6AC9E898A3B9}"/>
              </a:ext>
            </a:extLst>
          </p:cNvPr>
          <p:cNvPicPr>
            <a:picLocks noChangeAspect="1"/>
          </p:cNvPicPr>
          <p:nvPr/>
        </p:nvPicPr>
        <p:blipFill>
          <a:blip r:embed="rId9"/>
          <a:stretch>
            <a:fillRect/>
          </a:stretch>
        </p:blipFill>
        <p:spPr>
          <a:xfrm rot="5400000">
            <a:off x="7005198" y="5332447"/>
            <a:ext cx="1317357" cy="988018"/>
          </a:xfrm>
          <a:prstGeom prst="rect">
            <a:avLst/>
          </a:prstGeom>
        </p:spPr>
      </p:pic>
      <p:pic>
        <p:nvPicPr>
          <p:cNvPr id="43" name="Picture 42" descr="A group of people posing for a photo&#10;&#10;AI-generated content may be incorrect.">
            <a:extLst>
              <a:ext uri="{FF2B5EF4-FFF2-40B4-BE49-F238E27FC236}">
                <a16:creationId xmlns:a16="http://schemas.microsoft.com/office/drawing/2014/main" id="{7C000E06-74BB-A561-69BA-E0B4E83BDFFD}"/>
              </a:ext>
            </a:extLst>
          </p:cNvPr>
          <p:cNvPicPr>
            <a:picLocks noChangeAspect="1"/>
          </p:cNvPicPr>
          <p:nvPr/>
        </p:nvPicPr>
        <p:blipFill>
          <a:blip r:embed="rId10"/>
          <a:stretch>
            <a:fillRect/>
          </a:stretch>
        </p:blipFill>
        <p:spPr>
          <a:xfrm>
            <a:off x="8312145" y="5231647"/>
            <a:ext cx="1414553" cy="1232115"/>
          </a:xfrm>
          <a:prstGeom prst="rect">
            <a:avLst/>
          </a:prstGeom>
        </p:spPr>
      </p:pic>
    </p:spTree>
    <p:extLst>
      <p:ext uri="{BB962C8B-B14F-4D97-AF65-F5344CB8AC3E}">
        <p14:creationId xmlns:p14="http://schemas.microsoft.com/office/powerpoint/2010/main" val="2976403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BE55D0E-A924-F344-3BF2-D8CB81BF0989}"/>
              </a:ext>
            </a:extLst>
          </p:cNvPr>
          <p:cNvSpPr>
            <a:spLocks noGrp="1"/>
          </p:cNvSpPr>
          <p:nvPr>
            <p:ph type="dt" sz="half" idx="10"/>
          </p:nvPr>
        </p:nvSpPr>
        <p:spPr/>
        <p:txBody>
          <a:bodyPr/>
          <a:lstStyle/>
          <a:p>
            <a:fld id="{65B06B5A-D839-D44D-B4C8-AF5167ED2629}" type="datetime1">
              <a:rPr lang="en-GB" smtClean="0"/>
              <a:t>06/01/2026</a:t>
            </a:fld>
            <a:endParaRPr lang="en-US"/>
          </a:p>
        </p:txBody>
      </p:sp>
      <p:sp>
        <p:nvSpPr>
          <p:cNvPr id="4" name="Slide Number Placeholder 3">
            <a:extLst>
              <a:ext uri="{FF2B5EF4-FFF2-40B4-BE49-F238E27FC236}">
                <a16:creationId xmlns:a16="http://schemas.microsoft.com/office/drawing/2014/main" id="{80BEB25C-1BA2-AD93-6FFB-4F40AD32A90E}"/>
              </a:ext>
            </a:extLst>
          </p:cNvPr>
          <p:cNvSpPr>
            <a:spLocks noGrp="1"/>
          </p:cNvSpPr>
          <p:nvPr>
            <p:ph type="sldNum" sz="quarter" idx="12"/>
          </p:nvPr>
        </p:nvSpPr>
        <p:spPr/>
        <p:txBody>
          <a:bodyPr/>
          <a:lstStyle/>
          <a:p>
            <a:fld id="{C53DD674-0FE8-9A43-90ED-815A93F2FBA3}" type="slidenum">
              <a:rPr lang="en-US" smtClean="0"/>
              <a:t>2</a:t>
            </a:fld>
            <a:endParaRPr lang="en-US"/>
          </a:p>
        </p:txBody>
      </p:sp>
      <p:sp>
        <p:nvSpPr>
          <p:cNvPr id="5" name="TextBox 4">
            <a:extLst>
              <a:ext uri="{FF2B5EF4-FFF2-40B4-BE49-F238E27FC236}">
                <a16:creationId xmlns:a16="http://schemas.microsoft.com/office/drawing/2014/main" id="{D40621B5-F11B-0EB7-99E3-011077D04567}"/>
              </a:ext>
            </a:extLst>
          </p:cNvPr>
          <p:cNvSpPr txBox="1"/>
          <p:nvPr/>
        </p:nvSpPr>
        <p:spPr>
          <a:xfrm>
            <a:off x="366850" y="1232086"/>
            <a:ext cx="10342880" cy="1477328"/>
          </a:xfrm>
          <a:prstGeom prst="rect">
            <a:avLst/>
          </a:prstGeom>
          <a:noFill/>
        </p:spPr>
        <p:txBody>
          <a:bodyPr wrap="square" rtlCol="0">
            <a:spAutoFit/>
          </a:bodyPr>
          <a:lstStyle/>
          <a:p>
            <a:r>
              <a:rPr lang="en-GB" dirty="0">
                <a:solidFill>
                  <a:schemeClr val="accent1"/>
                </a:solidFill>
              </a:rPr>
              <a:t>The Equality Delivery System (EDS) is a performance improvement tool developed by NHS England to help NHS organisations review and improve their equality performance. Originally introduced in 2011 and most recently updated as EDS 2022, it supports the NHS in meeting the requirements of the Public Sector Equality Duty (PSED) under the Equality Act 2010.The purpose of the EDS is to ensure that NHS organisations:</a:t>
            </a:r>
          </a:p>
        </p:txBody>
      </p:sp>
      <p:sp>
        <p:nvSpPr>
          <p:cNvPr id="8" name="TextBox 7">
            <a:extLst>
              <a:ext uri="{FF2B5EF4-FFF2-40B4-BE49-F238E27FC236}">
                <a16:creationId xmlns:a16="http://schemas.microsoft.com/office/drawing/2014/main" id="{1BB242D9-2F60-16F1-C0F1-89AEE79CFA81}"/>
              </a:ext>
            </a:extLst>
          </p:cNvPr>
          <p:cNvSpPr txBox="1"/>
          <p:nvPr/>
        </p:nvSpPr>
        <p:spPr>
          <a:xfrm>
            <a:off x="366850" y="2915920"/>
            <a:ext cx="11256190" cy="3693319"/>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chemeClr val="accent1"/>
                </a:solidFill>
              </a:rPr>
              <a:t>Deliver services that are fair and accessible to all, particularly those from protected characteristic groups.</a:t>
            </a:r>
          </a:p>
          <a:p>
            <a:endParaRPr lang="en-GB" dirty="0">
              <a:solidFill>
                <a:schemeClr val="accent1"/>
              </a:solidFill>
            </a:endParaRPr>
          </a:p>
          <a:p>
            <a:pPr marL="285750" indent="-285750">
              <a:buFont typeface="Arial" panose="020B0604020202020204" pitchFamily="34" charset="0"/>
              <a:buChar char="•"/>
            </a:pPr>
            <a:r>
              <a:rPr lang="en-GB" dirty="0">
                <a:solidFill>
                  <a:schemeClr val="accent1"/>
                </a:solidFill>
              </a:rPr>
              <a:t>Promote inclusive workplaces, where all staff can thrive and feel respected, regardless of their background.</a:t>
            </a:r>
          </a:p>
          <a:p>
            <a:pPr marL="285750" indent="-285750">
              <a:buFont typeface="Arial" panose="020B0604020202020204" pitchFamily="34" charset="0"/>
              <a:buChar char="•"/>
            </a:pPr>
            <a:endParaRPr lang="en-GB" dirty="0">
              <a:solidFill>
                <a:schemeClr val="accent1"/>
              </a:solidFill>
            </a:endParaRPr>
          </a:p>
          <a:p>
            <a:pPr marL="285750" indent="-285750">
              <a:buFont typeface="Arial" panose="020B0604020202020204" pitchFamily="34" charset="0"/>
              <a:buChar char="•"/>
            </a:pPr>
            <a:r>
              <a:rPr lang="en-GB" dirty="0">
                <a:solidFill>
                  <a:schemeClr val="accent1"/>
                </a:solidFill>
              </a:rPr>
              <a:t>Reduce health inequalities, by identifying gaps and setting actions to improve equity of access, experience, and outcomes.</a:t>
            </a:r>
            <a:br>
              <a:rPr lang="en-GB" dirty="0">
                <a:solidFill>
                  <a:schemeClr val="accent1"/>
                </a:solidFill>
              </a:rPr>
            </a:br>
            <a:endParaRPr lang="en-GB" dirty="0">
              <a:solidFill>
                <a:schemeClr val="accent1"/>
              </a:solidFill>
            </a:endParaRPr>
          </a:p>
          <a:p>
            <a:pPr marL="285750" indent="-285750">
              <a:buFont typeface="Arial" panose="020B0604020202020204" pitchFamily="34" charset="0"/>
              <a:buChar char="•"/>
            </a:pPr>
            <a:r>
              <a:rPr lang="en-GB" dirty="0">
                <a:solidFill>
                  <a:schemeClr val="accent1"/>
                </a:solidFill>
              </a:rPr>
              <a:t>EDS encourages transparency and accountability in how equality and inclusion are embedded across healthcare services and workforce practices. NHS organisations are expected to engage with both staff and external stakeholders, including patients and community groups, to gain diverse perspectives on their performance.</a:t>
            </a:r>
            <a:br>
              <a:rPr lang="en-GB" dirty="0"/>
            </a:br>
            <a:endParaRPr lang="en-GB" dirty="0"/>
          </a:p>
        </p:txBody>
      </p:sp>
    </p:spTree>
    <p:extLst>
      <p:ext uri="{BB962C8B-B14F-4D97-AF65-F5344CB8AC3E}">
        <p14:creationId xmlns:p14="http://schemas.microsoft.com/office/powerpoint/2010/main" val="26509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A8D05-B506-C348-8D4C-F400FFBD8F2A}"/>
              </a:ext>
            </a:extLst>
          </p:cNvPr>
          <p:cNvSpPr>
            <a:spLocks noGrp="1"/>
          </p:cNvSpPr>
          <p:nvPr>
            <p:ph type="title"/>
          </p:nvPr>
        </p:nvSpPr>
        <p:spPr/>
        <p:txBody>
          <a:bodyPr/>
          <a:lstStyle/>
          <a:p>
            <a:r>
              <a:rPr lang="en-GB" dirty="0"/>
              <a:t>Why we involve Stakeholders in scoring</a:t>
            </a:r>
          </a:p>
        </p:txBody>
      </p:sp>
      <p:sp>
        <p:nvSpPr>
          <p:cNvPr id="3" name="Date Placeholder 2">
            <a:extLst>
              <a:ext uri="{FF2B5EF4-FFF2-40B4-BE49-F238E27FC236}">
                <a16:creationId xmlns:a16="http://schemas.microsoft.com/office/drawing/2014/main" id="{81D08276-EEE2-6A93-D2B6-8C98B806C359}"/>
              </a:ext>
            </a:extLst>
          </p:cNvPr>
          <p:cNvSpPr>
            <a:spLocks noGrp="1"/>
          </p:cNvSpPr>
          <p:nvPr>
            <p:ph type="dt" sz="half" idx="10"/>
          </p:nvPr>
        </p:nvSpPr>
        <p:spPr/>
        <p:txBody>
          <a:bodyPr/>
          <a:lstStyle/>
          <a:p>
            <a:fld id="{65B06B5A-D839-D44D-B4C8-AF5167ED2629}" type="datetime1">
              <a:rPr lang="en-GB" smtClean="0"/>
              <a:t>06/01/2026</a:t>
            </a:fld>
            <a:endParaRPr lang="en-US"/>
          </a:p>
        </p:txBody>
      </p:sp>
      <p:sp>
        <p:nvSpPr>
          <p:cNvPr id="4" name="Slide Number Placeholder 3">
            <a:extLst>
              <a:ext uri="{FF2B5EF4-FFF2-40B4-BE49-F238E27FC236}">
                <a16:creationId xmlns:a16="http://schemas.microsoft.com/office/drawing/2014/main" id="{DA035968-1B53-D41E-8778-461B36E96AB2}"/>
              </a:ext>
            </a:extLst>
          </p:cNvPr>
          <p:cNvSpPr>
            <a:spLocks noGrp="1"/>
          </p:cNvSpPr>
          <p:nvPr>
            <p:ph type="sldNum" sz="quarter" idx="12"/>
          </p:nvPr>
        </p:nvSpPr>
        <p:spPr/>
        <p:txBody>
          <a:bodyPr/>
          <a:lstStyle/>
          <a:p>
            <a:fld id="{C53DD674-0FE8-9A43-90ED-815A93F2FBA3}" type="slidenum">
              <a:rPr lang="en-US" smtClean="0"/>
              <a:t>3</a:t>
            </a:fld>
            <a:endParaRPr lang="en-US"/>
          </a:p>
        </p:txBody>
      </p:sp>
      <p:sp>
        <p:nvSpPr>
          <p:cNvPr id="6" name="TextBox 5">
            <a:extLst>
              <a:ext uri="{FF2B5EF4-FFF2-40B4-BE49-F238E27FC236}">
                <a16:creationId xmlns:a16="http://schemas.microsoft.com/office/drawing/2014/main" id="{DDCF7B61-8585-956A-4048-59809C693E2D}"/>
              </a:ext>
            </a:extLst>
          </p:cNvPr>
          <p:cNvSpPr txBox="1"/>
          <p:nvPr/>
        </p:nvSpPr>
        <p:spPr>
          <a:xfrm>
            <a:off x="366850" y="2246481"/>
            <a:ext cx="11337470" cy="3139321"/>
          </a:xfrm>
          <a:prstGeom prst="rect">
            <a:avLst/>
          </a:prstGeom>
          <a:noFill/>
        </p:spPr>
        <p:txBody>
          <a:bodyPr wrap="square">
            <a:spAutoFit/>
          </a:bodyPr>
          <a:lstStyle/>
          <a:p>
            <a:pPr marL="0" indent="0">
              <a:buNone/>
            </a:pPr>
            <a:r>
              <a:rPr lang="en-GB" sz="1800" dirty="0">
                <a:solidFill>
                  <a:schemeClr val="accent1"/>
                </a:solidFill>
              </a:rPr>
              <a:t>As part of the EDS process, NHS organisations are expected to gather feedback and invite stakeholders (including staff networks, union reps, and external partners) to review the evidence and rate the organisation’s performance. We do this because:</a:t>
            </a:r>
          </a:p>
          <a:p>
            <a:endParaRPr lang="en-GB" sz="1800" dirty="0">
              <a:solidFill>
                <a:schemeClr val="accent1"/>
              </a:solidFill>
            </a:endParaRPr>
          </a:p>
          <a:p>
            <a:pPr marL="285750" indent="-285750">
              <a:buFont typeface="Arial" panose="020B0604020202020204" pitchFamily="34" charset="0"/>
              <a:buChar char="•"/>
            </a:pPr>
            <a:r>
              <a:rPr lang="en-GB" sz="1800" dirty="0">
                <a:solidFill>
                  <a:schemeClr val="accent1"/>
                </a:solidFill>
              </a:rPr>
              <a:t>It brings lived experience into the assessment process.</a:t>
            </a:r>
          </a:p>
          <a:p>
            <a:pPr marL="285750" indent="-285750">
              <a:buFont typeface="Arial" panose="020B0604020202020204" pitchFamily="34" charset="0"/>
              <a:buChar char="•"/>
            </a:pPr>
            <a:r>
              <a:rPr lang="en-GB" sz="1800" dirty="0">
                <a:solidFill>
                  <a:schemeClr val="accent1"/>
                </a:solidFill>
              </a:rPr>
              <a:t>It ensures that our self-assessment is balanced, inclusive, and evidence-based.</a:t>
            </a:r>
          </a:p>
          <a:p>
            <a:pPr marL="285750" indent="-285750">
              <a:buFont typeface="Arial" panose="020B0604020202020204" pitchFamily="34" charset="0"/>
              <a:buChar char="•"/>
            </a:pPr>
            <a:r>
              <a:rPr lang="en-GB" sz="1800" dirty="0">
                <a:solidFill>
                  <a:schemeClr val="accent1"/>
                </a:solidFill>
              </a:rPr>
              <a:t>It creates accountability and encourages honest reflection.</a:t>
            </a:r>
          </a:p>
          <a:p>
            <a:pPr marL="285750" indent="-285750">
              <a:buFont typeface="Arial" panose="020B0604020202020204" pitchFamily="34" charset="0"/>
              <a:buChar char="•"/>
            </a:pPr>
            <a:r>
              <a:rPr lang="en-GB" sz="1800" dirty="0">
                <a:solidFill>
                  <a:schemeClr val="accent1"/>
                </a:solidFill>
              </a:rPr>
              <a:t>It helps shape targeted and meaningful action plans to address identified gaps.</a:t>
            </a:r>
          </a:p>
          <a:p>
            <a:endParaRPr lang="en-GB" sz="1800" dirty="0">
              <a:solidFill>
                <a:schemeClr val="accent1"/>
              </a:solidFill>
            </a:endParaRPr>
          </a:p>
          <a:p>
            <a:pPr marL="0" indent="0">
              <a:buNone/>
            </a:pPr>
            <a:r>
              <a:rPr lang="en-GB" sz="1800" dirty="0">
                <a:solidFill>
                  <a:schemeClr val="accent1"/>
                </a:solidFill>
              </a:rPr>
              <a:t>Stakeholder ratings are essential in validating our progress and helping to prioritise actions that will have the greatest impact on equity and inclusion in the workplace.</a:t>
            </a:r>
          </a:p>
        </p:txBody>
      </p:sp>
    </p:spTree>
    <p:extLst>
      <p:ext uri="{BB962C8B-B14F-4D97-AF65-F5344CB8AC3E}">
        <p14:creationId xmlns:p14="http://schemas.microsoft.com/office/powerpoint/2010/main" val="817256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ADB14-F526-EB34-AD49-466D65B1F15E}"/>
              </a:ext>
            </a:extLst>
          </p:cNvPr>
          <p:cNvSpPr>
            <a:spLocks noGrp="1"/>
          </p:cNvSpPr>
          <p:nvPr>
            <p:ph type="title"/>
          </p:nvPr>
        </p:nvSpPr>
        <p:spPr>
          <a:xfrm>
            <a:off x="366850" y="320092"/>
            <a:ext cx="11458300" cy="842276"/>
          </a:xfrm>
        </p:spPr>
        <p:txBody>
          <a:bodyPr/>
          <a:lstStyle/>
          <a:p>
            <a:r>
              <a:rPr lang="en-GB" dirty="0"/>
              <a:t>Scoring</a:t>
            </a:r>
          </a:p>
        </p:txBody>
      </p:sp>
      <p:sp>
        <p:nvSpPr>
          <p:cNvPr id="3" name="Date Placeholder 2">
            <a:extLst>
              <a:ext uri="{FF2B5EF4-FFF2-40B4-BE49-F238E27FC236}">
                <a16:creationId xmlns:a16="http://schemas.microsoft.com/office/drawing/2014/main" id="{013C7559-C8CD-471C-2DE1-D1CCF1E2DD6B}"/>
              </a:ext>
            </a:extLst>
          </p:cNvPr>
          <p:cNvSpPr>
            <a:spLocks noGrp="1"/>
          </p:cNvSpPr>
          <p:nvPr>
            <p:ph type="dt" sz="half" idx="10"/>
          </p:nvPr>
        </p:nvSpPr>
        <p:spPr/>
        <p:txBody>
          <a:bodyPr/>
          <a:lstStyle/>
          <a:p>
            <a:fld id="{65B06B5A-D839-D44D-B4C8-AF5167ED2629}" type="datetime1">
              <a:rPr lang="en-GB" smtClean="0"/>
              <a:t>06/01/2026</a:t>
            </a:fld>
            <a:endParaRPr lang="en-US"/>
          </a:p>
        </p:txBody>
      </p:sp>
      <p:sp>
        <p:nvSpPr>
          <p:cNvPr id="4" name="Slide Number Placeholder 3">
            <a:extLst>
              <a:ext uri="{FF2B5EF4-FFF2-40B4-BE49-F238E27FC236}">
                <a16:creationId xmlns:a16="http://schemas.microsoft.com/office/drawing/2014/main" id="{AB90C081-7000-B9FC-FC43-B0D342D7AA9B}"/>
              </a:ext>
            </a:extLst>
          </p:cNvPr>
          <p:cNvSpPr>
            <a:spLocks noGrp="1"/>
          </p:cNvSpPr>
          <p:nvPr>
            <p:ph type="sldNum" sz="quarter" idx="12"/>
          </p:nvPr>
        </p:nvSpPr>
        <p:spPr/>
        <p:txBody>
          <a:bodyPr/>
          <a:lstStyle/>
          <a:p>
            <a:fld id="{C53DD674-0FE8-9A43-90ED-815A93F2FBA3}" type="slidenum">
              <a:rPr lang="en-US" smtClean="0"/>
              <a:t>4</a:t>
            </a:fld>
            <a:endParaRPr lang="en-US"/>
          </a:p>
        </p:txBody>
      </p:sp>
      <p:graphicFrame>
        <p:nvGraphicFramePr>
          <p:cNvPr id="5" name="Table 4">
            <a:extLst>
              <a:ext uri="{FF2B5EF4-FFF2-40B4-BE49-F238E27FC236}">
                <a16:creationId xmlns:a16="http://schemas.microsoft.com/office/drawing/2014/main" id="{49244FFC-03B6-B7BC-E13D-1FF5F726AAFA}"/>
              </a:ext>
            </a:extLst>
          </p:cNvPr>
          <p:cNvGraphicFramePr>
            <a:graphicFrameLocks noGrp="1"/>
          </p:cNvGraphicFramePr>
          <p:nvPr>
            <p:extLst>
              <p:ext uri="{D42A27DB-BD31-4B8C-83A1-F6EECF244321}">
                <p14:modId xmlns:p14="http://schemas.microsoft.com/office/powerpoint/2010/main" val="2756962668"/>
              </p:ext>
            </p:extLst>
          </p:nvPr>
        </p:nvGraphicFramePr>
        <p:xfrm>
          <a:off x="366713" y="1418908"/>
          <a:ext cx="11012692" cy="4907855"/>
        </p:xfrm>
        <a:graphic>
          <a:graphicData uri="http://schemas.openxmlformats.org/drawingml/2006/table">
            <a:tbl>
              <a:tblPr firstRow="1" firstCol="1" bandRow="1"/>
              <a:tblGrid>
                <a:gridCol w="5506346">
                  <a:extLst>
                    <a:ext uri="{9D8B030D-6E8A-4147-A177-3AD203B41FA5}">
                      <a16:colId xmlns:a16="http://schemas.microsoft.com/office/drawing/2014/main" val="328191513"/>
                    </a:ext>
                  </a:extLst>
                </a:gridCol>
                <a:gridCol w="5506346">
                  <a:extLst>
                    <a:ext uri="{9D8B030D-6E8A-4147-A177-3AD203B41FA5}">
                      <a16:colId xmlns:a16="http://schemas.microsoft.com/office/drawing/2014/main" val="3992335826"/>
                    </a:ext>
                  </a:extLst>
                </a:gridCol>
              </a:tblGrid>
              <a:tr h="1517755">
                <a:tc gridSpan="2">
                  <a:txBody>
                    <a:bodyPr/>
                    <a:lstStyle/>
                    <a:p>
                      <a:r>
                        <a:rPr lang="en-GB" sz="16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Please refer to the Rating and Score Card supporting guidance document before you start to score. The Rating and Score Card supporting guidance document has a full explanation of the new rating procedure, and can assist you and those you are engaging with to ensure rating is done correctly</a:t>
                      </a:r>
                    </a:p>
                    <a:p>
                      <a:r>
                        <a:rPr lang="en-GB" sz="16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p>
                    <a:p>
                      <a:r>
                        <a:rPr lang="en-GB" sz="16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Score each outcome. Add the scores of all outcomes together. This will provide you with your overall score, or your EDS Organisation Rating. Ratings in accordance to scores are below</a:t>
                      </a:r>
                    </a:p>
                  </a:txBody>
                  <a:tcPr marL="39370" marR="39370" marT="39370" marB="39370">
                    <a:lnL>
                      <a:noFill/>
                    </a:lnL>
                    <a:lnR>
                      <a:noFill/>
                    </a:lnR>
                    <a:lnT>
                      <a:noFill/>
                    </a:lnT>
                    <a:lnB>
                      <a:noFill/>
                    </a:lnB>
                    <a:solidFill>
                      <a:srgbClr val="BDDEFF"/>
                    </a:solidFill>
                  </a:tcPr>
                </a:tc>
                <a:tc hMerge="1">
                  <a:txBody>
                    <a:bodyPr/>
                    <a:lstStyle/>
                    <a:p>
                      <a:endParaRPr lang="en-GB"/>
                    </a:p>
                  </a:txBody>
                  <a:tcPr/>
                </a:tc>
                <a:extLst>
                  <a:ext uri="{0D108BD9-81ED-4DB2-BD59-A6C34878D82A}">
                    <a16:rowId xmlns:a16="http://schemas.microsoft.com/office/drawing/2014/main" val="3516352007"/>
                  </a:ext>
                </a:extLst>
              </a:tr>
              <a:tr h="344783">
                <a:tc gridSpan="2">
                  <a:txBody>
                    <a:bodyPr/>
                    <a:lstStyle/>
                    <a:p>
                      <a:r>
                        <a:rPr lang="en-GB" sz="1100">
                          <a:solidFill>
                            <a:srgbClr val="231F20"/>
                          </a:solidFill>
                          <a:effectLst/>
                          <a:latin typeface="Arial" panose="020B0604020202020204" pitchFamily="34" charset="0"/>
                          <a:ea typeface="Calibri" panose="020F0502020204030204" pitchFamily="34" charset="0"/>
                          <a:cs typeface="Arial" panose="020B0604020202020204" pitchFamily="34" charset="0"/>
                        </a:rPr>
                        <a:t> </a:t>
                      </a:r>
                      <a:endParaRPr lang="en-GB" sz="1200">
                        <a:solidFill>
                          <a:srgbClr val="231F20"/>
                        </a:solidFill>
                        <a:effectLst/>
                        <a:latin typeface="Arial" panose="020B0604020202020204" pitchFamily="34" charset="0"/>
                        <a:ea typeface="Calibri" panose="020F0502020204030204" pitchFamily="34" charset="0"/>
                        <a:cs typeface="Times New Roman" panose="02020603050405020304" pitchFamily="18" charset="0"/>
                      </a:endParaRPr>
                    </a:p>
                  </a:txBody>
                  <a:tcPr marL="39370" marR="39370" marT="39370" marB="39370">
                    <a:lnL>
                      <a:noFill/>
                    </a:lnL>
                    <a:lnR>
                      <a:noFill/>
                    </a:lnR>
                    <a:lnT>
                      <a:noFill/>
                    </a:lnT>
                    <a:lnB w="12700" cap="flat" cmpd="sng" algn="ctr">
                      <a:solidFill>
                        <a:srgbClr val="768692"/>
                      </a:solidFill>
                      <a:prstDash val="solid"/>
                      <a:round/>
                      <a:headEnd type="none" w="med" len="med"/>
                      <a:tailEnd type="none" w="med" len="med"/>
                    </a:lnB>
                    <a:solidFill>
                      <a:srgbClr val="0070C0"/>
                    </a:solidFill>
                  </a:tcPr>
                </a:tc>
                <a:tc hMerge="1">
                  <a:txBody>
                    <a:bodyPr/>
                    <a:lstStyle/>
                    <a:p>
                      <a:endParaRPr lang="en-GB"/>
                    </a:p>
                  </a:txBody>
                  <a:tcPr/>
                </a:tc>
                <a:extLst>
                  <a:ext uri="{0D108BD9-81ED-4DB2-BD59-A6C34878D82A}">
                    <a16:rowId xmlns:a16="http://schemas.microsoft.com/office/drawing/2014/main" val="3839881166"/>
                  </a:ext>
                </a:extLst>
              </a:tr>
              <a:tr h="755323">
                <a:tc>
                  <a:txBody>
                    <a:bodyPr/>
                    <a:lstStyle/>
                    <a:p>
                      <a:r>
                        <a:rPr lang="en-GB" sz="1100" b="1">
                          <a:solidFill>
                            <a:srgbClr val="C00000"/>
                          </a:solidFill>
                          <a:effectLst/>
                          <a:latin typeface="Arial" panose="020B0604020202020204" pitchFamily="34" charset="0"/>
                          <a:ea typeface="Calibri" panose="020F0502020204030204" pitchFamily="34" charset="0"/>
                          <a:cs typeface="Arial" panose="020B0604020202020204" pitchFamily="34" charset="0"/>
                        </a:rPr>
                        <a:t>Undeveloped activity</a:t>
                      </a:r>
                      <a:r>
                        <a:rPr lang="en-GB" sz="1100">
                          <a:solidFill>
                            <a:srgbClr val="231F20"/>
                          </a:solidFill>
                          <a:effectLst/>
                          <a:latin typeface="Arial" panose="020B0604020202020204" pitchFamily="34" charset="0"/>
                          <a:ea typeface="Calibri" panose="020F0502020204030204" pitchFamily="34" charset="0"/>
                          <a:cs typeface="Arial" panose="020B0604020202020204" pitchFamily="34" charset="0"/>
                        </a:rPr>
                        <a:t> – </a:t>
                      </a:r>
                      <a:r>
                        <a:rPr lang="en-GB" sz="1100" b="1">
                          <a:solidFill>
                            <a:srgbClr val="231F20"/>
                          </a:solidFill>
                          <a:effectLst/>
                          <a:latin typeface="Arial" panose="020B0604020202020204" pitchFamily="34" charset="0"/>
                          <a:ea typeface="Calibri" panose="020F0502020204030204" pitchFamily="34" charset="0"/>
                          <a:cs typeface="Arial" panose="020B0604020202020204" pitchFamily="34" charset="0"/>
                        </a:rPr>
                        <a:t>organisations score out of 0</a:t>
                      </a:r>
                      <a:r>
                        <a:rPr lang="en-GB" sz="1100">
                          <a:solidFill>
                            <a:srgbClr val="231F20"/>
                          </a:solidFill>
                          <a:effectLst/>
                          <a:latin typeface="Arial" panose="020B0604020202020204" pitchFamily="34" charset="0"/>
                          <a:ea typeface="Calibri" panose="020F0502020204030204" pitchFamily="34" charset="0"/>
                          <a:cs typeface="Arial" panose="020B0604020202020204" pitchFamily="34" charset="0"/>
                        </a:rPr>
                        <a:t> for each outcome</a:t>
                      </a:r>
                      <a:endParaRPr lang="en-GB" sz="1200">
                        <a:solidFill>
                          <a:srgbClr val="231F20"/>
                        </a:solidFill>
                        <a:effectLst/>
                        <a:latin typeface="Arial" panose="020B0604020202020204" pitchFamily="34" charset="0"/>
                        <a:ea typeface="Calibri" panose="020F0502020204030204" pitchFamily="34" charset="0"/>
                        <a:cs typeface="Times New Roman" panose="02020603050405020304" pitchFamily="18" charset="0"/>
                      </a:endParaRPr>
                    </a:p>
                  </a:txBody>
                  <a:tcPr marL="39370" marR="39370" marT="39370" marB="39370" anchor="ctr">
                    <a:lnL w="12700" cap="flat" cmpd="sng" algn="ctr">
                      <a:solidFill>
                        <a:srgbClr val="768692"/>
                      </a:solidFill>
                      <a:prstDash val="solid"/>
                      <a:round/>
                      <a:headEnd type="none" w="med" len="med"/>
                      <a:tailEnd type="none" w="med" len="med"/>
                    </a:lnL>
                    <a:lnR w="12700" cap="flat" cmpd="sng" algn="ctr">
                      <a:solidFill>
                        <a:srgbClr val="768692"/>
                      </a:solidFill>
                      <a:prstDash val="solid"/>
                      <a:round/>
                      <a:headEnd type="none" w="med" len="med"/>
                      <a:tailEnd type="none" w="med" len="med"/>
                    </a:lnR>
                    <a:lnT w="12700" cap="flat" cmpd="sng" algn="ctr">
                      <a:solidFill>
                        <a:srgbClr val="768692"/>
                      </a:solidFill>
                      <a:prstDash val="solid"/>
                      <a:round/>
                      <a:headEnd type="none" w="med" len="med"/>
                      <a:tailEnd type="none" w="med" len="med"/>
                    </a:lnT>
                    <a:lnB w="12700" cap="flat" cmpd="sng" algn="ctr">
                      <a:solidFill>
                        <a:srgbClr val="768692"/>
                      </a:solidFill>
                      <a:prstDash val="solid"/>
                      <a:round/>
                      <a:headEnd type="none" w="med" len="med"/>
                      <a:tailEnd type="none" w="med" len="med"/>
                    </a:lnB>
                    <a:noFill/>
                  </a:tcPr>
                </a:tc>
                <a:tc>
                  <a:txBody>
                    <a:bodyPr/>
                    <a:lstStyle/>
                    <a:p>
                      <a:endParaRPr lang="en-GB"/>
                    </a:p>
                  </a:txBody>
                  <a:tcPr marL="39370" marR="39370" marT="39370" marB="39370" anchor="ctr">
                    <a:lnL w="12700" cap="flat" cmpd="sng" algn="ctr">
                      <a:solidFill>
                        <a:srgbClr val="768692"/>
                      </a:solidFill>
                      <a:prstDash val="solid"/>
                      <a:round/>
                      <a:headEnd type="none" w="med" len="med"/>
                      <a:tailEnd type="none" w="med" len="med"/>
                    </a:lnL>
                    <a:lnR w="12700" cap="flat" cmpd="sng" algn="ctr">
                      <a:solidFill>
                        <a:srgbClr val="768692"/>
                      </a:solidFill>
                      <a:prstDash val="solid"/>
                      <a:round/>
                      <a:headEnd type="none" w="med" len="med"/>
                      <a:tailEnd type="none" w="med" len="med"/>
                    </a:lnR>
                    <a:lnT w="12700" cap="flat" cmpd="sng" algn="ctr">
                      <a:solidFill>
                        <a:srgbClr val="768692"/>
                      </a:solidFill>
                      <a:prstDash val="solid"/>
                      <a:round/>
                      <a:headEnd type="none" w="med" len="med"/>
                      <a:tailEnd type="none" w="med" len="med"/>
                    </a:lnT>
                    <a:lnB w="12700" cap="flat" cmpd="sng" algn="ctr">
                      <a:solidFill>
                        <a:srgbClr val="768692"/>
                      </a:solidFill>
                      <a:prstDash val="solid"/>
                      <a:round/>
                      <a:headEnd type="none" w="med" len="med"/>
                      <a:tailEnd type="none" w="med" len="med"/>
                    </a:lnB>
                    <a:noFill/>
                  </a:tcPr>
                </a:tc>
                <a:extLst>
                  <a:ext uri="{0D108BD9-81ED-4DB2-BD59-A6C34878D82A}">
                    <a16:rowId xmlns:a16="http://schemas.microsoft.com/office/drawing/2014/main" val="2602886890"/>
                  </a:ext>
                </a:extLst>
              </a:tr>
              <a:tr h="755323">
                <a:tc>
                  <a:txBody>
                    <a:bodyPr/>
                    <a:lstStyle/>
                    <a:p>
                      <a:r>
                        <a:rPr lang="en-GB" sz="1100" b="1">
                          <a:solidFill>
                            <a:srgbClr val="1991C2"/>
                          </a:solidFill>
                          <a:effectLst/>
                          <a:latin typeface="Arial" panose="020B0604020202020204" pitchFamily="34" charset="0"/>
                          <a:ea typeface="Calibri" panose="020F0502020204030204" pitchFamily="34" charset="0"/>
                          <a:cs typeface="Arial" panose="020B0604020202020204" pitchFamily="34" charset="0"/>
                        </a:rPr>
                        <a:t>Developing activity</a:t>
                      </a:r>
                      <a:r>
                        <a:rPr lang="en-GB" sz="1100">
                          <a:solidFill>
                            <a:srgbClr val="231F20"/>
                          </a:solidFill>
                          <a:effectLst/>
                          <a:latin typeface="Arial" panose="020B0604020202020204" pitchFamily="34" charset="0"/>
                          <a:ea typeface="Calibri" panose="020F0502020204030204" pitchFamily="34" charset="0"/>
                          <a:cs typeface="Arial" panose="020B0604020202020204" pitchFamily="34" charset="0"/>
                        </a:rPr>
                        <a:t> – </a:t>
                      </a:r>
                      <a:r>
                        <a:rPr lang="en-GB" sz="1100" b="1">
                          <a:solidFill>
                            <a:srgbClr val="231F20"/>
                          </a:solidFill>
                          <a:effectLst/>
                          <a:latin typeface="Arial" panose="020B0604020202020204" pitchFamily="34" charset="0"/>
                          <a:ea typeface="Calibri" panose="020F0502020204030204" pitchFamily="34" charset="0"/>
                          <a:cs typeface="Arial" panose="020B0604020202020204" pitchFamily="34" charset="0"/>
                        </a:rPr>
                        <a:t>organisations score out of 1 </a:t>
                      </a:r>
                      <a:r>
                        <a:rPr lang="en-GB" sz="1100">
                          <a:solidFill>
                            <a:srgbClr val="231F20"/>
                          </a:solidFill>
                          <a:effectLst/>
                          <a:latin typeface="Arial" panose="020B0604020202020204" pitchFamily="34" charset="0"/>
                          <a:ea typeface="Calibri" panose="020F0502020204030204" pitchFamily="34" charset="0"/>
                          <a:cs typeface="Arial" panose="020B0604020202020204" pitchFamily="34" charset="0"/>
                        </a:rPr>
                        <a:t>for each outcome</a:t>
                      </a:r>
                      <a:endParaRPr lang="en-GB" sz="1200">
                        <a:solidFill>
                          <a:srgbClr val="231F20"/>
                        </a:solidFill>
                        <a:effectLst/>
                        <a:latin typeface="Arial" panose="020B0604020202020204" pitchFamily="34" charset="0"/>
                        <a:ea typeface="Calibri" panose="020F0502020204030204" pitchFamily="34" charset="0"/>
                        <a:cs typeface="Times New Roman" panose="02020603050405020304" pitchFamily="18" charset="0"/>
                      </a:endParaRPr>
                    </a:p>
                  </a:txBody>
                  <a:tcPr marL="39370" marR="39370" marT="39370" marB="39370" anchor="ctr">
                    <a:lnL w="12700" cap="flat" cmpd="sng" algn="ctr">
                      <a:solidFill>
                        <a:srgbClr val="768692"/>
                      </a:solidFill>
                      <a:prstDash val="solid"/>
                      <a:round/>
                      <a:headEnd type="none" w="med" len="med"/>
                      <a:tailEnd type="none" w="med" len="med"/>
                    </a:lnL>
                    <a:lnR w="12700" cap="flat" cmpd="sng" algn="ctr">
                      <a:solidFill>
                        <a:srgbClr val="768692"/>
                      </a:solidFill>
                      <a:prstDash val="solid"/>
                      <a:round/>
                      <a:headEnd type="none" w="med" len="med"/>
                      <a:tailEnd type="none" w="med" len="med"/>
                    </a:lnR>
                    <a:lnT w="12700" cap="flat" cmpd="sng" algn="ctr">
                      <a:solidFill>
                        <a:srgbClr val="768692"/>
                      </a:solidFill>
                      <a:prstDash val="solid"/>
                      <a:round/>
                      <a:headEnd type="none" w="med" len="med"/>
                      <a:tailEnd type="none" w="med" len="med"/>
                    </a:lnT>
                    <a:lnB w="12700" cap="flat" cmpd="sng" algn="ctr">
                      <a:solidFill>
                        <a:srgbClr val="768692"/>
                      </a:solidFill>
                      <a:prstDash val="solid"/>
                      <a:round/>
                      <a:headEnd type="none" w="med" len="med"/>
                      <a:tailEnd type="none" w="med" len="med"/>
                    </a:lnB>
                    <a:noFill/>
                  </a:tcPr>
                </a:tc>
                <a:tc>
                  <a:txBody>
                    <a:bodyPr/>
                    <a:lstStyle/>
                    <a:p>
                      <a:endParaRPr lang="en-GB"/>
                    </a:p>
                  </a:txBody>
                  <a:tcPr marL="39370" marR="39370" marT="39370" marB="39370" anchor="ctr">
                    <a:lnL w="12700" cap="flat" cmpd="sng" algn="ctr">
                      <a:solidFill>
                        <a:srgbClr val="768692"/>
                      </a:solidFill>
                      <a:prstDash val="solid"/>
                      <a:round/>
                      <a:headEnd type="none" w="med" len="med"/>
                      <a:tailEnd type="none" w="med" len="med"/>
                    </a:lnL>
                    <a:lnR w="12700" cap="flat" cmpd="sng" algn="ctr">
                      <a:solidFill>
                        <a:srgbClr val="768692"/>
                      </a:solidFill>
                      <a:prstDash val="solid"/>
                      <a:round/>
                      <a:headEnd type="none" w="med" len="med"/>
                      <a:tailEnd type="none" w="med" len="med"/>
                    </a:lnR>
                    <a:lnT w="12700" cap="flat" cmpd="sng" algn="ctr">
                      <a:solidFill>
                        <a:srgbClr val="768692"/>
                      </a:solidFill>
                      <a:prstDash val="solid"/>
                      <a:round/>
                      <a:headEnd type="none" w="med" len="med"/>
                      <a:tailEnd type="none" w="med" len="med"/>
                    </a:lnT>
                    <a:lnB w="12700" cap="flat" cmpd="sng" algn="ctr">
                      <a:solidFill>
                        <a:srgbClr val="768692"/>
                      </a:solidFill>
                      <a:prstDash val="solid"/>
                      <a:round/>
                      <a:headEnd type="none" w="med" len="med"/>
                      <a:tailEnd type="none" w="med" len="med"/>
                    </a:lnB>
                    <a:noFill/>
                  </a:tcPr>
                </a:tc>
                <a:extLst>
                  <a:ext uri="{0D108BD9-81ED-4DB2-BD59-A6C34878D82A}">
                    <a16:rowId xmlns:a16="http://schemas.microsoft.com/office/drawing/2014/main" val="3766346881"/>
                  </a:ext>
                </a:extLst>
              </a:tr>
              <a:tr h="755323">
                <a:tc>
                  <a:txBody>
                    <a:bodyPr/>
                    <a:lstStyle/>
                    <a:p>
                      <a:r>
                        <a:rPr lang="en-GB" sz="1100" b="1">
                          <a:solidFill>
                            <a:srgbClr val="00B050"/>
                          </a:solidFill>
                          <a:effectLst/>
                          <a:latin typeface="Arial" panose="020B0604020202020204" pitchFamily="34" charset="0"/>
                          <a:ea typeface="Calibri" panose="020F0502020204030204" pitchFamily="34" charset="0"/>
                          <a:cs typeface="Arial" panose="020B0604020202020204" pitchFamily="34" charset="0"/>
                        </a:rPr>
                        <a:t>Achieving activity</a:t>
                      </a:r>
                      <a:r>
                        <a:rPr lang="en-GB" sz="1100">
                          <a:solidFill>
                            <a:srgbClr val="231F20"/>
                          </a:solidFill>
                          <a:effectLst/>
                          <a:latin typeface="Arial" panose="020B0604020202020204" pitchFamily="34" charset="0"/>
                          <a:ea typeface="Calibri" panose="020F0502020204030204" pitchFamily="34" charset="0"/>
                          <a:cs typeface="Arial" panose="020B0604020202020204" pitchFamily="34" charset="0"/>
                        </a:rPr>
                        <a:t> – </a:t>
                      </a:r>
                      <a:r>
                        <a:rPr lang="en-GB" sz="1100" b="1">
                          <a:solidFill>
                            <a:srgbClr val="231F20"/>
                          </a:solidFill>
                          <a:effectLst/>
                          <a:latin typeface="Arial" panose="020B0604020202020204" pitchFamily="34" charset="0"/>
                          <a:ea typeface="Calibri" panose="020F0502020204030204" pitchFamily="34" charset="0"/>
                          <a:cs typeface="Arial" panose="020B0604020202020204" pitchFamily="34" charset="0"/>
                        </a:rPr>
                        <a:t>organisations score out of 2 </a:t>
                      </a:r>
                      <a:r>
                        <a:rPr lang="en-GB" sz="1100">
                          <a:solidFill>
                            <a:srgbClr val="231F20"/>
                          </a:solidFill>
                          <a:effectLst/>
                          <a:latin typeface="Arial" panose="020B0604020202020204" pitchFamily="34" charset="0"/>
                          <a:ea typeface="Calibri" panose="020F0502020204030204" pitchFamily="34" charset="0"/>
                          <a:cs typeface="Arial" panose="020B0604020202020204" pitchFamily="34" charset="0"/>
                        </a:rPr>
                        <a:t>for each outcome</a:t>
                      </a:r>
                      <a:endParaRPr lang="en-GB" sz="1200">
                        <a:solidFill>
                          <a:srgbClr val="231F20"/>
                        </a:solidFill>
                        <a:effectLst/>
                        <a:latin typeface="Arial" panose="020B0604020202020204" pitchFamily="34" charset="0"/>
                        <a:ea typeface="Calibri" panose="020F0502020204030204" pitchFamily="34" charset="0"/>
                        <a:cs typeface="Times New Roman" panose="02020603050405020304" pitchFamily="18" charset="0"/>
                      </a:endParaRPr>
                    </a:p>
                  </a:txBody>
                  <a:tcPr marL="39370" marR="39370" marT="39370" marB="39370" anchor="ctr">
                    <a:lnL w="12700" cap="flat" cmpd="sng" algn="ctr">
                      <a:solidFill>
                        <a:srgbClr val="768692"/>
                      </a:solidFill>
                      <a:prstDash val="solid"/>
                      <a:round/>
                      <a:headEnd type="none" w="med" len="med"/>
                      <a:tailEnd type="none" w="med" len="med"/>
                    </a:lnL>
                    <a:lnR w="12700" cap="flat" cmpd="sng" algn="ctr">
                      <a:solidFill>
                        <a:srgbClr val="768692"/>
                      </a:solidFill>
                      <a:prstDash val="solid"/>
                      <a:round/>
                      <a:headEnd type="none" w="med" len="med"/>
                      <a:tailEnd type="none" w="med" len="med"/>
                    </a:lnR>
                    <a:lnT w="12700" cap="flat" cmpd="sng" algn="ctr">
                      <a:solidFill>
                        <a:srgbClr val="768692"/>
                      </a:solidFill>
                      <a:prstDash val="solid"/>
                      <a:round/>
                      <a:headEnd type="none" w="med" len="med"/>
                      <a:tailEnd type="none" w="med" len="med"/>
                    </a:lnT>
                    <a:lnB w="12700" cap="flat" cmpd="sng" algn="ctr">
                      <a:solidFill>
                        <a:srgbClr val="768692"/>
                      </a:solidFill>
                      <a:prstDash val="solid"/>
                      <a:round/>
                      <a:headEnd type="none" w="med" len="med"/>
                      <a:tailEnd type="none" w="med" len="med"/>
                    </a:lnB>
                    <a:noFill/>
                  </a:tcPr>
                </a:tc>
                <a:tc>
                  <a:txBody>
                    <a:bodyPr/>
                    <a:lstStyle/>
                    <a:p>
                      <a:endParaRPr lang="en-GB"/>
                    </a:p>
                  </a:txBody>
                  <a:tcPr marL="39370" marR="39370" marT="39370" marB="39370" anchor="ctr">
                    <a:lnL w="12700" cap="flat" cmpd="sng" algn="ctr">
                      <a:solidFill>
                        <a:srgbClr val="768692"/>
                      </a:solidFill>
                      <a:prstDash val="solid"/>
                      <a:round/>
                      <a:headEnd type="none" w="med" len="med"/>
                      <a:tailEnd type="none" w="med" len="med"/>
                    </a:lnL>
                    <a:lnR w="12700" cap="flat" cmpd="sng" algn="ctr">
                      <a:solidFill>
                        <a:srgbClr val="768692"/>
                      </a:solidFill>
                      <a:prstDash val="solid"/>
                      <a:round/>
                      <a:headEnd type="none" w="med" len="med"/>
                      <a:tailEnd type="none" w="med" len="med"/>
                    </a:lnR>
                    <a:lnT w="12700" cap="flat" cmpd="sng" algn="ctr">
                      <a:solidFill>
                        <a:srgbClr val="768692"/>
                      </a:solidFill>
                      <a:prstDash val="solid"/>
                      <a:round/>
                      <a:headEnd type="none" w="med" len="med"/>
                      <a:tailEnd type="none" w="med" len="med"/>
                    </a:lnT>
                    <a:lnB w="12700" cap="flat" cmpd="sng" algn="ctr">
                      <a:solidFill>
                        <a:srgbClr val="768692"/>
                      </a:solidFill>
                      <a:prstDash val="solid"/>
                      <a:round/>
                      <a:headEnd type="none" w="med" len="med"/>
                      <a:tailEnd type="none" w="med" len="med"/>
                    </a:lnB>
                    <a:noFill/>
                  </a:tcPr>
                </a:tc>
                <a:extLst>
                  <a:ext uri="{0D108BD9-81ED-4DB2-BD59-A6C34878D82A}">
                    <a16:rowId xmlns:a16="http://schemas.microsoft.com/office/drawing/2014/main" val="2017969282"/>
                  </a:ext>
                </a:extLst>
              </a:tr>
              <a:tr h="755323">
                <a:tc>
                  <a:txBody>
                    <a:bodyPr/>
                    <a:lstStyle/>
                    <a:p>
                      <a:r>
                        <a:rPr lang="en-GB" sz="1100" b="1" dirty="0">
                          <a:solidFill>
                            <a:srgbClr val="7030A0"/>
                          </a:solidFill>
                          <a:effectLst/>
                          <a:latin typeface="Arial" panose="020B0604020202020204" pitchFamily="34" charset="0"/>
                          <a:ea typeface="Calibri" panose="020F0502020204030204" pitchFamily="34" charset="0"/>
                          <a:cs typeface="Arial" panose="020B0604020202020204" pitchFamily="34" charset="0"/>
                        </a:rPr>
                        <a:t>Excelling activity</a:t>
                      </a:r>
                      <a:r>
                        <a:rPr lang="en-GB" sz="1100" dirty="0">
                          <a:solidFill>
                            <a:srgbClr val="231F20"/>
                          </a:solidFill>
                          <a:effectLst/>
                          <a:latin typeface="Arial" panose="020B0604020202020204" pitchFamily="34" charset="0"/>
                          <a:ea typeface="Calibri" panose="020F0502020204030204" pitchFamily="34" charset="0"/>
                          <a:cs typeface="Arial" panose="020B0604020202020204" pitchFamily="34" charset="0"/>
                        </a:rPr>
                        <a:t> – </a:t>
                      </a:r>
                      <a:r>
                        <a:rPr lang="en-GB" sz="1100" b="1" dirty="0">
                          <a:solidFill>
                            <a:srgbClr val="231F20"/>
                          </a:solidFill>
                          <a:effectLst/>
                          <a:latin typeface="Arial" panose="020B0604020202020204" pitchFamily="34" charset="0"/>
                          <a:ea typeface="Calibri" panose="020F0502020204030204" pitchFamily="34" charset="0"/>
                          <a:cs typeface="Arial" panose="020B0604020202020204" pitchFamily="34" charset="0"/>
                        </a:rPr>
                        <a:t>organisations score out of 3 </a:t>
                      </a:r>
                      <a:r>
                        <a:rPr lang="en-GB" sz="1100" dirty="0">
                          <a:solidFill>
                            <a:srgbClr val="231F20"/>
                          </a:solidFill>
                          <a:effectLst/>
                          <a:latin typeface="Arial" panose="020B0604020202020204" pitchFamily="34" charset="0"/>
                          <a:ea typeface="Calibri" panose="020F0502020204030204" pitchFamily="34" charset="0"/>
                          <a:cs typeface="Arial" panose="020B0604020202020204" pitchFamily="34" charset="0"/>
                        </a:rPr>
                        <a:t>for each outcome</a:t>
                      </a:r>
                      <a:endParaRPr lang="en-GB" sz="12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endParaRPr>
                    </a:p>
                  </a:txBody>
                  <a:tcPr marL="39370" marR="39370" marT="39370" marB="39370" anchor="ctr">
                    <a:lnL w="12700" cap="flat" cmpd="sng" algn="ctr">
                      <a:solidFill>
                        <a:srgbClr val="768692"/>
                      </a:solidFill>
                      <a:prstDash val="solid"/>
                      <a:round/>
                      <a:headEnd type="none" w="med" len="med"/>
                      <a:tailEnd type="none" w="med" len="med"/>
                    </a:lnL>
                    <a:lnR w="12700" cap="flat" cmpd="sng" algn="ctr">
                      <a:solidFill>
                        <a:srgbClr val="768692"/>
                      </a:solidFill>
                      <a:prstDash val="solid"/>
                      <a:round/>
                      <a:headEnd type="none" w="med" len="med"/>
                      <a:tailEnd type="none" w="med" len="med"/>
                    </a:lnR>
                    <a:lnT w="12700" cap="flat" cmpd="sng" algn="ctr">
                      <a:solidFill>
                        <a:srgbClr val="768692"/>
                      </a:solidFill>
                      <a:prstDash val="solid"/>
                      <a:round/>
                      <a:headEnd type="none" w="med" len="med"/>
                      <a:tailEnd type="none" w="med" len="med"/>
                    </a:lnT>
                    <a:lnB w="12700" cap="flat" cmpd="sng" algn="ctr">
                      <a:solidFill>
                        <a:srgbClr val="768692"/>
                      </a:solidFill>
                      <a:prstDash val="solid"/>
                      <a:round/>
                      <a:headEnd type="none" w="med" len="med"/>
                      <a:tailEnd type="none" w="med" len="med"/>
                    </a:lnB>
                    <a:noFill/>
                  </a:tcPr>
                </a:tc>
                <a:tc>
                  <a:txBody>
                    <a:bodyPr/>
                    <a:lstStyle/>
                    <a:p>
                      <a:endParaRPr lang="en-GB" dirty="0"/>
                    </a:p>
                  </a:txBody>
                  <a:tcPr marL="39370" marR="39370" marT="39370" marB="39370" anchor="ctr">
                    <a:lnL w="12700" cap="flat" cmpd="sng" algn="ctr">
                      <a:solidFill>
                        <a:srgbClr val="768692"/>
                      </a:solidFill>
                      <a:prstDash val="solid"/>
                      <a:round/>
                      <a:headEnd type="none" w="med" len="med"/>
                      <a:tailEnd type="none" w="med" len="med"/>
                    </a:lnL>
                    <a:lnR w="12700" cap="flat" cmpd="sng" algn="ctr">
                      <a:solidFill>
                        <a:srgbClr val="768692"/>
                      </a:solidFill>
                      <a:prstDash val="solid"/>
                      <a:round/>
                      <a:headEnd type="none" w="med" len="med"/>
                      <a:tailEnd type="none" w="med" len="med"/>
                    </a:lnR>
                    <a:lnT w="12700" cap="flat" cmpd="sng" algn="ctr">
                      <a:solidFill>
                        <a:srgbClr val="768692"/>
                      </a:solidFill>
                      <a:prstDash val="solid"/>
                      <a:round/>
                      <a:headEnd type="none" w="med" len="med"/>
                      <a:tailEnd type="none" w="med" len="med"/>
                    </a:lnT>
                    <a:lnB w="12700" cap="flat" cmpd="sng" algn="ctr">
                      <a:solidFill>
                        <a:srgbClr val="768692"/>
                      </a:solidFill>
                      <a:prstDash val="solid"/>
                      <a:round/>
                      <a:headEnd type="none" w="med" len="med"/>
                      <a:tailEnd type="none" w="med" len="med"/>
                    </a:lnB>
                    <a:noFill/>
                  </a:tcPr>
                </a:tc>
                <a:extLst>
                  <a:ext uri="{0D108BD9-81ED-4DB2-BD59-A6C34878D82A}">
                    <a16:rowId xmlns:a16="http://schemas.microsoft.com/office/drawing/2014/main" val="4288081414"/>
                  </a:ext>
                </a:extLst>
              </a:tr>
            </a:tbl>
          </a:graphicData>
        </a:graphic>
      </p:graphicFrame>
    </p:spTree>
    <p:extLst>
      <p:ext uri="{BB962C8B-B14F-4D97-AF65-F5344CB8AC3E}">
        <p14:creationId xmlns:p14="http://schemas.microsoft.com/office/powerpoint/2010/main" val="1009286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457FC-4EDF-4C19-B669-722D2B6C4162}"/>
              </a:ext>
            </a:extLst>
          </p:cNvPr>
          <p:cNvSpPr>
            <a:spLocks noGrp="1"/>
          </p:cNvSpPr>
          <p:nvPr>
            <p:ph type="title"/>
          </p:nvPr>
        </p:nvSpPr>
        <p:spPr>
          <a:xfrm>
            <a:off x="240107" y="772824"/>
            <a:ext cx="6099733" cy="842276"/>
          </a:xfrm>
        </p:spPr>
        <p:txBody>
          <a:bodyPr/>
          <a:lstStyle/>
          <a:p>
            <a:r>
              <a:rPr lang="en-GB" sz="2000" b="1" dirty="0">
                <a:solidFill>
                  <a:srgbClr val="0070C0"/>
                </a:solidFill>
              </a:rPr>
              <a:t>Scoring Criteria Example</a:t>
            </a:r>
            <a:br>
              <a:rPr lang="en-GB" sz="2000" b="1" dirty="0">
                <a:solidFill>
                  <a:srgbClr val="0070C0"/>
                </a:solidFill>
              </a:rPr>
            </a:br>
            <a:r>
              <a:rPr lang="en-GB" sz="2000" b="1" dirty="0">
                <a:solidFill>
                  <a:srgbClr val="0070C0"/>
                </a:solidFill>
              </a:rPr>
              <a:t>Based on 2A: </a:t>
            </a:r>
            <a:r>
              <a:rPr lang="en-GB" sz="2000" dirty="0">
                <a:solidFill>
                  <a:srgbClr val="231F20"/>
                </a:solidFill>
                <a:ea typeface="Calibri" panose="020F0502020204030204" pitchFamily="34" charset="0"/>
              </a:rPr>
              <a:t>When at work, staff are provided with support to manage obesity, diabetes, asthma, COPD and mental health conditions</a:t>
            </a:r>
            <a:br>
              <a:rPr lang="en-GB" sz="6600" dirty="0">
                <a:solidFill>
                  <a:srgbClr val="231F20"/>
                </a:solidFill>
                <a:ea typeface="Calibri" panose="020F0502020204030204" pitchFamily="34" charset="0"/>
                <a:cs typeface="Times New Roman" panose="02020603050405020304" pitchFamily="18" charset="0"/>
              </a:rPr>
            </a:br>
            <a:endParaRPr lang="en-GB" dirty="0"/>
          </a:p>
        </p:txBody>
      </p:sp>
      <p:sp>
        <p:nvSpPr>
          <p:cNvPr id="3" name="Date Placeholder 2">
            <a:extLst>
              <a:ext uri="{FF2B5EF4-FFF2-40B4-BE49-F238E27FC236}">
                <a16:creationId xmlns:a16="http://schemas.microsoft.com/office/drawing/2014/main" id="{D3D152FB-E9E0-1092-A3C7-04F128B815DE}"/>
              </a:ext>
            </a:extLst>
          </p:cNvPr>
          <p:cNvSpPr>
            <a:spLocks noGrp="1"/>
          </p:cNvSpPr>
          <p:nvPr>
            <p:ph type="dt" sz="half" idx="10"/>
          </p:nvPr>
        </p:nvSpPr>
        <p:spPr/>
        <p:txBody>
          <a:bodyPr/>
          <a:lstStyle/>
          <a:p>
            <a:fld id="{65B06B5A-D839-D44D-B4C8-AF5167ED2629}" type="datetime1">
              <a:rPr lang="en-GB" smtClean="0"/>
              <a:t>06/01/2026</a:t>
            </a:fld>
            <a:endParaRPr lang="en-US"/>
          </a:p>
        </p:txBody>
      </p:sp>
      <p:sp>
        <p:nvSpPr>
          <p:cNvPr id="4" name="Slide Number Placeholder 3">
            <a:extLst>
              <a:ext uri="{FF2B5EF4-FFF2-40B4-BE49-F238E27FC236}">
                <a16:creationId xmlns:a16="http://schemas.microsoft.com/office/drawing/2014/main" id="{50204214-5F95-EB4A-F3A8-2C3B4C0ED64F}"/>
              </a:ext>
            </a:extLst>
          </p:cNvPr>
          <p:cNvSpPr>
            <a:spLocks noGrp="1"/>
          </p:cNvSpPr>
          <p:nvPr>
            <p:ph type="sldNum" sz="quarter" idx="12"/>
          </p:nvPr>
        </p:nvSpPr>
        <p:spPr/>
        <p:txBody>
          <a:bodyPr/>
          <a:lstStyle/>
          <a:p>
            <a:fld id="{C53DD674-0FE8-9A43-90ED-815A93F2FBA3}" type="slidenum">
              <a:rPr lang="en-US" smtClean="0"/>
              <a:t>5</a:t>
            </a:fld>
            <a:endParaRPr lang="en-US"/>
          </a:p>
        </p:txBody>
      </p:sp>
      <p:sp>
        <p:nvSpPr>
          <p:cNvPr id="5" name="Content Placeholder 2">
            <a:extLst>
              <a:ext uri="{FF2B5EF4-FFF2-40B4-BE49-F238E27FC236}">
                <a16:creationId xmlns:a16="http://schemas.microsoft.com/office/drawing/2014/main" id="{387672FF-BEB1-D255-9C82-271C552D17AD}"/>
              </a:ext>
            </a:extLst>
          </p:cNvPr>
          <p:cNvSpPr txBox="1">
            <a:spLocks/>
          </p:cNvSpPr>
          <p:nvPr/>
        </p:nvSpPr>
        <p:spPr>
          <a:xfrm>
            <a:off x="265250" y="1178892"/>
            <a:ext cx="11482867" cy="4351338"/>
          </a:xfrm>
          <a:prstGeom prst="rect">
            <a:avLst/>
          </a:prstGeom>
        </p:spPr>
        <p:txBody>
          <a:bodyPr/>
          <a:lstStyle>
            <a:lvl1pPr marL="228600" indent="-228600" algn="l" defTabSz="914400" rtl="0" eaLnBrk="1" latinLnBrk="0" hangingPunct="1">
              <a:lnSpc>
                <a:spcPct val="100000"/>
              </a:lnSpc>
              <a:spcBef>
                <a:spcPts val="1000"/>
              </a:spcBef>
              <a:buClr>
                <a:srgbClr val="4F2683"/>
              </a:buClr>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4F2683"/>
              </a:buClr>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4F2683"/>
              </a:buClr>
              <a:buFont typeface="Arial" panose="020B0604020202020204" pitchFamily="34" charset="0"/>
              <a:buChar char="•"/>
              <a:defRPr sz="13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4F2683"/>
              </a:buClr>
              <a:buFont typeface="Arial" panose="020B0604020202020204" pitchFamily="34" charset="0"/>
              <a:buChar char="•"/>
              <a:defRPr sz="13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4F2683"/>
              </a:buClr>
              <a:buFont typeface="Arial" panose="020B0604020202020204" pitchFamily="34" charset="0"/>
              <a:buChar char="•"/>
              <a:defRPr sz="13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100" b="1" dirty="0">
                <a:solidFill>
                  <a:srgbClr val="FF0000"/>
                </a:solidFill>
              </a:rPr>
              <a:t>Score: 0 – Underdeveloped Activity</a:t>
            </a:r>
          </a:p>
          <a:p>
            <a:pPr marL="0" indent="0">
              <a:spcBef>
                <a:spcPts val="0"/>
              </a:spcBef>
              <a:buFont typeface="Arial" panose="020B0604020202020204" pitchFamily="34" charset="0"/>
              <a:buNone/>
            </a:pPr>
            <a:r>
              <a:rPr lang="en-GB" sz="1100" dirty="0"/>
              <a:t>Description: No or Little Activity Taking Place</a:t>
            </a:r>
          </a:p>
          <a:p>
            <a:pPr marL="0" indent="0">
              <a:spcBef>
                <a:spcPts val="0"/>
              </a:spcBef>
              <a:buFont typeface="Arial" panose="020B0604020202020204" pitchFamily="34" charset="0"/>
              <a:buNone/>
            </a:pPr>
            <a:r>
              <a:rPr lang="en-GB" sz="1100" dirty="0"/>
              <a:t>Definition:</a:t>
            </a:r>
          </a:p>
          <a:p>
            <a:pPr>
              <a:spcBef>
                <a:spcPts val="0"/>
              </a:spcBef>
            </a:pPr>
            <a:r>
              <a:rPr lang="en-GB" sz="1100" dirty="0"/>
              <a:t>The organisation does not actively consider or prioritise workforce health.</a:t>
            </a:r>
          </a:p>
          <a:p>
            <a:pPr>
              <a:spcBef>
                <a:spcPts val="0"/>
              </a:spcBef>
            </a:pPr>
            <a:r>
              <a:rPr lang="en-GB" sz="1100" dirty="0"/>
              <a:t>There is no engagement with staff on managing their own health conditions.</a:t>
            </a:r>
          </a:p>
          <a:p>
            <a:pPr>
              <a:spcBef>
                <a:spcPts val="0"/>
              </a:spcBef>
            </a:pPr>
            <a:r>
              <a:rPr lang="en-GB" sz="1100" dirty="0"/>
              <a:t>Communication about available health-related support is rare or non-existent.</a:t>
            </a:r>
          </a:p>
          <a:p>
            <a:pPr>
              <a:spcBef>
                <a:spcPts val="0"/>
              </a:spcBef>
            </a:pPr>
            <a:r>
              <a:rPr lang="en-GB" sz="1100" dirty="0"/>
              <a:t>There is no evidence of regular signposting or awareness-raising around health conditions.</a:t>
            </a:r>
          </a:p>
          <a:p>
            <a:pPr marL="0" indent="0">
              <a:buFont typeface="Arial" panose="020B0604020202020204" pitchFamily="34" charset="0"/>
              <a:buNone/>
            </a:pPr>
            <a:r>
              <a:rPr lang="en-GB" sz="1100" b="1" dirty="0">
                <a:solidFill>
                  <a:srgbClr val="00B0F0"/>
                </a:solidFill>
              </a:rPr>
              <a:t>Score: 1 – Developing Activity</a:t>
            </a:r>
          </a:p>
          <a:p>
            <a:pPr marL="0" indent="0">
              <a:spcBef>
                <a:spcPts val="0"/>
              </a:spcBef>
              <a:buFont typeface="Arial" panose="020B0604020202020204" pitchFamily="34" charset="0"/>
              <a:buNone/>
            </a:pPr>
            <a:r>
              <a:rPr lang="en-GB" sz="1100" dirty="0"/>
              <a:t>Description: Minimal or Basic Activities Taking Place</a:t>
            </a:r>
          </a:p>
          <a:p>
            <a:pPr marL="0" indent="0">
              <a:spcBef>
                <a:spcPts val="0"/>
              </a:spcBef>
              <a:buFont typeface="Arial" panose="020B0604020202020204" pitchFamily="34" charset="0"/>
              <a:buNone/>
            </a:pPr>
            <a:r>
              <a:rPr lang="en-GB" sz="1100" dirty="0"/>
              <a:t>Definition:</a:t>
            </a:r>
          </a:p>
          <a:p>
            <a:pPr>
              <a:spcBef>
                <a:spcPts val="0"/>
              </a:spcBef>
            </a:pPr>
            <a:r>
              <a:rPr lang="en-GB" sz="1100" dirty="0"/>
              <a:t>The organisation shares basic reading materials about relevant health conditions.</a:t>
            </a:r>
          </a:p>
          <a:p>
            <a:pPr>
              <a:spcBef>
                <a:spcPts val="0"/>
              </a:spcBef>
            </a:pPr>
            <a:r>
              <a:rPr lang="en-GB" sz="1100" dirty="0"/>
              <a:t>Efforts to promote a healthy work-life balance are in place but limited in scope.</a:t>
            </a:r>
          </a:p>
          <a:p>
            <a:pPr>
              <a:spcBef>
                <a:spcPts val="0"/>
              </a:spcBef>
            </a:pPr>
            <a:r>
              <a:rPr lang="en-GB" sz="1100" dirty="0"/>
              <a:t>Signposting to external or national health support services is available but not comprehensive.</a:t>
            </a:r>
          </a:p>
          <a:p>
            <a:pPr>
              <a:spcBef>
                <a:spcPts val="0"/>
              </a:spcBef>
            </a:pPr>
            <a:r>
              <a:rPr lang="en-GB" sz="1100" dirty="0"/>
              <a:t>Staff are made aware of some resources but engagement or impact is not monitored.</a:t>
            </a:r>
          </a:p>
          <a:p>
            <a:pPr marL="0" indent="0">
              <a:buFont typeface="Arial" panose="020B0604020202020204" pitchFamily="34" charset="0"/>
              <a:buNone/>
            </a:pPr>
            <a:r>
              <a:rPr lang="en-GB" sz="1100" b="1" dirty="0">
                <a:solidFill>
                  <a:srgbClr val="00B050"/>
                </a:solidFill>
              </a:rPr>
              <a:t>Score: 2 – Achieving Activity</a:t>
            </a:r>
          </a:p>
          <a:p>
            <a:pPr marL="0" indent="0">
              <a:spcBef>
                <a:spcPts val="0"/>
              </a:spcBef>
              <a:buFont typeface="Arial" panose="020B0604020202020204" pitchFamily="34" charset="0"/>
              <a:buNone/>
            </a:pPr>
            <a:r>
              <a:rPr lang="en-GB" sz="1100" dirty="0"/>
              <a:t>Description: Required Level of Activity Taking Place</a:t>
            </a:r>
          </a:p>
          <a:p>
            <a:pPr marL="0" indent="0">
              <a:spcBef>
                <a:spcPts val="0"/>
              </a:spcBef>
              <a:buFont typeface="Arial" panose="020B0604020202020204" pitchFamily="34" charset="0"/>
              <a:buNone/>
            </a:pPr>
            <a:r>
              <a:rPr lang="en-GB" sz="1100" dirty="0"/>
              <a:t>Definition:</a:t>
            </a:r>
          </a:p>
          <a:p>
            <a:pPr>
              <a:spcBef>
                <a:spcPts val="0"/>
              </a:spcBef>
            </a:pPr>
            <a:r>
              <a:rPr lang="en-GB" sz="1100" dirty="0"/>
              <a:t>The organisation monitors the health of staff, including those with protected characteristics.</a:t>
            </a:r>
          </a:p>
          <a:p>
            <a:pPr>
              <a:spcBef>
                <a:spcPts val="0"/>
              </a:spcBef>
            </a:pPr>
            <a:r>
              <a:rPr lang="en-GB" sz="1100" dirty="0"/>
              <a:t>Self-management of health conditions is promoted to all staff across the organisation.</a:t>
            </a:r>
          </a:p>
          <a:p>
            <a:pPr>
              <a:spcBef>
                <a:spcPts val="0"/>
              </a:spcBef>
            </a:pPr>
            <a:r>
              <a:rPr lang="en-GB" sz="1100" dirty="0"/>
              <a:t>Sickness and absence data is used to support individuals in managing long-term conditions and to reduce workplace-related health risks.</a:t>
            </a:r>
          </a:p>
          <a:p>
            <a:pPr>
              <a:spcBef>
                <a:spcPts val="0"/>
              </a:spcBef>
            </a:pPr>
            <a:r>
              <a:rPr lang="en-GB" sz="1100" dirty="0"/>
              <a:t>Targeted support is provided for staff with protected characteristics relating to all mentioned health conditions.</a:t>
            </a:r>
          </a:p>
          <a:p>
            <a:pPr>
              <a:spcBef>
                <a:spcPts val="0"/>
              </a:spcBef>
            </a:pPr>
            <a:r>
              <a:rPr lang="en-GB" sz="1100" dirty="0"/>
              <a:t>A range of support is provided for healthy lifestyles and maintaining a work-life balance</a:t>
            </a:r>
          </a:p>
          <a:p>
            <a:pPr marL="0" indent="0">
              <a:buFont typeface="Arial" panose="020B0604020202020204" pitchFamily="34" charset="0"/>
              <a:buNone/>
            </a:pPr>
            <a:r>
              <a:rPr lang="en-GB" sz="1100" b="1" dirty="0">
                <a:solidFill>
                  <a:srgbClr val="7030A0"/>
                </a:solidFill>
              </a:rPr>
              <a:t>Score: 3 – Excelling Activity</a:t>
            </a:r>
          </a:p>
          <a:p>
            <a:pPr marL="0" indent="0">
              <a:spcBef>
                <a:spcPts val="0"/>
              </a:spcBef>
              <a:buFont typeface="Arial" panose="020B0604020202020204" pitchFamily="34" charset="0"/>
              <a:buNone/>
            </a:pPr>
            <a:r>
              <a:rPr lang="en-GB" sz="1100" dirty="0"/>
              <a:t>Description: Activity Exceeds Requirements</a:t>
            </a:r>
          </a:p>
          <a:p>
            <a:pPr marL="0" indent="0">
              <a:spcBef>
                <a:spcPts val="0"/>
              </a:spcBef>
              <a:buFont typeface="Arial" panose="020B0604020202020204" pitchFamily="34" charset="0"/>
              <a:buNone/>
            </a:pPr>
            <a:r>
              <a:rPr lang="en-GB" sz="1100" dirty="0"/>
              <a:t>Definition</a:t>
            </a:r>
          </a:p>
          <a:p>
            <a:pPr>
              <a:spcBef>
                <a:spcPts val="0"/>
              </a:spcBef>
            </a:pPr>
            <a:r>
              <a:rPr lang="en-GB" sz="1100" dirty="0"/>
              <a:t>The organisation routinely monitors the health of the entire workforce.</a:t>
            </a:r>
          </a:p>
          <a:p>
            <a:pPr>
              <a:spcBef>
                <a:spcPts val="0"/>
              </a:spcBef>
            </a:pPr>
            <a:r>
              <a:rPr lang="en-GB" sz="1100" dirty="0"/>
              <a:t>Comprehensive support is available to enable all staff to actively manage their health through multiple channels (e.g., programmes, resources, services).</a:t>
            </a:r>
          </a:p>
          <a:p>
            <a:pPr>
              <a:spcBef>
                <a:spcPts val="0"/>
              </a:spcBef>
            </a:pPr>
            <a:r>
              <a:rPr lang="en-GB" sz="1100" dirty="0"/>
              <a:t>Absence and sickness data is proactively used to inform prevention and intervention strategies around long-term conditions.</a:t>
            </a:r>
          </a:p>
          <a:p>
            <a:pPr>
              <a:spcBef>
                <a:spcPts val="0"/>
              </a:spcBef>
            </a:pPr>
            <a:r>
              <a:rPr lang="en-GB" sz="1100" dirty="0"/>
              <a:t>Health literacy is a key organisational priority, with tailored education and information for staff.</a:t>
            </a:r>
          </a:p>
          <a:p>
            <a:pPr>
              <a:spcBef>
                <a:spcPts val="0"/>
              </a:spcBef>
            </a:pPr>
            <a:r>
              <a:rPr lang="en-GB" sz="1100" dirty="0"/>
              <a:t>The organisation offers innovative and accessible initiatives that promote work-life balance, physical activity, and overall wellbeing.</a:t>
            </a:r>
          </a:p>
          <a:p>
            <a:endParaRPr lang="en-GB" dirty="0"/>
          </a:p>
        </p:txBody>
      </p:sp>
    </p:spTree>
    <p:extLst>
      <p:ext uri="{BB962C8B-B14F-4D97-AF65-F5344CB8AC3E}">
        <p14:creationId xmlns:p14="http://schemas.microsoft.com/office/powerpoint/2010/main" val="3604156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937E0-E107-A99F-D591-A85319AF3C8F}"/>
            </a:ext>
          </a:extLst>
        </p:cNvPr>
        <p:cNvGrpSpPr/>
        <p:nvPr/>
      </p:nvGrpSpPr>
      <p:grpSpPr>
        <a:xfrm>
          <a:off x="0" y="0"/>
          <a:ext cx="0" cy="0"/>
          <a:chOff x="0" y="0"/>
          <a:chExt cx="0" cy="0"/>
        </a:xfrm>
      </p:grpSpPr>
      <p:sp>
        <p:nvSpPr>
          <p:cNvPr id="7" name="Date Placeholder 6">
            <a:extLst>
              <a:ext uri="{FF2B5EF4-FFF2-40B4-BE49-F238E27FC236}">
                <a16:creationId xmlns:a16="http://schemas.microsoft.com/office/drawing/2014/main" id="{FC48FBE8-2DA1-84F2-0DF9-7647F38E7FEA}"/>
              </a:ext>
            </a:extLst>
          </p:cNvPr>
          <p:cNvSpPr>
            <a:spLocks noGrp="1"/>
          </p:cNvSpPr>
          <p:nvPr>
            <p:ph type="dt" sz="half" idx="10"/>
          </p:nvPr>
        </p:nvSpPr>
        <p:spPr/>
        <p:txBody>
          <a:bodyPr/>
          <a:lstStyle/>
          <a:p>
            <a:fld id="{AAA2A2E7-967D-8549-90F5-C1C435E24400}" type="datetime1">
              <a:rPr lang="en-GB" smtClean="0"/>
              <a:t>06/01/2026</a:t>
            </a:fld>
            <a:endParaRPr lang="en-US"/>
          </a:p>
        </p:txBody>
      </p:sp>
      <p:sp>
        <p:nvSpPr>
          <p:cNvPr id="8" name="Slide Number Placeholder 7">
            <a:extLst>
              <a:ext uri="{FF2B5EF4-FFF2-40B4-BE49-F238E27FC236}">
                <a16:creationId xmlns:a16="http://schemas.microsoft.com/office/drawing/2014/main" id="{0DBE09D4-092D-CE28-FF57-E598DAA10725}"/>
              </a:ext>
            </a:extLst>
          </p:cNvPr>
          <p:cNvSpPr>
            <a:spLocks noGrp="1"/>
          </p:cNvSpPr>
          <p:nvPr>
            <p:ph type="sldNum" sz="quarter" idx="12"/>
          </p:nvPr>
        </p:nvSpPr>
        <p:spPr/>
        <p:txBody>
          <a:bodyPr/>
          <a:lstStyle/>
          <a:p>
            <a:fld id="{C53DD674-0FE8-9A43-90ED-815A93F2FBA3}" type="slidenum">
              <a:rPr lang="en-US" smtClean="0"/>
              <a:t>6</a:t>
            </a:fld>
            <a:endParaRPr lang="en-US"/>
          </a:p>
        </p:txBody>
      </p:sp>
      <p:sp>
        <p:nvSpPr>
          <p:cNvPr id="6" name="TextBox 5">
            <a:extLst>
              <a:ext uri="{FF2B5EF4-FFF2-40B4-BE49-F238E27FC236}">
                <a16:creationId xmlns:a16="http://schemas.microsoft.com/office/drawing/2014/main" id="{B124BA4A-57AF-7273-6525-B0D67C9C9186}"/>
              </a:ext>
            </a:extLst>
          </p:cNvPr>
          <p:cNvSpPr txBox="1"/>
          <p:nvPr/>
        </p:nvSpPr>
        <p:spPr>
          <a:xfrm>
            <a:off x="423193" y="1171339"/>
            <a:ext cx="5357931" cy="369332"/>
          </a:xfrm>
          <a:prstGeom prst="rect">
            <a:avLst/>
          </a:prstGeom>
          <a:noFill/>
        </p:spPr>
        <p:txBody>
          <a:bodyPr wrap="square" rtlCol="0">
            <a:spAutoFit/>
          </a:bodyPr>
          <a:lstStyle/>
          <a:p>
            <a:pPr marL="285750" indent="-285750">
              <a:buFont typeface="Arial" panose="020B0604020202020204" pitchFamily="34" charset="0"/>
              <a:buChar char="•"/>
            </a:pPr>
            <a:endParaRPr lang="en-GB" dirty="0"/>
          </a:p>
        </p:txBody>
      </p:sp>
      <p:pic>
        <p:nvPicPr>
          <p:cNvPr id="5" name="Picture 4" descr="A group of people standing around a table&#10;&#10;AI-generated content may be incorrect.">
            <a:extLst>
              <a:ext uri="{FF2B5EF4-FFF2-40B4-BE49-F238E27FC236}">
                <a16:creationId xmlns:a16="http://schemas.microsoft.com/office/drawing/2014/main" id="{740B04E3-1848-2DDF-99CC-2FB1DA377767}"/>
              </a:ext>
            </a:extLst>
          </p:cNvPr>
          <p:cNvPicPr>
            <a:picLocks noChangeAspect="1"/>
          </p:cNvPicPr>
          <p:nvPr/>
        </p:nvPicPr>
        <p:blipFill>
          <a:blip r:embed="rId2"/>
          <a:srcRect t="17080" r="2399" b="5941"/>
          <a:stretch/>
        </p:blipFill>
        <p:spPr>
          <a:xfrm>
            <a:off x="300533" y="156630"/>
            <a:ext cx="2025016" cy="2128742"/>
          </a:xfrm>
          <a:prstGeom prst="rect">
            <a:avLst/>
          </a:prstGeom>
        </p:spPr>
      </p:pic>
      <p:pic>
        <p:nvPicPr>
          <p:cNvPr id="12" name="Picture 11" descr="A person and person sitting at a table&#10;&#10;AI-generated content may be incorrect.">
            <a:extLst>
              <a:ext uri="{FF2B5EF4-FFF2-40B4-BE49-F238E27FC236}">
                <a16:creationId xmlns:a16="http://schemas.microsoft.com/office/drawing/2014/main" id="{F56C85BD-592F-824D-C247-AF90C1DC47A8}"/>
              </a:ext>
            </a:extLst>
          </p:cNvPr>
          <p:cNvPicPr>
            <a:picLocks noChangeAspect="1"/>
          </p:cNvPicPr>
          <p:nvPr/>
        </p:nvPicPr>
        <p:blipFill>
          <a:blip r:embed="rId3"/>
          <a:srcRect t="11382" b="33008"/>
          <a:stretch/>
        </p:blipFill>
        <p:spPr>
          <a:xfrm>
            <a:off x="2417729" y="156630"/>
            <a:ext cx="2871000" cy="2128742"/>
          </a:xfrm>
          <a:prstGeom prst="rect">
            <a:avLst/>
          </a:prstGeom>
        </p:spPr>
      </p:pic>
      <p:pic>
        <p:nvPicPr>
          <p:cNvPr id="14" name="Picture 13" descr="A group of people standing around a planter&#10;&#10;AI-generated content may be incorrect.">
            <a:extLst>
              <a:ext uri="{FF2B5EF4-FFF2-40B4-BE49-F238E27FC236}">
                <a16:creationId xmlns:a16="http://schemas.microsoft.com/office/drawing/2014/main" id="{035CC5BD-8CB5-DD2A-5FB2-701884C104A0}"/>
              </a:ext>
            </a:extLst>
          </p:cNvPr>
          <p:cNvPicPr>
            <a:picLocks noChangeAspect="1"/>
          </p:cNvPicPr>
          <p:nvPr/>
        </p:nvPicPr>
        <p:blipFill>
          <a:blip r:embed="rId4"/>
          <a:srcRect t="24065" b="20162"/>
          <a:stretch/>
        </p:blipFill>
        <p:spPr>
          <a:xfrm>
            <a:off x="5391069" y="620447"/>
            <a:ext cx="2239786" cy="1664925"/>
          </a:xfrm>
          <a:prstGeom prst="rect">
            <a:avLst/>
          </a:prstGeom>
        </p:spPr>
      </p:pic>
      <p:pic>
        <p:nvPicPr>
          <p:cNvPr id="19" name="Picture 18" descr="A person holding a person's hand&#10;&#10;AI-generated content may be incorrect.">
            <a:extLst>
              <a:ext uri="{FF2B5EF4-FFF2-40B4-BE49-F238E27FC236}">
                <a16:creationId xmlns:a16="http://schemas.microsoft.com/office/drawing/2014/main" id="{9C0B08A1-FDB9-04E2-D49F-6B34A0BA57EC}"/>
              </a:ext>
            </a:extLst>
          </p:cNvPr>
          <p:cNvPicPr>
            <a:picLocks noChangeAspect="1"/>
          </p:cNvPicPr>
          <p:nvPr/>
        </p:nvPicPr>
        <p:blipFill>
          <a:blip r:embed="rId5"/>
          <a:srcRect t="22465" b="9185"/>
          <a:stretch/>
        </p:blipFill>
        <p:spPr>
          <a:xfrm>
            <a:off x="300533" y="2420243"/>
            <a:ext cx="2337332" cy="2128742"/>
          </a:xfrm>
          <a:prstGeom prst="rect">
            <a:avLst/>
          </a:prstGeom>
        </p:spPr>
      </p:pic>
      <p:pic>
        <p:nvPicPr>
          <p:cNvPr id="21" name="Picture 20" descr="A container with items in it&#10;&#10;AI-generated content may be incorrect.">
            <a:extLst>
              <a:ext uri="{FF2B5EF4-FFF2-40B4-BE49-F238E27FC236}">
                <a16:creationId xmlns:a16="http://schemas.microsoft.com/office/drawing/2014/main" id="{0BFF3074-8016-B088-DA84-7D57A5215832}"/>
              </a:ext>
            </a:extLst>
          </p:cNvPr>
          <p:cNvPicPr>
            <a:picLocks noChangeAspect="1"/>
          </p:cNvPicPr>
          <p:nvPr/>
        </p:nvPicPr>
        <p:blipFill>
          <a:blip r:embed="rId6"/>
          <a:srcRect t="6074" b="13334"/>
          <a:stretch/>
        </p:blipFill>
        <p:spPr>
          <a:xfrm>
            <a:off x="2726917" y="2420243"/>
            <a:ext cx="1981020" cy="2128741"/>
          </a:xfrm>
          <a:prstGeom prst="rect">
            <a:avLst/>
          </a:prstGeom>
        </p:spPr>
      </p:pic>
      <p:pic>
        <p:nvPicPr>
          <p:cNvPr id="23" name="Picture 22" descr="A couple of men sitting at a table&#10;&#10;AI-generated content may be incorrect.">
            <a:extLst>
              <a:ext uri="{FF2B5EF4-FFF2-40B4-BE49-F238E27FC236}">
                <a16:creationId xmlns:a16="http://schemas.microsoft.com/office/drawing/2014/main" id="{031D2830-031D-FF89-9651-6938F438F0AA}"/>
              </a:ext>
            </a:extLst>
          </p:cNvPr>
          <p:cNvPicPr>
            <a:picLocks noChangeAspect="1"/>
          </p:cNvPicPr>
          <p:nvPr/>
        </p:nvPicPr>
        <p:blipFill>
          <a:blip r:embed="rId7"/>
          <a:srcRect t="18815" b="11390"/>
          <a:stretch/>
        </p:blipFill>
        <p:spPr>
          <a:xfrm>
            <a:off x="4773718" y="2420245"/>
            <a:ext cx="2287499" cy="2128740"/>
          </a:xfrm>
          <a:prstGeom prst="rect">
            <a:avLst/>
          </a:prstGeom>
        </p:spPr>
      </p:pic>
      <p:pic>
        <p:nvPicPr>
          <p:cNvPr id="25" name="Picture 24" descr="A couple of men standing in front of a sign&#10;&#10;AI-generated content may be incorrect.">
            <a:extLst>
              <a:ext uri="{FF2B5EF4-FFF2-40B4-BE49-F238E27FC236}">
                <a16:creationId xmlns:a16="http://schemas.microsoft.com/office/drawing/2014/main" id="{BFD4BA30-077D-AA8A-2CC1-6BCA1BA29BFB}"/>
              </a:ext>
            </a:extLst>
          </p:cNvPr>
          <p:cNvPicPr>
            <a:picLocks noChangeAspect="1"/>
          </p:cNvPicPr>
          <p:nvPr/>
        </p:nvPicPr>
        <p:blipFill>
          <a:blip r:embed="rId8"/>
          <a:srcRect l="6519" t="10692" r="7111" b="16420"/>
          <a:stretch/>
        </p:blipFill>
        <p:spPr>
          <a:xfrm rot="5400000">
            <a:off x="-90163" y="5031122"/>
            <a:ext cx="2128743" cy="1347352"/>
          </a:xfrm>
          <a:prstGeom prst="rect">
            <a:avLst/>
          </a:prstGeom>
        </p:spPr>
      </p:pic>
      <p:pic>
        <p:nvPicPr>
          <p:cNvPr id="29" name="Picture 28" descr="A group of people in a room&#10;&#10;AI-generated content may be incorrect.">
            <a:extLst>
              <a:ext uri="{FF2B5EF4-FFF2-40B4-BE49-F238E27FC236}">
                <a16:creationId xmlns:a16="http://schemas.microsoft.com/office/drawing/2014/main" id="{9D00849A-26D8-2209-EE53-B57105C69AC9}"/>
              </a:ext>
            </a:extLst>
          </p:cNvPr>
          <p:cNvPicPr>
            <a:picLocks noChangeAspect="1"/>
          </p:cNvPicPr>
          <p:nvPr/>
        </p:nvPicPr>
        <p:blipFill>
          <a:blip r:embed="rId9"/>
          <a:stretch>
            <a:fillRect/>
          </a:stretch>
        </p:blipFill>
        <p:spPr>
          <a:xfrm>
            <a:off x="9530112" y="2674465"/>
            <a:ext cx="2499360" cy="1874520"/>
          </a:xfrm>
          <a:prstGeom prst="rect">
            <a:avLst/>
          </a:prstGeom>
        </p:spPr>
      </p:pic>
      <p:pic>
        <p:nvPicPr>
          <p:cNvPr id="33" name="Picture 32" descr="A group of women posing for a photo&#10;&#10;AI-generated content may be incorrect.">
            <a:extLst>
              <a:ext uri="{FF2B5EF4-FFF2-40B4-BE49-F238E27FC236}">
                <a16:creationId xmlns:a16="http://schemas.microsoft.com/office/drawing/2014/main" id="{0A93182B-B268-F85F-FBED-A6A135E3D134}"/>
              </a:ext>
            </a:extLst>
          </p:cNvPr>
          <p:cNvPicPr>
            <a:picLocks noChangeAspect="1"/>
          </p:cNvPicPr>
          <p:nvPr/>
        </p:nvPicPr>
        <p:blipFill>
          <a:blip r:embed="rId10"/>
          <a:srcRect l="27126" t="13014" r="22299" b="8519"/>
          <a:stretch/>
        </p:blipFill>
        <p:spPr>
          <a:xfrm rot="5400000">
            <a:off x="1912618" y="4466258"/>
            <a:ext cx="2128741" cy="2477078"/>
          </a:xfrm>
          <a:prstGeom prst="rect">
            <a:avLst/>
          </a:prstGeom>
        </p:spPr>
      </p:pic>
      <p:pic>
        <p:nvPicPr>
          <p:cNvPr id="37" name="Picture 36" descr="A group of people sitting in chairs&#10;&#10;AI-generated content may be incorrect.">
            <a:extLst>
              <a:ext uri="{FF2B5EF4-FFF2-40B4-BE49-F238E27FC236}">
                <a16:creationId xmlns:a16="http://schemas.microsoft.com/office/drawing/2014/main" id="{788BFD3A-D9CF-BCFC-3629-D5B2A26D8615}"/>
              </a:ext>
            </a:extLst>
          </p:cNvPr>
          <p:cNvPicPr>
            <a:picLocks noChangeAspect="1"/>
          </p:cNvPicPr>
          <p:nvPr/>
        </p:nvPicPr>
        <p:blipFill>
          <a:blip r:embed="rId11"/>
          <a:srcRect t="6743" r="4597"/>
          <a:stretch/>
        </p:blipFill>
        <p:spPr>
          <a:xfrm>
            <a:off x="6905263" y="4698669"/>
            <a:ext cx="2744758" cy="2012255"/>
          </a:xfrm>
          <a:prstGeom prst="rect">
            <a:avLst/>
          </a:prstGeom>
        </p:spPr>
      </p:pic>
      <p:pic>
        <p:nvPicPr>
          <p:cNvPr id="39" name="Picture 38" descr="A group of people standing around a table with food&#10;&#10;AI-generated content may be incorrect.">
            <a:extLst>
              <a:ext uri="{FF2B5EF4-FFF2-40B4-BE49-F238E27FC236}">
                <a16:creationId xmlns:a16="http://schemas.microsoft.com/office/drawing/2014/main" id="{946B6D53-6D7A-3867-F600-6179FB2097A4}"/>
              </a:ext>
            </a:extLst>
          </p:cNvPr>
          <p:cNvPicPr>
            <a:picLocks noChangeAspect="1"/>
          </p:cNvPicPr>
          <p:nvPr/>
        </p:nvPicPr>
        <p:blipFill>
          <a:blip r:embed="rId12"/>
          <a:srcRect l="10135" r="15407"/>
          <a:stretch/>
        </p:blipFill>
        <p:spPr>
          <a:xfrm rot="5400000">
            <a:off x="9855540" y="4683684"/>
            <a:ext cx="2019895" cy="2034589"/>
          </a:xfrm>
          <a:prstGeom prst="rect">
            <a:avLst/>
          </a:prstGeom>
        </p:spPr>
      </p:pic>
      <p:pic>
        <p:nvPicPr>
          <p:cNvPr id="3" name="Picture 2" descr="A group of people sitting in a room&#10;&#10;AI-generated content may be incorrect.">
            <a:extLst>
              <a:ext uri="{FF2B5EF4-FFF2-40B4-BE49-F238E27FC236}">
                <a16:creationId xmlns:a16="http://schemas.microsoft.com/office/drawing/2014/main" id="{3EEF3CAB-0D5D-CEDD-6CF0-7F2E8C8D0C30}"/>
              </a:ext>
            </a:extLst>
          </p:cNvPr>
          <p:cNvPicPr>
            <a:picLocks noChangeAspect="1"/>
          </p:cNvPicPr>
          <p:nvPr/>
        </p:nvPicPr>
        <p:blipFill>
          <a:blip r:embed="rId13"/>
          <a:stretch>
            <a:fillRect/>
          </a:stretch>
        </p:blipFill>
        <p:spPr>
          <a:xfrm>
            <a:off x="4304721" y="4843560"/>
            <a:ext cx="2477080" cy="1857810"/>
          </a:xfrm>
          <a:prstGeom prst="rect">
            <a:avLst/>
          </a:prstGeom>
        </p:spPr>
      </p:pic>
      <p:pic>
        <p:nvPicPr>
          <p:cNvPr id="9" name="Picture 8" descr="A group of people in a room&#10;&#10;AI-generated content may be incorrect.">
            <a:extLst>
              <a:ext uri="{FF2B5EF4-FFF2-40B4-BE49-F238E27FC236}">
                <a16:creationId xmlns:a16="http://schemas.microsoft.com/office/drawing/2014/main" id="{350DAB47-108B-275E-13DF-85BCBBEC72DD}"/>
              </a:ext>
            </a:extLst>
          </p:cNvPr>
          <p:cNvPicPr>
            <a:picLocks noChangeAspect="1"/>
          </p:cNvPicPr>
          <p:nvPr/>
        </p:nvPicPr>
        <p:blipFill>
          <a:blip r:embed="rId14"/>
          <a:srcRect l="30074"/>
          <a:stretch/>
        </p:blipFill>
        <p:spPr>
          <a:xfrm rot="5400000">
            <a:off x="9967123" y="607204"/>
            <a:ext cx="1857811" cy="1992620"/>
          </a:xfrm>
          <a:prstGeom prst="rect">
            <a:avLst/>
          </a:prstGeom>
        </p:spPr>
      </p:pic>
      <p:pic>
        <p:nvPicPr>
          <p:cNvPr id="11" name="Picture 10" descr="A group of people standing in a room&#10;&#10;AI-generated content may be incorrect.">
            <a:extLst>
              <a:ext uri="{FF2B5EF4-FFF2-40B4-BE49-F238E27FC236}">
                <a16:creationId xmlns:a16="http://schemas.microsoft.com/office/drawing/2014/main" id="{48C6A804-FAE7-C9DB-0134-9F3DC31672EB}"/>
              </a:ext>
            </a:extLst>
          </p:cNvPr>
          <p:cNvPicPr>
            <a:picLocks noChangeAspect="1"/>
          </p:cNvPicPr>
          <p:nvPr/>
        </p:nvPicPr>
        <p:blipFill>
          <a:blip r:embed="rId15"/>
          <a:stretch>
            <a:fillRect/>
          </a:stretch>
        </p:blipFill>
        <p:spPr>
          <a:xfrm>
            <a:off x="7139722" y="2758285"/>
            <a:ext cx="2275840" cy="1706880"/>
          </a:xfrm>
          <a:prstGeom prst="rect">
            <a:avLst/>
          </a:prstGeom>
        </p:spPr>
      </p:pic>
      <p:pic>
        <p:nvPicPr>
          <p:cNvPr id="15" name="Picture 14" descr="A group of people standing around a table&#10;&#10;AI-generated content may be incorrect.">
            <a:extLst>
              <a:ext uri="{FF2B5EF4-FFF2-40B4-BE49-F238E27FC236}">
                <a16:creationId xmlns:a16="http://schemas.microsoft.com/office/drawing/2014/main" id="{C7B8BFCA-C199-67C5-0315-44EFE3FD3477}"/>
              </a:ext>
            </a:extLst>
          </p:cNvPr>
          <p:cNvPicPr>
            <a:picLocks noChangeAspect="1"/>
          </p:cNvPicPr>
          <p:nvPr/>
        </p:nvPicPr>
        <p:blipFill>
          <a:blip r:embed="rId16"/>
          <a:stretch>
            <a:fillRect/>
          </a:stretch>
        </p:blipFill>
        <p:spPr>
          <a:xfrm>
            <a:off x="7724700" y="587368"/>
            <a:ext cx="2081173" cy="2012255"/>
          </a:xfrm>
          <a:prstGeom prst="rect">
            <a:avLst/>
          </a:prstGeom>
        </p:spPr>
      </p:pic>
    </p:spTree>
    <p:extLst>
      <p:ext uri="{BB962C8B-B14F-4D97-AF65-F5344CB8AC3E}">
        <p14:creationId xmlns:p14="http://schemas.microsoft.com/office/powerpoint/2010/main" val="4071555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DDADD-9198-815D-6819-2885C0BE5FA8}"/>
              </a:ext>
            </a:extLst>
          </p:cNvPr>
          <p:cNvSpPr>
            <a:spLocks noGrp="1"/>
          </p:cNvSpPr>
          <p:nvPr>
            <p:ph type="title"/>
          </p:nvPr>
        </p:nvSpPr>
        <p:spPr>
          <a:xfrm>
            <a:off x="366850" y="539588"/>
            <a:ext cx="7100750" cy="842276"/>
          </a:xfrm>
        </p:spPr>
        <p:txBody>
          <a:bodyPr/>
          <a:lstStyle/>
          <a:p>
            <a:r>
              <a:rPr lang="en-GB" sz="2000" dirty="0"/>
              <a:t>LHCH was the </a:t>
            </a:r>
            <a:r>
              <a:rPr lang="en-GB" sz="2000" b="1" dirty="0"/>
              <a:t>BEST</a:t>
            </a:r>
            <a:r>
              <a:rPr lang="en-GB" sz="2000" dirty="0"/>
              <a:t> acute specialist trust in the country in </a:t>
            </a:r>
            <a:r>
              <a:rPr lang="en-GB" sz="2000" b="1" dirty="0"/>
              <a:t>ALL</a:t>
            </a:r>
            <a:r>
              <a:rPr lang="en-GB" sz="2000" dirty="0"/>
              <a:t> People Promise survey elements in the NHS Staff Survey 2024</a:t>
            </a:r>
          </a:p>
        </p:txBody>
      </p:sp>
      <p:sp>
        <p:nvSpPr>
          <p:cNvPr id="4" name="Slide Number Placeholder 3">
            <a:extLst>
              <a:ext uri="{FF2B5EF4-FFF2-40B4-BE49-F238E27FC236}">
                <a16:creationId xmlns:a16="http://schemas.microsoft.com/office/drawing/2014/main" id="{718D6598-3C81-7D89-408C-98BB4CEA0376}"/>
              </a:ext>
            </a:extLst>
          </p:cNvPr>
          <p:cNvSpPr>
            <a:spLocks noGrp="1"/>
          </p:cNvSpPr>
          <p:nvPr>
            <p:ph type="sldNum" sz="quarter" idx="12"/>
          </p:nvPr>
        </p:nvSpPr>
        <p:spPr/>
        <p:txBody>
          <a:bodyPr/>
          <a:lstStyle/>
          <a:p>
            <a:fld id="{C53DD674-0FE8-9A43-90ED-815A93F2FBA3}" type="slidenum">
              <a:rPr lang="en-US" smtClean="0"/>
              <a:t>7</a:t>
            </a:fld>
            <a:endParaRPr lang="en-US"/>
          </a:p>
        </p:txBody>
      </p:sp>
      <p:pic>
        <p:nvPicPr>
          <p:cNvPr id="1026" name="Picture 1">
            <a:extLst>
              <a:ext uri="{FF2B5EF4-FFF2-40B4-BE49-F238E27FC236}">
                <a16:creationId xmlns:a16="http://schemas.microsoft.com/office/drawing/2014/main" id="{14F06A7B-2B18-ABF5-9633-AD69708773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2400" y="1494770"/>
            <a:ext cx="7226458" cy="495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1559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66850" y="-143941"/>
            <a:ext cx="11458300" cy="842276"/>
          </a:xfrm>
        </p:spPr>
        <p:txBody>
          <a:bodyPr/>
          <a:lstStyle/>
          <a:p>
            <a:r>
              <a:rPr lang="en-GB" dirty="0"/>
              <a:t>Domain 2</a:t>
            </a:r>
          </a:p>
        </p:txBody>
      </p:sp>
      <p:sp>
        <p:nvSpPr>
          <p:cNvPr id="7" name="Date Placeholder 6"/>
          <p:cNvSpPr>
            <a:spLocks noGrp="1"/>
          </p:cNvSpPr>
          <p:nvPr>
            <p:ph type="dt" sz="half" idx="10"/>
          </p:nvPr>
        </p:nvSpPr>
        <p:spPr/>
        <p:txBody>
          <a:bodyPr/>
          <a:lstStyle/>
          <a:p>
            <a:fld id="{AAA2A2E7-967D-8549-90F5-C1C435E24400}" type="datetime1">
              <a:rPr lang="en-GB" smtClean="0"/>
              <a:t>06/01/2026</a:t>
            </a:fld>
            <a:endParaRPr lang="en-US"/>
          </a:p>
        </p:txBody>
      </p:sp>
      <p:sp>
        <p:nvSpPr>
          <p:cNvPr id="8" name="Slide Number Placeholder 7"/>
          <p:cNvSpPr>
            <a:spLocks noGrp="1"/>
          </p:cNvSpPr>
          <p:nvPr>
            <p:ph type="sldNum" sz="quarter" idx="12"/>
          </p:nvPr>
        </p:nvSpPr>
        <p:spPr/>
        <p:txBody>
          <a:bodyPr/>
          <a:lstStyle/>
          <a:p>
            <a:fld id="{C53DD674-0FE8-9A43-90ED-815A93F2FBA3}" type="slidenum">
              <a:rPr lang="en-US" smtClean="0"/>
              <a:t>8</a:t>
            </a:fld>
            <a:endParaRPr lang="en-US"/>
          </a:p>
        </p:txBody>
      </p:sp>
      <p:sp>
        <p:nvSpPr>
          <p:cNvPr id="6" name="TextBox 5">
            <a:extLst>
              <a:ext uri="{FF2B5EF4-FFF2-40B4-BE49-F238E27FC236}">
                <a16:creationId xmlns:a16="http://schemas.microsoft.com/office/drawing/2014/main" id="{A7708313-F9DE-9E37-C2B7-8370881EA708}"/>
              </a:ext>
            </a:extLst>
          </p:cNvPr>
          <p:cNvSpPr txBox="1"/>
          <p:nvPr/>
        </p:nvSpPr>
        <p:spPr>
          <a:xfrm>
            <a:off x="423193" y="1171339"/>
            <a:ext cx="5357931" cy="4836496"/>
          </a:xfrm>
          <a:prstGeom prst="rect">
            <a:avLst/>
          </a:prstGeom>
          <a:noFill/>
        </p:spPr>
        <p:txBody>
          <a:bodyPr wrap="square" rtlCol="0">
            <a:spAutoFit/>
          </a:bodyPr>
          <a:lstStyle/>
          <a:p>
            <a:endParaRPr lang="en-GB" dirty="0"/>
          </a:p>
        </p:txBody>
      </p:sp>
      <p:sp>
        <p:nvSpPr>
          <p:cNvPr id="10" name="TextBox 9">
            <a:extLst>
              <a:ext uri="{FF2B5EF4-FFF2-40B4-BE49-F238E27FC236}">
                <a16:creationId xmlns:a16="http://schemas.microsoft.com/office/drawing/2014/main" id="{5BD74331-3A09-374F-700E-D1FEF37B00C0}"/>
              </a:ext>
            </a:extLst>
          </p:cNvPr>
          <p:cNvSpPr txBox="1"/>
          <p:nvPr/>
        </p:nvSpPr>
        <p:spPr>
          <a:xfrm>
            <a:off x="431084" y="850165"/>
            <a:ext cx="11458300" cy="6478697"/>
          </a:xfrm>
          <a:prstGeom prst="rect">
            <a:avLst/>
          </a:prstGeom>
          <a:noFill/>
        </p:spPr>
        <p:txBody>
          <a:bodyPr wrap="square" rtlCol="0">
            <a:spAutoFit/>
          </a:bodyPr>
          <a:lstStyle/>
          <a:p>
            <a:r>
              <a:rPr lang="en-GB" b="1" u="sng" dirty="0">
                <a:solidFill>
                  <a:schemeClr val="tx2"/>
                </a:solidFill>
              </a:rPr>
              <a:t>2A: When at work, staff are provided with support to manage obesity, diabetes, asthma, COPD and mental health conditions</a:t>
            </a:r>
            <a:br>
              <a:rPr lang="en-GB" b="1" u="sng" dirty="0">
                <a:solidFill>
                  <a:schemeClr val="tx2"/>
                </a:solidFill>
              </a:rPr>
            </a:br>
            <a:endParaRPr lang="en-GB" b="1" u="sng" dirty="0">
              <a:solidFill>
                <a:schemeClr val="tx2"/>
              </a:solidFill>
            </a:endParaRPr>
          </a:p>
          <a:p>
            <a:pPr marL="285750" indent="-285750">
              <a:buFont typeface="Arial" panose="020B0604020202020204" pitchFamily="34" charset="0"/>
              <a:buChar char="•"/>
            </a:pPr>
            <a:r>
              <a:rPr lang="en-GB" sz="1500" dirty="0">
                <a:solidFill>
                  <a:schemeClr val="tx2"/>
                </a:solidFill>
              </a:rPr>
              <a:t>Staff demographics</a:t>
            </a:r>
          </a:p>
          <a:p>
            <a:pPr marL="285750" indent="-285750">
              <a:buFont typeface="Arial" panose="020B0604020202020204" pitchFamily="34" charset="0"/>
              <a:buChar char="•"/>
            </a:pPr>
            <a:r>
              <a:rPr lang="en-GB" sz="1500" dirty="0">
                <a:solidFill>
                  <a:schemeClr val="tx2"/>
                </a:solidFill>
              </a:rPr>
              <a:t>Trust people plan</a:t>
            </a:r>
          </a:p>
          <a:p>
            <a:pPr marL="285750" indent="-285750">
              <a:buFont typeface="Arial" panose="020B0604020202020204" pitchFamily="34" charset="0"/>
              <a:buChar char="•"/>
            </a:pPr>
            <a:r>
              <a:rPr lang="en-GB" sz="1500" dirty="0">
                <a:solidFill>
                  <a:schemeClr val="tx2"/>
                </a:solidFill>
              </a:rPr>
              <a:t>Trust EDIB Objectives</a:t>
            </a:r>
          </a:p>
          <a:p>
            <a:pPr marL="285750" indent="-285750">
              <a:buFont typeface="Arial" panose="020B0604020202020204" pitchFamily="34" charset="0"/>
              <a:buChar char="•"/>
            </a:pPr>
            <a:r>
              <a:rPr lang="en-GB" sz="1500" dirty="0">
                <a:solidFill>
                  <a:schemeClr val="tx2"/>
                </a:solidFill>
              </a:rPr>
              <a:t>Trust WRES and WDES reporting</a:t>
            </a:r>
          </a:p>
          <a:p>
            <a:pPr marL="285750" indent="-285750">
              <a:buFont typeface="Arial" panose="020B0604020202020204" pitchFamily="34" charset="0"/>
              <a:buChar char="•"/>
            </a:pPr>
            <a:r>
              <a:rPr lang="en-GB" sz="1500" dirty="0">
                <a:solidFill>
                  <a:schemeClr val="tx2"/>
                </a:solidFill>
              </a:rPr>
              <a:t>Sickness absence reporting from integrated performance reports</a:t>
            </a:r>
          </a:p>
          <a:p>
            <a:pPr marL="285750" indent="-285750">
              <a:buFont typeface="Arial" panose="020B0604020202020204" pitchFamily="34" charset="0"/>
              <a:buChar char="•"/>
            </a:pPr>
            <a:r>
              <a:rPr lang="en-GB" sz="1500" dirty="0">
                <a:solidFill>
                  <a:schemeClr val="tx2"/>
                </a:solidFill>
              </a:rPr>
              <a:t>Information on the Trust wellbeing offer</a:t>
            </a:r>
          </a:p>
          <a:p>
            <a:pPr marL="285750" indent="-285750">
              <a:buFont typeface="Arial" panose="020B0604020202020204" pitchFamily="34" charset="0"/>
              <a:buChar char="•"/>
            </a:pPr>
            <a:r>
              <a:rPr lang="en-GB" sz="1500" dirty="0">
                <a:solidFill>
                  <a:schemeClr val="tx2"/>
                </a:solidFill>
              </a:rPr>
              <a:t>Information on the Occupational Health Service</a:t>
            </a:r>
          </a:p>
          <a:p>
            <a:pPr marL="285750" indent="-285750">
              <a:buFont typeface="Arial" panose="020B0604020202020204" pitchFamily="34" charset="0"/>
              <a:buChar char="•"/>
            </a:pPr>
            <a:r>
              <a:rPr lang="en-GB" sz="1500" dirty="0">
                <a:solidFill>
                  <a:schemeClr val="tx2"/>
                </a:solidFill>
              </a:rPr>
              <a:t>Information on the EAP support</a:t>
            </a:r>
          </a:p>
          <a:p>
            <a:pPr marL="285750" indent="-285750">
              <a:buFont typeface="Arial" panose="020B0604020202020204" pitchFamily="34" charset="0"/>
              <a:buChar char="•"/>
            </a:pPr>
            <a:r>
              <a:rPr lang="en-GB" sz="1500" dirty="0">
                <a:solidFill>
                  <a:schemeClr val="tx2"/>
                </a:solidFill>
              </a:rPr>
              <a:t>Information on the Psychological Staff Service</a:t>
            </a:r>
          </a:p>
          <a:p>
            <a:pPr marL="285750" indent="-285750">
              <a:buFont typeface="Arial" panose="020B0604020202020204" pitchFamily="34" charset="0"/>
              <a:buChar char="•"/>
            </a:pPr>
            <a:r>
              <a:rPr lang="en-GB" sz="1500" dirty="0">
                <a:solidFill>
                  <a:schemeClr val="tx2"/>
                </a:solidFill>
              </a:rPr>
              <a:t>Information on the activity of the Health and Wellbeing Lead</a:t>
            </a:r>
          </a:p>
          <a:p>
            <a:pPr marL="285750" indent="-285750">
              <a:buFont typeface="Arial" panose="020B0604020202020204" pitchFamily="34" charset="0"/>
              <a:buChar char="•"/>
            </a:pPr>
            <a:r>
              <a:rPr lang="en-GB" sz="1500" dirty="0">
                <a:solidFill>
                  <a:schemeClr val="tx2"/>
                </a:solidFill>
              </a:rPr>
              <a:t>2025 Staff Survey Health and Wellbeing questions split by protected characteristics</a:t>
            </a:r>
          </a:p>
          <a:p>
            <a:pPr marL="285750" indent="-285750">
              <a:buFont typeface="Arial" panose="020B0604020202020204" pitchFamily="34" charset="0"/>
              <a:buChar char="•"/>
            </a:pPr>
            <a:r>
              <a:rPr lang="en-GB" sz="1500" dirty="0">
                <a:solidFill>
                  <a:schemeClr val="tx2"/>
                </a:solidFill>
              </a:rPr>
              <a:t>Procedure</a:t>
            </a:r>
          </a:p>
          <a:p>
            <a:pPr marL="285750" indent="-285750">
              <a:buFont typeface="Arial" panose="020B0604020202020204" pitchFamily="34" charset="0"/>
              <a:buChar char="•"/>
            </a:pPr>
            <a:r>
              <a:rPr lang="en-GB" sz="1500" dirty="0">
                <a:solidFill>
                  <a:schemeClr val="tx2"/>
                </a:solidFill>
              </a:rPr>
              <a:t>Information on the Trust’s approach to flexible working</a:t>
            </a:r>
          </a:p>
          <a:p>
            <a:pPr marL="285750" indent="-285750">
              <a:buFont typeface="Arial" panose="020B0604020202020204" pitchFamily="34" charset="0"/>
              <a:buChar char="•"/>
            </a:pPr>
            <a:r>
              <a:rPr lang="en-GB" sz="1500" dirty="0">
                <a:solidFill>
                  <a:schemeClr val="tx2"/>
                </a:solidFill>
              </a:rPr>
              <a:t>Staff Networks</a:t>
            </a:r>
          </a:p>
          <a:p>
            <a:pPr marL="285750" indent="-285750">
              <a:buFont typeface="Arial" panose="020B0604020202020204" pitchFamily="34" charset="0"/>
              <a:buChar char="•"/>
            </a:pPr>
            <a:r>
              <a:rPr lang="en-GB" sz="1500" dirty="0">
                <a:solidFill>
                  <a:schemeClr val="tx2"/>
                </a:solidFill>
              </a:rPr>
              <a:t>Reasonable adjustments</a:t>
            </a:r>
          </a:p>
          <a:p>
            <a:pPr marL="285750" indent="-285750">
              <a:buFont typeface="Arial" panose="020B0604020202020204" pitchFamily="34" charset="0"/>
              <a:buChar char="•"/>
            </a:pPr>
            <a:r>
              <a:rPr lang="en-GB" sz="1500" dirty="0">
                <a:solidFill>
                  <a:schemeClr val="tx2"/>
                </a:solidFill>
              </a:rPr>
              <a:t>Reiki</a:t>
            </a:r>
          </a:p>
          <a:p>
            <a:pPr marL="285750" indent="-285750">
              <a:buFont typeface="Arial" panose="020B0604020202020204" pitchFamily="34" charset="0"/>
              <a:buChar char="•"/>
            </a:pPr>
            <a:r>
              <a:rPr lang="en-GB" sz="1500" dirty="0">
                <a:solidFill>
                  <a:schemeClr val="tx2"/>
                </a:solidFill>
              </a:rPr>
              <a:t>Staff gym and outdoor gym</a:t>
            </a:r>
          </a:p>
          <a:p>
            <a:pPr marL="285750" indent="-285750">
              <a:buFont typeface="Arial" panose="020B0604020202020204" pitchFamily="34" charset="0"/>
              <a:buChar char="•"/>
            </a:pPr>
            <a:r>
              <a:rPr lang="en-GB" sz="1500" dirty="0">
                <a:solidFill>
                  <a:schemeClr val="tx2"/>
                </a:solidFill>
              </a:rPr>
              <a:t>450 staff accessed free health checks in 2025</a:t>
            </a:r>
          </a:p>
          <a:p>
            <a:pPr marL="285750" indent="-285750">
              <a:buFont typeface="Arial" panose="020B0604020202020204" pitchFamily="34" charset="0"/>
              <a:buChar char="•"/>
            </a:pPr>
            <a:r>
              <a:rPr lang="en-GB" sz="1500" dirty="0">
                <a:solidFill>
                  <a:schemeClr val="tx2"/>
                </a:solidFill>
              </a:rPr>
              <a:t>Health kiosk</a:t>
            </a:r>
          </a:p>
          <a:p>
            <a:pPr marL="285750" indent="-285750">
              <a:buFont typeface="Arial" panose="020B0604020202020204" pitchFamily="34" charset="0"/>
              <a:buChar char="•"/>
            </a:pPr>
            <a:r>
              <a:rPr lang="en-GB" sz="1500" dirty="0">
                <a:solidFill>
                  <a:schemeClr val="tx2"/>
                </a:solidFill>
              </a:rPr>
              <a:t>49 out of 50 surveyed staff said they had started making healthier choices, e.g. meal planning and increased physical activity after attending LWWW</a:t>
            </a:r>
          </a:p>
          <a:p>
            <a:pPr marL="285750" indent="-285750">
              <a:buFont typeface="Arial" panose="020B0604020202020204" pitchFamily="34" charset="0"/>
              <a:buChar char="•"/>
            </a:pPr>
            <a:endParaRPr lang="en-GB" dirty="0">
              <a:solidFill>
                <a:schemeClr val="tx2"/>
              </a:solidFill>
            </a:endParaRPr>
          </a:p>
          <a:p>
            <a:pPr marL="285750" indent="-285750">
              <a:buFont typeface="Arial" panose="020B0604020202020204" pitchFamily="34" charset="0"/>
              <a:buChar char="•"/>
            </a:pPr>
            <a:endParaRPr lang="en-GB" sz="1400" dirty="0">
              <a:solidFill>
                <a:schemeClr val="tx2"/>
              </a:solidFill>
            </a:endParaRPr>
          </a:p>
          <a:p>
            <a:pPr marL="285750" indent="-285750">
              <a:buFont typeface="Arial" panose="020B0604020202020204" pitchFamily="34" charset="0"/>
              <a:buChar char="•"/>
            </a:pPr>
            <a:endParaRPr lang="en-GB" sz="1400" dirty="0">
              <a:solidFill>
                <a:schemeClr val="tx2"/>
              </a:solidFill>
            </a:endParaRPr>
          </a:p>
        </p:txBody>
      </p:sp>
    </p:spTree>
    <p:extLst>
      <p:ext uri="{BB962C8B-B14F-4D97-AF65-F5344CB8AC3E}">
        <p14:creationId xmlns:p14="http://schemas.microsoft.com/office/powerpoint/2010/main" val="2957632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B2C1E-A8F6-71C4-9D14-B711A28C3D52}"/>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6DCC35A9-0E2E-0EAB-2662-DF105352A3FB}"/>
              </a:ext>
            </a:extLst>
          </p:cNvPr>
          <p:cNvSpPr>
            <a:spLocks noGrp="1"/>
          </p:cNvSpPr>
          <p:nvPr>
            <p:ph type="title"/>
          </p:nvPr>
        </p:nvSpPr>
        <p:spPr>
          <a:xfrm>
            <a:off x="366850" y="-223425"/>
            <a:ext cx="11458300" cy="842276"/>
          </a:xfrm>
        </p:spPr>
        <p:txBody>
          <a:bodyPr/>
          <a:lstStyle/>
          <a:p>
            <a:r>
              <a:rPr lang="en-GB" dirty="0"/>
              <a:t>Domain 2</a:t>
            </a:r>
          </a:p>
        </p:txBody>
      </p:sp>
      <p:sp>
        <p:nvSpPr>
          <p:cNvPr id="7" name="Date Placeholder 6">
            <a:extLst>
              <a:ext uri="{FF2B5EF4-FFF2-40B4-BE49-F238E27FC236}">
                <a16:creationId xmlns:a16="http://schemas.microsoft.com/office/drawing/2014/main" id="{769FD324-4D07-57FF-ADA3-481A56A649A8}"/>
              </a:ext>
            </a:extLst>
          </p:cNvPr>
          <p:cNvSpPr>
            <a:spLocks noGrp="1"/>
          </p:cNvSpPr>
          <p:nvPr>
            <p:ph type="dt" sz="half" idx="10"/>
          </p:nvPr>
        </p:nvSpPr>
        <p:spPr/>
        <p:txBody>
          <a:bodyPr/>
          <a:lstStyle/>
          <a:p>
            <a:fld id="{AAA2A2E7-967D-8549-90F5-C1C435E24400}" type="datetime1">
              <a:rPr lang="en-GB" smtClean="0"/>
              <a:t>06/01/2026</a:t>
            </a:fld>
            <a:endParaRPr lang="en-US"/>
          </a:p>
        </p:txBody>
      </p:sp>
      <p:sp>
        <p:nvSpPr>
          <p:cNvPr id="8" name="Slide Number Placeholder 7">
            <a:extLst>
              <a:ext uri="{FF2B5EF4-FFF2-40B4-BE49-F238E27FC236}">
                <a16:creationId xmlns:a16="http://schemas.microsoft.com/office/drawing/2014/main" id="{D587E6C3-DED9-84ED-31E4-3B584B9C02C9}"/>
              </a:ext>
            </a:extLst>
          </p:cNvPr>
          <p:cNvSpPr>
            <a:spLocks noGrp="1"/>
          </p:cNvSpPr>
          <p:nvPr>
            <p:ph type="sldNum" sz="quarter" idx="12"/>
          </p:nvPr>
        </p:nvSpPr>
        <p:spPr/>
        <p:txBody>
          <a:bodyPr/>
          <a:lstStyle/>
          <a:p>
            <a:fld id="{C53DD674-0FE8-9A43-90ED-815A93F2FBA3}" type="slidenum">
              <a:rPr lang="en-US" smtClean="0"/>
              <a:t>9</a:t>
            </a:fld>
            <a:endParaRPr lang="en-US"/>
          </a:p>
        </p:txBody>
      </p:sp>
      <p:sp>
        <p:nvSpPr>
          <p:cNvPr id="6" name="TextBox 5">
            <a:extLst>
              <a:ext uri="{FF2B5EF4-FFF2-40B4-BE49-F238E27FC236}">
                <a16:creationId xmlns:a16="http://schemas.microsoft.com/office/drawing/2014/main" id="{DC6EE9C6-F6D3-2F5B-2019-E9E93832232A}"/>
              </a:ext>
            </a:extLst>
          </p:cNvPr>
          <p:cNvSpPr txBox="1"/>
          <p:nvPr/>
        </p:nvSpPr>
        <p:spPr>
          <a:xfrm>
            <a:off x="423193" y="1171339"/>
            <a:ext cx="5357931" cy="4836496"/>
          </a:xfrm>
          <a:prstGeom prst="rect">
            <a:avLst/>
          </a:prstGeom>
          <a:noFill/>
        </p:spPr>
        <p:txBody>
          <a:bodyPr wrap="square" rtlCol="0">
            <a:spAutoFit/>
          </a:bodyPr>
          <a:lstStyle/>
          <a:p>
            <a:endParaRPr lang="en-GB" dirty="0"/>
          </a:p>
        </p:txBody>
      </p:sp>
      <p:sp>
        <p:nvSpPr>
          <p:cNvPr id="10" name="TextBox 9">
            <a:extLst>
              <a:ext uri="{FF2B5EF4-FFF2-40B4-BE49-F238E27FC236}">
                <a16:creationId xmlns:a16="http://schemas.microsoft.com/office/drawing/2014/main" id="{843D5AA6-321C-7587-A371-1B3ACAD41A1A}"/>
              </a:ext>
            </a:extLst>
          </p:cNvPr>
          <p:cNvSpPr txBox="1"/>
          <p:nvPr/>
        </p:nvSpPr>
        <p:spPr>
          <a:xfrm>
            <a:off x="431084" y="873616"/>
            <a:ext cx="11337723" cy="5532284"/>
          </a:xfrm>
          <a:prstGeom prst="rect">
            <a:avLst/>
          </a:prstGeom>
          <a:noFill/>
        </p:spPr>
        <p:txBody>
          <a:bodyPr wrap="square" rtlCol="0">
            <a:spAutoFit/>
          </a:bodyPr>
          <a:lstStyle/>
          <a:p>
            <a:r>
              <a:rPr lang="en-GB" sz="1700" b="1" u="sng" dirty="0">
                <a:solidFill>
                  <a:schemeClr val="tx2"/>
                </a:solidFill>
              </a:rPr>
              <a:t>2B: When at work, staff are free from abuse, harassment, bullying and physical violence from any source</a:t>
            </a:r>
            <a:br>
              <a:rPr lang="en-GB" sz="1700" b="1" u="sng" dirty="0">
                <a:solidFill>
                  <a:schemeClr val="tx2"/>
                </a:solidFill>
              </a:rPr>
            </a:br>
            <a:endParaRPr lang="en-GB" sz="1700" b="1" u="sng" dirty="0">
              <a:solidFill>
                <a:schemeClr val="tx2"/>
              </a:solidFill>
            </a:endParaRPr>
          </a:p>
          <a:p>
            <a:pPr marL="285750" indent="-285750">
              <a:buFont typeface="Arial" panose="020B0604020202020204" pitchFamily="34" charset="0"/>
              <a:buChar char="•"/>
            </a:pPr>
            <a:r>
              <a:rPr lang="en-GB" sz="1700" dirty="0">
                <a:solidFill>
                  <a:schemeClr val="tx2"/>
                </a:solidFill>
              </a:rPr>
              <a:t>Staff demographics</a:t>
            </a:r>
          </a:p>
          <a:p>
            <a:pPr marL="285750" indent="-285750">
              <a:buFont typeface="Arial" panose="020B0604020202020204" pitchFamily="34" charset="0"/>
              <a:buChar char="•"/>
            </a:pPr>
            <a:r>
              <a:rPr lang="en-GB" sz="1700" dirty="0">
                <a:solidFill>
                  <a:schemeClr val="tx2"/>
                </a:solidFill>
              </a:rPr>
              <a:t>Trust People Plan</a:t>
            </a:r>
          </a:p>
          <a:p>
            <a:pPr marL="285750" indent="-285750">
              <a:buFont typeface="Arial" panose="020B0604020202020204" pitchFamily="34" charset="0"/>
              <a:buChar char="•"/>
            </a:pPr>
            <a:r>
              <a:rPr lang="en-GB" sz="1700" dirty="0">
                <a:solidFill>
                  <a:schemeClr val="tx2"/>
                </a:solidFill>
              </a:rPr>
              <a:t>Trust EDI Objectives</a:t>
            </a:r>
          </a:p>
          <a:p>
            <a:pPr marL="285750" indent="-285750">
              <a:buFont typeface="Arial" panose="020B0604020202020204" pitchFamily="34" charset="0"/>
              <a:buChar char="•"/>
            </a:pPr>
            <a:r>
              <a:rPr lang="en-GB" sz="1700" dirty="0">
                <a:solidFill>
                  <a:schemeClr val="tx2"/>
                </a:solidFill>
              </a:rPr>
              <a:t>Trust WRES/WDES/GPG reporting</a:t>
            </a:r>
          </a:p>
          <a:p>
            <a:pPr marL="285750" indent="-285750">
              <a:buFont typeface="Arial" panose="020B0604020202020204" pitchFamily="34" charset="0"/>
              <a:buChar char="•"/>
            </a:pPr>
            <a:r>
              <a:rPr lang="en-GB" sz="1700" dirty="0">
                <a:solidFill>
                  <a:schemeClr val="tx2"/>
                </a:solidFill>
              </a:rPr>
              <a:t>Policies on bullying, harassment and abuse. A breakdown of incidents relating to violence and aggression reported via </a:t>
            </a:r>
            <a:r>
              <a:rPr lang="en-GB" sz="1700" dirty="0" err="1">
                <a:solidFill>
                  <a:schemeClr val="tx2"/>
                </a:solidFill>
              </a:rPr>
              <a:t>inPhase</a:t>
            </a:r>
            <a:r>
              <a:rPr lang="en-GB" sz="1700" dirty="0">
                <a:solidFill>
                  <a:schemeClr val="tx2"/>
                </a:solidFill>
              </a:rPr>
              <a:t>, split by protected characteristic</a:t>
            </a:r>
          </a:p>
          <a:p>
            <a:pPr marL="285750" indent="-285750">
              <a:buFont typeface="Arial" panose="020B0604020202020204" pitchFamily="34" charset="0"/>
              <a:buChar char="•"/>
            </a:pPr>
            <a:r>
              <a:rPr lang="en-GB" sz="1700" dirty="0">
                <a:solidFill>
                  <a:schemeClr val="tx2"/>
                </a:solidFill>
              </a:rPr>
              <a:t>2025 Staff Survey – bullying, harassment and physical violence questions split by protected characteristic</a:t>
            </a:r>
          </a:p>
          <a:p>
            <a:pPr marL="285750" indent="-285750">
              <a:buFont typeface="Arial" panose="020B0604020202020204" pitchFamily="34" charset="0"/>
              <a:buChar char="•"/>
            </a:pPr>
            <a:r>
              <a:rPr lang="en-GB" sz="1700" dirty="0">
                <a:solidFill>
                  <a:schemeClr val="tx2"/>
                </a:solidFill>
              </a:rPr>
              <a:t>Restraint training</a:t>
            </a:r>
          </a:p>
          <a:p>
            <a:pPr marL="285750" indent="-285750">
              <a:buFont typeface="Arial" panose="020B0604020202020204" pitchFamily="34" charset="0"/>
              <a:buChar char="•"/>
            </a:pPr>
            <a:r>
              <a:rPr lang="en-GB" sz="1700" dirty="0">
                <a:solidFill>
                  <a:schemeClr val="tx2"/>
                </a:solidFill>
              </a:rPr>
              <a:t>Speak out safely campaign</a:t>
            </a:r>
          </a:p>
          <a:p>
            <a:pPr marL="285750" indent="-285750">
              <a:buFont typeface="Arial" panose="020B0604020202020204" pitchFamily="34" charset="0"/>
              <a:buChar char="•"/>
            </a:pPr>
            <a:r>
              <a:rPr lang="en-GB" sz="1700" dirty="0">
                <a:solidFill>
                  <a:schemeClr val="tx2"/>
                </a:solidFill>
              </a:rPr>
              <a:t>Freedom to Speak Up Guardians</a:t>
            </a:r>
          </a:p>
          <a:p>
            <a:pPr marL="285750" indent="-285750">
              <a:buFont typeface="Arial" panose="020B0604020202020204" pitchFamily="34" charset="0"/>
              <a:buChar char="•"/>
            </a:pPr>
            <a:r>
              <a:rPr lang="en-GB" sz="1700" dirty="0" err="1">
                <a:solidFill>
                  <a:schemeClr val="tx2"/>
                </a:solidFill>
              </a:rPr>
              <a:t>InPhase</a:t>
            </a:r>
            <a:r>
              <a:rPr lang="en-GB" sz="1700" dirty="0">
                <a:solidFill>
                  <a:schemeClr val="tx2"/>
                </a:solidFill>
              </a:rPr>
              <a:t> Reporting</a:t>
            </a:r>
          </a:p>
          <a:p>
            <a:pPr marL="285750" indent="-285750">
              <a:buFont typeface="Arial" panose="020B0604020202020204" pitchFamily="34" charset="0"/>
              <a:buChar char="•"/>
            </a:pPr>
            <a:r>
              <a:rPr lang="en-GB" sz="1700" dirty="0">
                <a:solidFill>
                  <a:schemeClr val="tx2"/>
                </a:solidFill>
              </a:rPr>
              <a:t>Training sessions</a:t>
            </a:r>
          </a:p>
          <a:p>
            <a:pPr marL="285750" indent="-285750">
              <a:buFont typeface="Arial" panose="020B0604020202020204" pitchFamily="34" charset="0"/>
              <a:buChar char="•"/>
            </a:pPr>
            <a:r>
              <a:rPr lang="en-GB" sz="1700" dirty="0">
                <a:solidFill>
                  <a:schemeClr val="tx2"/>
                </a:solidFill>
              </a:rPr>
              <a:t>Staff Networks</a:t>
            </a:r>
          </a:p>
          <a:p>
            <a:pPr marL="285750" indent="-285750">
              <a:buFont typeface="Arial" panose="020B0604020202020204" pitchFamily="34" charset="0"/>
              <a:buChar char="•"/>
            </a:pPr>
            <a:r>
              <a:rPr lang="en-GB" sz="1700" dirty="0">
                <a:solidFill>
                  <a:schemeClr val="tx2"/>
                </a:solidFill>
              </a:rPr>
              <a:t>External Charter marks</a:t>
            </a:r>
          </a:p>
          <a:p>
            <a:pPr marL="285750" indent="-285750">
              <a:buFont typeface="Arial" panose="020B0604020202020204" pitchFamily="34" charset="0"/>
              <a:buChar char="•"/>
            </a:pPr>
            <a:r>
              <a:rPr lang="en-GB" sz="1700" dirty="0">
                <a:solidFill>
                  <a:schemeClr val="tx2"/>
                </a:solidFill>
              </a:rPr>
              <a:t>Themed </a:t>
            </a:r>
            <a:r>
              <a:rPr lang="en-GB" sz="1700" dirty="0" err="1">
                <a:solidFill>
                  <a:schemeClr val="tx2"/>
                </a:solidFill>
              </a:rPr>
              <a:t>afta</a:t>
            </a:r>
            <a:r>
              <a:rPr lang="en-GB" sz="1700" dirty="0">
                <a:solidFill>
                  <a:schemeClr val="tx2"/>
                </a:solidFill>
              </a:rPr>
              <a:t> thought sessions</a:t>
            </a:r>
          </a:p>
          <a:p>
            <a:pPr marL="285750" indent="-285750">
              <a:buFont typeface="Arial" panose="020B0604020202020204" pitchFamily="34" charset="0"/>
              <a:buChar char="•"/>
            </a:pPr>
            <a:r>
              <a:rPr lang="en-GB" sz="1700" dirty="0">
                <a:solidFill>
                  <a:schemeClr val="tx2"/>
                </a:solidFill>
              </a:rPr>
              <a:t>External speakers</a:t>
            </a:r>
          </a:p>
          <a:p>
            <a:pPr marL="285750" indent="-285750">
              <a:buFont typeface="Arial" panose="020B0604020202020204" pitchFamily="34" charset="0"/>
              <a:buChar char="•"/>
            </a:pPr>
            <a:r>
              <a:rPr lang="en-GB" sz="1700" dirty="0">
                <a:solidFill>
                  <a:schemeClr val="tx2"/>
                </a:solidFill>
              </a:rPr>
              <a:t>Anti Racism campaign</a:t>
            </a:r>
          </a:p>
          <a:p>
            <a:pPr marL="285750" indent="-285750">
              <a:buFont typeface="Arial" panose="020B0604020202020204" pitchFamily="34" charset="0"/>
              <a:buChar char="•"/>
            </a:pPr>
            <a:r>
              <a:rPr lang="en-GB" sz="1700" dirty="0">
                <a:solidFill>
                  <a:schemeClr val="tx2"/>
                </a:solidFill>
              </a:rPr>
              <a:t>Anti Homophobia/Transphobia campaign</a:t>
            </a:r>
          </a:p>
          <a:p>
            <a:pPr marL="285750" indent="-285750">
              <a:buFont typeface="Arial" panose="020B0604020202020204" pitchFamily="34" charset="0"/>
              <a:buChar char="•"/>
            </a:pPr>
            <a:endParaRPr lang="en-GB" sz="1350" dirty="0">
              <a:solidFill>
                <a:schemeClr val="tx2"/>
              </a:solidFill>
            </a:endParaRPr>
          </a:p>
        </p:txBody>
      </p:sp>
    </p:spTree>
    <p:extLst>
      <p:ext uri="{BB962C8B-B14F-4D97-AF65-F5344CB8AC3E}">
        <p14:creationId xmlns:p14="http://schemas.microsoft.com/office/powerpoint/2010/main" val="2679786684"/>
      </p:ext>
    </p:extLst>
  </p:cSld>
  <p:clrMapOvr>
    <a:masterClrMapping/>
  </p:clrMapOvr>
</p:sld>
</file>

<file path=ppt/theme/theme1.xml><?xml version="1.0" encoding="utf-8"?>
<a:theme xmlns:a="http://schemas.openxmlformats.org/drawingml/2006/main" name="LHCH">
  <a:themeElements>
    <a:clrScheme name="Custom 1">
      <a:dk1>
        <a:srgbClr val="323232"/>
      </a:dk1>
      <a:lt1>
        <a:srgbClr val="FFFFFF"/>
      </a:lt1>
      <a:dk2>
        <a:srgbClr val="4F2683"/>
      </a:dk2>
      <a:lt2>
        <a:srgbClr val="EBEBEB"/>
      </a:lt2>
      <a:accent1>
        <a:srgbClr val="4F2683"/>
      </a:accent1>
      <a:accent2>
        <a:srgbClr val="F7961D"/>
      </a:accent2>
      <a:accent3>
        <a:srgbClr val="C0C0C0"/>
      </a:accent3>
      <a:accent4>
        <a:srgbClr val="28A0DC"/>
      </a:accent4>
      <a:accent5>
        <a:srgbClr val="7DAF64"/>
      </a:accent5>
      <a:accent6>
        <a:srgbClr val="FFC850"/>
      </a:accent6>
      <a:hlink>
        <a:srgbClr val="4B7FD3"/>
      </a:hlink>
      <a:folHlink>
        <a:srgbClr val="9191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HCH" id="{3EFC2655-F634-044D-9862-F122A5DF0291}" vid="{E10AC9EE-8471-4540-BB60-1C0E7746DC2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21345</TotalTime>
  <Words>1431</Words>
  <Application>Microsoft Office PowerPoint</Application>
  <PresentationFormat>Widescreen</PresentationFormat>
  <Paragraphs>155</Paragraphs>
  <Slides>12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Calibri</vt:lpstr>
      <vt:lpstr>LHCH</vt:lpstr>
      <vt:lpstr>LHCH EDS (Equality Delivery System)</vt:lpstr>
      <vt:lpstr>PowerPoint Presentation</vt:lpstr>
      <vt:lpstr>Why we involve Stakeholders in scoring</vt:lpstr>
      <vt:lpstr>Scoring</vt:lpstr>
      <vt:lpstr>Scoring Criteria Example Based on 2A: When at work, staff are provided with support to manage obesity, diabetes, asthma, COPD and mental health conditions </vt:lpstr>
      <vt:lpstr>PowerPoint Presentation</vt:lpstr>
      <vt:lpstr>LHCH was the BEST acute specialist trust in the country in ALL People Promise survey elements in the NHS Staff Survey 2024</vt:lpstr>
      <vt:lpstr>Domain 2</vt:lpstr>
      <vt:lpstr>Domain 2</vt:lpstr>
      <vt:lpstr>Domain 2</vt:lpstr>
      <vt:lpstr>Domain 2</vt:lpstr>
      <vt:lpstr>Afta thought  85 members of staff attended afta thought sessions in 2025. We produced themed sessions in partnership with staff networks including Pride and anti-racism.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Walker</dc:creator>
  <cp:lastModifiedBy>Ruth Worthington</cp:lastModifiedBy>
  <cp:revision>173</cp:revision>
  <dcterms:created xsi:type="dcterms:W3CDTF">2019-07-25T10:39:59Z</dcterms:created>
  <dcterms:modified xsi:type="dcterms:W3CDTF">2026-01-06T11:18:14Z</dcterms:modified>
</cp:coreProperties>
</file>