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2"/>
  </p:notesMasterIdLst>
  <p:handoutMasterIdLst>
    <p:handoutMasterId r:id="rId13"/>
  </p:handoutMasterIdLst>
  <p:sldIdLst>
    <p:sldId id="276" r:id="rId5"/>
    <p:sldId id="257" r:id="rId6"/>
    <p:sldId id="280" r:id="rId7"/>
    <p:sldId id="260" r:id="rId8"/>
    <p:sldId id="278" r:id="rId9"/>
    <p:sldId id="281" r:id="rId10"/>
    <p:sldId id="263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9A046E-6B9B-4036-B476-3C61FA445E45}">
          <p14:sldIdLst>
            <p14:sldId id="276"/>
            <p14:sldId id="257"/>
            <p14:sldId id="280"/>
            <p14:sldId id="260"/>
            <p14:sldId id="278"/>
            <p14:sldId id="281"/>
            <p14:sldId id="263"/>
          </p14:sldIdLst>
        </p14:section>
        <p14:section name="Untitled Section" id="{E339AE07-02D3-4A1F-901C-F4A47111D64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0DC"/>
    <a:srgbClr val="4F2683"/>
    <a:srgbClr val="FFC850"/>
    <a:srgbClr val="CBCBCB"/>
    <a:srgbClr val="F8971D"/>
    <a:srgbClr val="5F5F5F"/>
    <a:srgbClr val="7DAF64"/>
    <a:srgbClr val="D95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03451-41F8-4978-8AAB-4A9B80BEC3B6}" v="1" dt="2023-07-31T13:13:09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3758" autoAdjust="0"/>
  </p:normalViewPr>
  <p:slideViewPr>
    <p:cSldViewPr snapToGrid="0" snapToObjects="1">
      <p:cViewPr varScale="1">
        <p:scale>
          <a:sx n="83" d="100"/>
          <a:sy n="83" d="100"/>
        </p:scale>
        <p:origin x="1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72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C237F4-301F-DA43-B4D4-E7BBDEBBA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5A49-48AF-034C-888A-9F420170DB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257D-0302-624C-884C-F50B299F7386}" type="datetime1">
              <a:rPr lang="en-GB" smtClean="0"/>
              <a:t>04/08/2023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7F3C0-AD34-5A4A-B27E-250862593F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09813-B459-4743-BF34-C8B2C84337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C4545-25F6-944D-86CF-EA81BD38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055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82689-571A-B24B-9671-370EFB1AD43C}" type="datetime1">
              <a:rPr lang="en-GB" smtClean="0"/>
              <a:t>04/08/2023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F33-7DA6-424A-BEB6-8E621AFB5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693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4282689-571A-B24B-9671-370EFB1AD43C}" type="datetime1">
              <a:rPr lang="en-GB" smtClean="0"/>
              <a:t>04/08/2023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5F33-7DA6-424A-BEB6-8E621AFB5F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4282689-571A-B24B-9671-370EFB1AD43C}" type="datetime1">
              <a:rPr lang="en-GB" smtClean="0"/>
              <a:t>04/08/2023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5F33-7DA6-424A-BEB6-8E621AFB5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7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54CED2-8856-3049-BBDE-40994C100428}" type="datetime1">
              <a:rPr lang="en-GB" smtClean="0"/>
              <a:t>04/08/2023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4D7DC-7B20-2449-BD2E-3B9518959AF8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3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0995-D774-0A46-B467-2C52A93C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49656"/>
            <a:ext cx="11461476" cy="823912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04D1-1D24-8545-BE44-8F5347713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74" y="2020823"/>
            <a:ext cx="5633901" cy="66713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F26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6AAA1-70A3-BA4A-9EA1-2C0F8F53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674" y="2687955"/>
            <a:ext cx="5633901" cy="349338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D8837-ABB3-9045-A4A0-A0A5FC6AA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0823"/>
            <a:ext cx="5659302" cy="667131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4F26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003F8-FB36-8345-915A-295EB74B0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87955"/>
            <a:ext cx="5652950" cy="349338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2EADB-22A1-8E4B-9314-AB7EC8B1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A2E7-967D-8549-90F5-C1C435E24400}" type="datetime1">
              <a:rPr lang="en-GB" smtClean="0"/>
              <a:t>04/08/2023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18BC9-147E-784E-892C-8C5F9043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0956-C20B-964F-AF08-04651053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2EE56D-C1D9-934A-9AE7-442A7B872363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392B-BBD6-EF4B-A321-10EC5C35D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1292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8B1F5-01D3-3349-8EC2-D012A1EE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06B5A-D839-D44D-B4C8-AF5167ED2629}" type="datetime1">
              <a:rPr lang="en-GB" smtClean="0"/>
              <a:t>04/08/2023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FA987-029E-014B-9D84-2653CE65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CAC2B-4B3B-4242-B9FE-B79289D1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3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63F042-2F27-FD47-AD7A-5758C9D742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7BB5A-0552-D14B-A65B-65C378F1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E1E-1B55-2947-9963-54AF5CBEA441}" type="datetime1">
              <a:rPr lang="en-GB" smtClean="0"/>
              <a:t>04/08/2023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0AAF-5516-4C49-9531-2F4837C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67DD-2EC7-B34D-B8F5-F2E8DC6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4D38A7-40DB-294A-BD57-118281AE7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0" y="5125266"/>
            <a:ext cx="12002530" cy="11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7B3D3-3375-FA48-8B94-1D7D1D93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313-A122-C14C-B656-D37AB3F0E6CE}" type="datetime1">
              <a:rPr lang="en-GB" smtClean="0"/>
              <a:t>04/08/2023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D3A8D-4B03-B847-9AD2-84C8E96C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9493D-0E85-E343-9965-59201105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5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D80A-AB39-984B-9B38-DE5B213FE0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42288"/>
            <a:ext cx="5729150" cy="1069975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9AAB1-D998-1143-BE1C-676AF9B9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216" y="1042289"/>
            <a:ext cx="5524934" cy="4873625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534B8-BC4C-8041-9EE3-23E9506C4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850" y="2304288"/>
            <a:ext cx="5729150" cy="361956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0CEA-1FC2-1B4D-A93D-42D53F7B0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06FD-BE82-D24B-994D-D065C345C366}" type="datetime1">
              <a:rPr lang="en-GB" smtClean="0"/>
              <a:t>04/08/2023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10338-EF2F-2445-945B-A9C2E08D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929D9-7D00-C34C-8FAD-BBF6C0EE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6AE784-0B32-FE41-94FB-A47C04D9C112}"/>
              </a:ext>
            </a:extLst>
          </p:cNvPr>
          <p:cNvCxnSpPr>
            <a:cxnSpLocks/>
          </p:cNvCxnSpPr>
          <p:nvPr userDrawn="1"/>
        </p:nvCxnSpPr>
        <p:spPr>
          <a:xfrm>
            <a:off x="366850" y="2212848"/>
            <a:ext cx="572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0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CA76-B875-FA4A-A114-807B8DB15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42288"/>
            <a:ext cx="5729150" cy="1069975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5A241-5F47-8348-81F0-034811670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09360" y="1042289"/>
            <a:ext cx="5515790" cy="48736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E6303-B2FC-EE4C-8ACD-8D563F5A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6850" y="2304288"/>
            <a:ext cx="5729150" cy="3619564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B9876-2084-6543-B0CE-0B1BD53B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2DE2-6DF5-C246-B7E3-9E63962142D1}" type="datetime1">
              <a:rPr lang="en-GB" smtClean="0"/>
              <a:t>04/08/2023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2706-E4E2-A84E-9EF9-BA61A445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EA5D1-D051-3E40-B6EA-0D28709C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A6217-7ECF-8747-B6BA-0C13B8B5E7C5}"/>
              </a:ext>
            </a:extLst>
          </p:cNvPr>
          <p:cNvCxnSpPr>
            <a:cxnSpLocks/>
          </p:cNvCxnSpPr>
          <p:nvPr userDrawn="1"/>
        </p:nvCxnSpPr>
        <p:spPr>
          <a:xfrm>
            <a:off x="366850" y="2212848"/>
            <a:ext cx="572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8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6D5990-D230-494A-AFE1-A377BD46F56A}" type="datetime1">
              <a:rPr lang="en-GB" smtClean="0"/>
              <a:t>04/08/2023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D1504A-26E7-5C43-A957-655C79045144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D73365-F639-A549-8E1F-0B1E00687E9B}" type="datetime1">
              <a:rPr lang="en-GB" smtClean="0"/>
              <a:t>04/08/2023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F5195D-5BA5-DC43-812E-3D99A77AF64E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E271-B3DF-3847-9E4A-D9F367CE14CC}" type="datetime1">
              <a:rPr lang="en-GB" smtClean="0"/>
              <a:t>04/08/2023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23E76-A290-AE4C-A6AB-FDC327C41D99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E271-B3DF-3847-9E4A-D9F367CE14CC}" type="datetime1">
              <a:rPr lang="en-GB" smtClean="0"/>
              <a:t>04/08/2023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23E76-A290-AE4C-A6AB-FDC327C41D99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10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C79-2BB5-7B44-82EF-43AE916DE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0635B-38A6-8B49-8A9C-38B468E6F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952" y="3694114"/>
            <a:ext cx="6864096" cy="15636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8316B-1A1A-CE4E-9CB4-0A80B5CE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E271-B3DF-3847-9E4A-D9F367CE14CC}" type="datetime1">
              <a:rPr lang="en-GB" smtClean="0"/>
              <a:t>04/08/2023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F87C-CE36-544B-A3C6-2F90889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6177-310A-9C40-ABCC-C6A81218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523E76-A290-AE4C-A6AB-FDC327C41D99}"/>
              </a:ext>
            </a:extLst>
          </p:cNvPr>
          <p:cNvCxnSpPr>
            <a:cxnSpLocks/>
          </p:cNvCxnSpPr>
          <p:nvPr userDrawn="1"/>
        </p:nvCxnSpPr>
        <p:spPr>
          <a:xfrm>
            <a:off x="2310384" y="3602038"/>
            <a:ext cx="75712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13A9-1C9D-CE44-B1EA-6FA615AD7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24695"/>
            <a:ext cx="11458300" cy="842276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2039-20E6-9A42-AB96-1A56E00F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0" y="2013377"/>
            <a:ext cx="11458300" cy="414053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903-E778-9646-9FF9-F80DDF2A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A7B-F31D-B344-836C-A639F0094DD6}" type="datetime1">
              <a:rPr lang="en-GB" smtClean="0"/>
              <a:t>04/08/2023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D98EA-A7FC-5E4E-BCC2-9E1F2392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1A99-9A1A-DC4F-AC6B-3BD51283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84BE4-45A2-CB49-8EF5-42EA151733E7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BBA8-447A-C44F-8686-C88C7A83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2198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1DB5-2908-C944-870F-A5CCB3A7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50" y="2017649"/>
            <a:ext cx="5652950" cy="414540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2EDF4-EB6F-2145-88C2-B177DB4C6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7649"/>
            <a:ext cx="5652950" cy="414540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7BB5A-0552-D14B-A65B-65C378F1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E1E-1B55-2947-9963-54AF5CBEA441}" type="datetime1">
              <a:rPr lang="en-GB" smtClean="0"/>
              <a:t>04/08/2023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0AAF-5516-4C49-9531-2F4837C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67DD-2EC7-B34D-B8F5-F2E8DC6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59460B-F1C8-6A44-941D-F2D47060B8BC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00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BBA8-447A-C44F-8686-C88C7A83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50" y="1032198"/>
            <a:ext cx="11458300" cy="842276"/>
          </a:xfrm>
        </p:spPr>
        <p:txBody>
          <a:bodyPr anchor="b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1DB5-2908-C944-870F-A5CCB3A7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50" y="2017649"/>
            <a:ext cx="5652950" cy="414540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7BB5A-0552-D14B-A65B-65C378F1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CE1E-1B55-2947-9963-54AF5CBEA441}" type="datetime1">
              <a:rPr lang="en-GB" smtClean="0"/>
              <a:t>04/08/2023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0AAF-5516-4C49-9531-2F4837C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767DD-2EC7-B34D-B8F5-F2E8DC61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59460B-F1C8-6A44-941D-F2D47060B8BC}"/>
              </a:ext>
            </a:extLst>
          </p:cNvPr>
          <p:cNvCxnSpPr>
            <a:cxnSpLocks/>
          </p:cNvCxnSpPr>
          <p:nvPr userDrawn="1"/>
        </p:nvCxnSpPr>
        <p:spPr>
          <a:xfrm>
            <a:off x="366850" y="1938528"/>
            <a:ext cx="114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E63F042-2F27-FD47-AD7A-5758C9D742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2017292"/>
            <a:ext cx="5652950" cy="41454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4D38A7-40DB-294A-BD57-118281AE7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9800" y="5248836"/>
            <a:ext cx="6172200" cy="11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FADD0-948E-2E4D-8166-8630AC05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0" y="1031292"/>
            <a:ext cx="11458300" cy="8422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2FA5A-445C-4C4C-984F-8E925BF0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850" y="2008505"/>
            <a:ext cx="11458300" cy="413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B46A2-77C7-DF4C-8D1D-32C2256F4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850" y="6450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1A0663-5F6E-FA48-86B0-FB592E17755D}" type="datetime1">
              <a:rPr lang="en-GB" smtClean="0"/>
              <a:pPr/>
              <a:t>04/08/2023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F296-8AD1-C245-B261-EFF96F03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0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5F4A-C3E2-9945-995F-CE40CC351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950" y="6450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3DD674-0FE8-9A43-90ED-815A93F2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4" r:id="rId2"/>
    <p:sldLayoutId id="2147483732" r:id="rId3"/>
    <p:sldLayoutId id="2147483733" r:id="rId4"/>
    <p:sldLayoutId id="2147483737" r:id="rId5"/>
    <p:sldLayoutId id="2147483736" r:id="rId6"/>
    <p:sldLayoutId id="2147483722" r:id="rId7"/>
    <p:sldLayoutId id="2147483724" r:id="rId8"/>
    <p:sldLayoutId id="2147483735" r:id="rId9"/>
    <p:sldLayoutId id="2147483725" r:id="rId10"/>
    <p:sldLayoutId id="2147483726" r:id="rId11"/>
    <p:sldLayoutId id="2147483738" r:id="rId12"/>
    <p:sldLayoutId id="2147483727" r:id="rId13"/>
    <p:sldLayoutId id="2147483728" r:id="rId14"/>
    <p:sldLayoutId id="2147483729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4F26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F2683"/>
        </a:buClr>
        <a:buFont typeface="Arial" panose="020B0604020202020204" pitchFamily="34" charset="0"/>
        <a:buChar char="•"/>
        <a:defRPr sz="13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Audit Committee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3952" y="3760608"/>
            <a:ext cx="6864096" cy="1563686"/>
          </a:xfrm>
        </p:spPr>
        <p:txBody>
          <a:bodyPr/>
          <a:lstStyle/>
          <a:p>
            <a:r>
              <a:rPr lang="en-GB" dirty="0"/>
              <a:t>Julian Farmer, NED and Audit Committee Chair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0313-A122-C14C-B656-D37AB3F0E6CE}" type="datetime1">
              <a:rPr lang="en-GB" smtClean="0"/>
              <a:t>04/08/2023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have an Audit Committee?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16" y="2105895"/>
            <a:ext cx="6850610" cy="433600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Every NHS organisation is required to have an audit committee that reports to its governing body (Board)</a:t>
            </a:r>
          </a:p>
          <a:p>
            <a:r>
              <a:rPr lang="en-GB" dirty="0"/>
              <a:t>The Committee is unique in that membership is solely NEDs (excluding the Chair) </a:t>
            </a:r>
          </a:p>
          <a:p>
            <a:pPr eaLnBrk="1" hangingPunct="1"/>
            <a:r>
              <a:rPr lang="en-US" altLang="en-US" dirty="0"/>
              <a:t>Responsible for ensuring effective governance, risk management and internal control</a:t>
            </a:r>
          </a:p>
          <a:p>
            <a:pPr eaLnBrk="1" hangingPunct="1"/>
            <a:r>
              <a:rPr lang="en-US" altLang="en-US" dirty="0"/>
              <a:t>Scrutiny and review of </a:t>
            </a:r>
            <a:r>
              <a:rPr lang="en-US" altLang="en-US" b="1" dirty="0">
                <a:solidFill>
                  <a:schemeClr val="accent1"/>
                </a:solidFill>
              </a:rPr>
              <a:t>ALL</a:t>
            </a:r>
            <a:r>
              <a:rPr lang="en-US" altLang="en-US" dirty="0"/>
              <a:t> controls:-</a:t>
            </a:r>
          </a:p>
          <a:p>
            <a:pPr lvl="1" eaLnBrk="1" hangingPunct="1"/>
            <a:r>
              <a:rPr lang="en-US" altLang="en-US" dirty="0"/>
              <a:t>Financial systems</a:t>
            </a:r>
          </a:p>
          <a:p>
            <a:pPr lvl="1" eaLnBrk="1" hangingPunct="1"/>
            <a:r>
              <a:rPr lang="en-US" altLang="en-US" dirty="0"/>
              <a:t>Financial information</a:t>
            </a:r>
          </a:p>
          <a:p>
            <a:pPr lvl="1" eaLnBrk="1" hangingPunct="1"/>
            <a:r>
              <a:rPr lang="en-US" altLang="en-US" dirty="0"/>
              <a:t>Compliance with laws and regulations</a:t>
            </a:r>
          </a:p>
          <a:p>
            <a:pPr lvl="1" eaLnBrk="1" hangingPunct="1"/>
            <a:r>
              <a:rPr lang="en-US" altLang="en-US" dirty="0"/>
              <a:t>Risk management</a:t>
            </a:r>
          </a:p>
          <a:p>
            <a:pPr lvl="1" eaLnBrk="1" hangingPunct="1"/>
            <a:r>
              <a:rPr lang="en-US" altLang="en-US" dirty="0"/>
              <a:t>Clinical Quality </a:t>
            </a:r>
          </a:p>
          <a:p>
            <a:pPr lvl="1" eaLnBrk="1" hangingPunct="1"/>
            <a:r>
              <a:rPr lang="en-US" altLang="en-US" dirty="0"/>
              <a:t>etc.</a:t>
            </a:r>
          </a:p>
          <a:p>
            <a:r>
              <a:rPr lang="en-GB" dirty="0"/>
              <a:t>Meets quarterly (</a:t>
            </a:r>
            <a:r>
              <a:rPr lang="en-GB"/>
              <a:t>plus an additional </a:t>
            </a:r>
            <a:r>
              <a:rPr lang="en-GB" dirty="0"/>
              <a:t>meeting to review the annual report and accounts)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7F889-47C1-4F62-8B35-D1D9BA85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178" y="2210874"/>
            <a:ext cx="2831996" cy="3826042"/>
          </a:xfrm>
          <a:prstGeom prst="rect">
            <a:avLst/>
          </a:prstGeom>
          <a:ln>
            <a:solidFill>
              <a:srgbClr val="28A0DC"/>
            </a:solidFill>
          </a:ln>
        </p:spPr>
      </p:pic>
    </p:spTree>
    <p:extLst>
      <p:ext uri="{BB962C8B-B14F-4D97-AF65-F5344CB8AC3E}">
        <p14:creationId xmlns:p14="http://schemas.microsoft.com/office/powerpoint/2010/main" val="11097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6C20-0DD7-4ACE-B74E-F111F158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Audit Committee do?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A92D-4642-4AF1-B430-C06ADB3E4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850" y="2052692"/>
            <a:ext cx="5652950" cy="4145407"/>
          </a:xfrm>
        </p:spPr>
        <p:txBody>
          <a:bodyPr/>
          <a:lstStyle/>
          <a:p>
            <a:r>
              <a:rPr lang="en-US" spc="-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 all</a:t>
            </a:r>
            <a:r>
              <a:rPr lang="en-US" spc="-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en-US" spc="2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r>
              <a:rPr lang="en-US" spc="-2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en-US" spc="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disclosure</a:t>
            </a:r>
            <a:r>
              <a:rPr lang="en-US" b="1" spc="-5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2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statements</a:t>
            </a:r>
          </a:p>
          <a:p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policies</a:t>
            </a:r>
            <a:r>
              <a:rPr lang="en-US" spc="-6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ensuring</a:t>
            </a:r>
            <a:r>
              <a:rPr lang="en-US" spc="-3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compliance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relevant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regulatory,</a:t>
            </a:r>
            <a:r>
              <a:rPr lang="en-US" spc="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legal</a:t>
            </a:r>
            <a:r>
              <a:rPr lang="en-US" spc="-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25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code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conduct</a:t>
            </a:r>
            <a:r>
              <a:rPr lang="en-US" spc="26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requirements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any</a:t>
            </a:r>
            <a:r>
              <a:rPr lang="en-US" spc="-6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reporting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self-</a:t>
            </a:r>
            <a:r>
              <a:rPr lang="en-US" b="1" spc="-15" dirty="0"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certifications</a:t>
            </a:r>
          </a:p>
          <a:p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policies</a:t>
            </a:r>
            <a:r>
              <a:rPr lang="en-US" spc="-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procedures</a:t>
            </a:r>
            <a:r>
              <a:rPr lang="en-US" spc="-3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n-US" spc="-4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all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work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pc="-4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counter</a:t>
            </a:r>
            <a:r>
              <a:rPr lang="en-US" spc="-4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fraud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20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security</a:t>
            </a:r>
            <a:r>
              <a:rPr lang="en-US" spc="-2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as</a:t>
            </a:r>
            <a:r>
              <a:rPr lang="en-US" spc="23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required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en-US" spc="-5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NHS </a:t>
            </a:r>
            <a:r>
              <a:rPr lang="en-US" b="1" spc="-15" dirty="0"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Counter Fraud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Authority </a:t>
            </a:r>
          </a:p>
          <a:p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Controls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risk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arrangements</a:t>
            </a:r>
            <a:r>
              <a:rPr lang="en-US" spc="-3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associated</a:t>
            </a:r>
            <a:r>
              <a:rPr lang="en-US" spc="-2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with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5" dirty="0"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cyber security</a:t>
            </a:r>
          </a:p>
          <a:p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Ensure that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appropriate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5" dirty="0"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data quality</a:t>
            </a:r>
            <a:r>
              <a:rPr lang="en-US" b="1" spc="-10" dirty="0">
                <a:solidFill>
                  <a:schemeClr val="accent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standards are</a:t>
            </a: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set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and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compliance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n-US" spc="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these</a:t>
            </a:r>
            <a:r>
              <a:rPr lang="en-US" spc="30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standards </a:t>
            </a:r>
            <a:r>
              <a:rPr lang="en-US" spc="-5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US" spc="-1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monitored.</a:t>
            </a:r>
            <a:endParaRPr lang="en-GB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87B879-31C6-4DFF-9F5C-7AA064835F60}"/>
              </a:ext>
            </a:extLst>
          </p:cNvPr>
          <p:cNvSpPr txBox="1">
            <a:spLocks/>
          </p:cNvSpPr>
          <p:nvPr/>
        </p:nvSpPr>
        <p:spPr>
          <a:xfrm>
            <a:off x="6375519" y="2052691"/>
            <a:ext cx="5652950" cy="4145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4F268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F268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F2683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F2683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4F2683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Ensures effectiveness of </a:t>
            </a:r>
            <a:r>
              <a:rPr lang="en-US" b="1" spc="-2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internal and external audit</a:t>
            </a:r>
            <a:r>
              <a:rPr lang="en-US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inc</a:t>
            </a:r>
            <a:r>
              <a:rPr lang="en-US" spc="-2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luding approval of plans, tracking progress and outcomes of work and final opinions</a:t>
            </a:r>
          </a:p>
          <a:p>
            <a:r>
              <a:rPr lang="en-US" spc="-2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eview</a:t>
            </a:r>
            <a:r>
              <a:rPr lang="en-US" spc="-6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en-US" b="1" spc="-25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5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en-US" b="1" spc="-2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b="1" spc="-8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spc="-1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en-US" b="1" spc="-15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statements</a:t>
            </a:r>
            <a:r>
              <a:rPr lang="en-US" b="1" spc="-25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en-US" spc="3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submission</a:t>
            </a:r>
            <a:r>
              <a:rPr lang="en-US" spc="-3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pc="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-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r>
              <a:rPr lang="en-US" spc="-4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5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Directors</a:t>
            </a:r>
          </a:p>
          <a:p>
            <a:r>
              <a:rPr lang="en-US" spc="-2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Review the </a:t>
            </a:r>
            <a:r>
              <a:rPr lang="en-US" b="1" spc="-2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Annual Governance Statement </a:t>
            </a:r>
            <a:r>
              <a:rPr lang="en-US" spc="-2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(AGS) </a:t>
            </a:r>
            <a:endParaRPr lang="en-US" spc="-2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pc="-2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42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6C20-0DD7-4ACE-B74E-F111F158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44" y="684527"/>
            <a:ext cx="11458300" cy="589997"/>
          </a:xfrm>
        </p:spPr>
        <p:txBody>
          <a:bodyPr/>
          <a:lstStyle/>
          <a:p>
            <a:r>
              <a:rPr lang="en-GB" dirty="0"/>
              <a:t>How does the Audit Committee fulfil its role?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31D4C-8AB3-42EF-867B-0D63DF5B8053}"/>
              </a:ext>
            </a:extLst>
          </p:cNvPr>
          <p:cNvSpPr txBox="1"/>
          <p:nvPr/>
        </p:nvSpPr>
        <p:spPr>
          <a:xfrm>
            <a:off x="5736407" y="2665008"/>
            <a:ext cx="2133982" cy="369332"/>
          </a:xfrm>
          <a:prstGeom prst="rect">
            <a:avLst/>
          </a:prstGeom>
          <a:solidFill>
            <a:srgbClr val="4F2683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External Audit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60ABB-5F33-45BA-ACFD-C6672950BA39}"/>
              </a:ext>
            </a:extLst>
          </p:cNvPr>
          <p:cNvSpPr txBox="1"/>
          <p:nvPr/>
        </p:nvSpPr>
        <p:spPr>
          <a:xfrm>
            <a:off x="211756" y="1803981"/>
            <a:ext cx="31235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Assurance Committees (bi annual and annual reports)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3081D-1288-42B5-AD47-A57896C049EC}"/>
              </a:ext>
            </a:extLst>
          </p:cNvPr>
          <p:cNvSpPr txBox="1"/>
          <p:nvPr/>
        </p:nvSpPr>
        <p:spPr>
          <a:xfrm>
            <a:off x="9590340" y="3858149"/>
            <a:ext cx="2390597" cy="646331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Head of Internal Audit Opinion (Annual)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C07CF-2DC8-4DED-9383-24AE36E2482A}"/>
              </a:ext>
            </a:extLst>
          </p:cNvPr>
          <p:cNvSpPr txBox="1"/>
          <p:nvPr/>
        </p:nvSpPr>
        <p:spPr>
          <a:xfrm>
            <a:off x="5402027" y="4003290"/>
            <a:ext cx="1786873" cy="646331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Internal Audit Annual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74A5B-5523-4E33-B407-0E9CB277A9CD}"/>
              </a:ext>
            </a:extLst>
          </p:cNvPr>
          <p:cNvSpPr txBox="1"/>
          <p:nvPr/>
        </p:nvSpPr>
        <p:spPr>
          <a:xfrm>
            <a:off x="5418434" y="5036873"/>
            <a:ext cx="29418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Recommendations Tracker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54F7A-8230-4C90-ACA7-202895E01C99}"/>
              </a:ext>
            </a:extLst>
          </p:cNvPr>
          <p:cNvSpPr txBox="1"/>
          <p:nvPr/>
        </p:nvSpPr>
        <p:spPr>
          <a:xfrm>
            <a:off x="3572110" y="1572252"/>
            <a:ext cx="39999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Management assurance reports (e.g. Cyber, data quality, clinical audit, NICE, research governance)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0CE142-E8CE-46AE-A6FF-A8CD7186FACF}"/>
              </a:ext>
            </a:extLst>
          </p:cNvPr>
          <p:cNvSpPr txBox="1"/>
          <p:nvPr/>
        </p:nvSpPr>
        <p:spPr>
          <a:xfrm>
            <a:off x="3168637" y="2747282"/>
            <a:ext cx="17820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Annual report and accounts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235538-8FC7-42EF-AAF7-F80E210B571D}"/>
              </a:ext>
            </a:extLst>
          </p:cNvPr>
          <p:cNvSpPr txBox="1"/>
          <p:nvPr/>
        </p:nvSpPr>
        <p:spPr>
          <a:xfrm>
            <a:off x="137621" y="6092102"/>
            <a:ext cx="362150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Changes to accounting standards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9F3620-B67E-4F06-B127-C182E4501E3B}"/>
              </a:ext>
            </a:extLst>
          </p:cNvPr>
          <p:cNvSpPr txBox="1"/>
          <p:nvPr/>
        </p:nvSpPr>
        <p:spPr>
          <a:xfrm>
            <a:off x="211063" y="3490743"/>
            <a:ext cx="22539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Annual Governance Statement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3D89140-C566-49D8-9C36-0DA49B9363DD}"/>
              </a:ext>
            </a:extLst>
          </p:cNvPr>
          <p:cNvSpPr txBox="1"/>
          <p:nvPr/>
        </p:nvSpPr>
        <p:spPr>
          <a:xfrm>
            <a:off x="5379266" y="3133757"/>
            <a:ext cx="2553322" cy="646331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Internal and External Audit Progress reports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2D49E5-2DAD-4F5F-8E8E-51ED64C837F3}"/>
              </a:ext>
            </a:extLst>
          </p:cNvPr>
          <p:cNvSpPr txBox="1"/>
          <p:nvPr/>
        </p:nvSpPr>
        <p:spPr>
          <a:xfrm>
            <a:off x="8970888" y="4919645"/>
            <a:ext cx="2889425" cy="646331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Anti Fraud Plan (Annual) and progress updates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DD9CD6-0303-4A13-999D-AB9F04A80B44}"/>
              </a:ext>
            </a:extLst>
          </p:cNvPr>
          <p:cNvSpPr txBox="1"/>
          <p:nvPr/>
        </p:nvSpPr>
        <p:spPr>
          <a:xfrm>
            <a:off x="124595" y="5221539"/>
            <a:ext cx="173643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Tender waivers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808F7E-B181-4304-88DD-985E8460BD96}"/>
              </a:ext>
            </a:extLst>
          </p:cNvPr>
          <p:cNvSpPr txBox="1"/>
          <p:nvPr/>
        </p:nvSpPr>
        <p:spPr>
          <a:xfrm>
            <a:off x="2108090" y="5498563"/>
            <a:ext cx="25955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Risk Management KPIs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36F188-B25C-4242-96E6-D228FA99D2F0}"/>
              </a:ext>
            </a:extLst>
          </p:cNvPr>
          <p:cNvSpPr txBox="1"/>
          <p:nvPr/>
        </p:nvSpPr>
        <p:spPr>
          <a:xfrm>
            <a:off x="8057190" y="2865226"/>
            <a:ext cx="2073901" cy="923330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Board Assurance Framework Opinion (Annual)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18F54D-1816-4B81-A185-77BC562D8878}"/>
              </a:ext>
            </a:extLst>
          </p:cNvPr>
          <p:cNvSpPr txBox="1"/>
          <p:nvPr/>
        </p:nvSpPr>
        <p:spPr>
          <a:xfrm>
            <a:off x="4100750" y="6201439"/>
            <a:ext cx="16081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External visits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7FEF2C-9BF6-4371-B8CA-A97D718B505E}"/>
              </a:ext>
            </a:extLst>
          </p:cNvPr>
          <p:cNvSpPr txBox="1"/>
          <p:nvPr/>
        </p:nvSpPr>
        <p:spPr>
          <a:xfrm>
            <a:off x="366850" y="2659974"/>
            <a:ext cx="25099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Provider licence compliance (quarterly)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DE77DF-1744-4A51-99F9-800AD500E157}"/>
              </a:ext>
            </a:extLst>
          </p:cNvPr>
          <p:cNvSpPr txBox="1"/>
          <p:nvPr/>
        </p:nvSpPr>
        <p:spPr>
          <a:xfrm>
            <a:off x="10254379" y="3030688"/>
            <a:ext cx="1886251" cy="646331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Internal Audit Follow up report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1A54CC-0D2C-41F4-9A37-8B2010B42874}"/>
              </a:ext>
            </a:extLst>
          </p:cNvPr>
          <p:cNvSpPr txBox="1"/>
          <p:nvPr/>
        </p:nvSpPr>
        <p:spPr>
          <a:xfrm>
            <a:off x="7288307" y="3958540"/>
            <a:ext cx="2130827" cy="923330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 Security and Protection Toolkit opinion (Annual)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BC46BD-A631-4BE7-9DFF-2A6F5924E085}"/>
              </a:ext>
            </a:extLst>
          </p:cNvPr>
          <p:cNvSpPr txBox="1"/>
          <p:nvPr/>
        </p:nvSpPr>
        <p:spPr>
          <a:xfrm>
            <a:off x="2973431" y="4370851"/>
            <a:ext cx="21339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Effectiveness of Internal and External Auditors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0BF5BC-E26E-44B2-A13B-8FF6499303F7}"/>
              </a:ext>
            </a:extLst>
          </p:cNvPr>
          <p:cNvSpPr txBox="1"/>
          <p:nvPr/>
        </p:nvSpPr>
        <p:spPr>
          <a:xfrm>
            <a:off x="10476807" y="5739774"/>
            <a:ext cx="16432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Briefings (e.g. Bribery Act)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5A6EAB-6FBB-4116-918C-8B3BA5C46CEC}"/>
              </a:ext>
            </a:extLst>
          </p:cNvPr>
          <p:cNvGrpSpPr/>
          <p:nvPr/>
        </p:nvGrpSpPr>
        <p:grpSpPr>
          <a:xfrm>
            <a:off x="9038122" y="1091421"/>
            <a:ext cx="3012707" cy="1414433"/>
            <a:chOff x="9038122" y="1142791"/>
            <a:chExt cx="3012707" cy="14144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6B71FC-E338-42D8-B60E-D6E920535D6C}"/>
                </a:ext>
              </a:extLst>
            </p:cNvPr>
            <p:cNvGrpSpPr/>
            <p:nvPr/>
          </p:nvGrpSpPr>
          <p:grpSpPr>
            <a:xfrm>
              <a:off x="9038122" y="1142791"/>
              <a:ext cx="3012707" cy="1414433"/>
              <a:chOff x="9038122" y="2342444"/>
              <a:chExt cx="3012707" cy="14869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C0931D0-0D11-4666-9C32-FFD068C5FA4A}"/>
                  </a:ext>
                </a:extLst>
              </p:cNvPr>
              <p:cNvGrpSpPr/>
              <p:nvPr/>
            </p:nvGrpSpPr>
            <p:grpSpPr>
              <a:xfrm>
                <a:off x="9230627" y="2415941"/>
                <a:ext cx="2749617" cy="1013059"/>
                <a:chOff x="9230627" y="2415941"/>
                <a:chExt cx="2749617" cy="1013059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341AA7D-6825-467F-A4EB-7E0DE53B16F4}"/>
                    </a:ext>
                  </a:extLst>
                </p:cNvPr>
                <p:cNvSpPr txBox="1"/>
                <p:nvPr/>
              </p:nvSpPr>
              <p:spPr>
                <a:xfrm>
                  <a:off x="9230627" y="2415941"/>
                  <a:ext cx="718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KEY: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C60FC16-DB7E-4313-AE74-0D7012FF40AD}"/>
                    </a:ext>
                  </a:extLst>
                </p:cNvPr>
                <p:cNvSpPr txBox="1"/>
                <p:nvPr/>
              </p:nvSpPr>
              <p:spPr>
                <a:xfrm>
                  <a:off x="10071618" y="2785273"/>
                  <a:ext cx="178869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Internal Assurances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D879DBA-7F24-4547-8D65-9258F53679B4}"/>
                    </a:ext>
                  </a:extLst>
                </p:cNvPr>
                <p:cNvSpPr txBox="1"/>
                <p:nvPr/>
              </p:nvSpPr>
              <p:spPr>
                <a:xfrm>
                  <a:off x="10071618" y="3121223"/>
                  <a:ext cx="19086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External Assurances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1EE95A-6F73-4448-B8D8-F82E67ED90E4}"/>
                    </a:ext>
                  </a:extLst>
                </p:cNvPr>
                <p:cNvSpPr/>
                <p:nvPr/>
              </p:nvSpPr>
              <p:spPr>
                <a:xfrm>
                  <a:off x="9346131" y="2833398"/>
                  <a:ext cx="582188" cy="22182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9DFB357-C14B-4365-A21C-0949F4218F20}"/>
                    </a:ext>
                  </a:extLst>
                </p:cNvPr>
                <p:cNvSpPr/>
                <p:nvPr/>
              </p:nvSpPr>
              <p:spPr>
                <a:xfrm>
                  <a:off x="9346131" y="3186323"/>
                  <a:ext cx="582188" cy="2218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4B924E-42AC-4369-82F6-2C7605593339}"/>
                  </a:ext>
                </a:extLst>
              </p:cNvPr>
              <p:cNvSpPr/>
              <p:nvPr/>
            </p:nvSpPr>
            <p:spPr>
              <a:xfrm>
                <a:off x="9038122" y="2342444"/>
                <a:ext cx="3012707" cy="148699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CF89CB-B331-4F50-809A-2D58DFB3A1DB}"/>
                </a:ext>
              </a:extLst>
            </p:cNvPr>
            <p:cNvSpPr txBox="1"/>
            <p:nvPr/>
          </p:nvSpPr>
          <p:spPr>
            <a:xfrm>
              <a:off x="10097953" y="2226363"/>
              <a:ext cx="19086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Other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A93C25-3BF4-4268-85DF-8CC7F3AC1540}"/>
                </a:ext>
              </a:extLst>
            </p:cNvPr>
            <p:cNvSpPr/>
            <p:nvPr/>
          </p:nvSpPr>
          <p:spPr>
            <a:xfrm>
              <a:off x="9346131" y="2270759"/>
              <a:ext cx="582188" cy="210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7512730-39BC-44CF-A367-EF73D31A46AE}"/>
              </a:ext>
            </a:extLst>
          </p:cNvPr>
          <p:cNvSpPr txBox="1"/>
          <p:nvPr/>
        </p:nvSpPr>
        <p:spPr>
          <a:xfrm>
            <a:off x="5955994" y="5601274"/>
            <a:ext cx="18626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Corporate Governance Manual Review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F0ED29-136A-4E3E-BBD7-F1A71AB093C7}"/>
              </a:ext>
            </a:extLst>
          </p:cNvPr>
          <p:cNvSpPr txBox="1"/>
          <p:nvPr/>
        </p:nvSpPr>
        <p:spPr>
          <a:xfrm>
            <a:off x="331687" y="4360551"/>
            <a:ext cx="213398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Losses and special payments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05286E-C755-49FF-9A7B-E85DD73C77A9}"/>
              </a:ext>
            </a:extLst>
          </p:cNvPr>
          <p:cNvSpPr txBox="1"/>
          <p:nvPr/>
        </p:nvSpPr>
        <p:spPr>
          <a:xfrm>
            <a:off x="7955311" y="5778927"/>
            <a:ext cx="2377659" cy="646331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External Audit Findings and opinion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10DCAB-8E31-4FAA-A8D4-7E12F6BC2A24}"/>
              </a:ext>
            </a:extLst>
          </p:cNvPr>
          <p:cNvSpPr txBox="1"/>
          <p:nvPr/>
        </p:nvSpPr>
        <p:spPr>
          <a:xfrm>
            <a:off x="2663756" y="3547291"/>
            <a:ext cx="239059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Declaration of interests registers</a:t>
            </a:r>
          </a:p>
        </p:txBody>
      </p:sp>
    </p:spTree>
    <p:extLst>
      <p:ext uri="{BB962C8B-B14F-4D97-AF65-F5344CB8AC3E}">
        <p14:creationId xmlns:p14="http://schemas.microsoft.com/office/powerpoint/2010/main" val="283029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DA1B-46BE-4A9A-B179-3610C52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50" y="1024695"/>
            <a:ext cx="11458300" cy="730214"/>
          </a:xfrm>
        </p:spPr>
        <p:txBody>
          <a:bodyPr/>
          <a:lstStyle/>
          <a:p>
            <a:r>
              <a:rPr lang="en-GB" dirty="0"/>
              <a:t>Examples/ Case studies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AACF77-110D-4453-B002-D96BDB8A63A3}"/>
              </a:ext>
            </a:extLst>
          </p:cNvPr>
          <p:cNvSpPr/>
          <p:nvPr/>
        </p:nvSpPr>
        <p:spPr>
          <a:xfrm>
            <a:off x="640221" y="1976582"/>
            <a:ext cx="3146694" cy="45577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Research Finance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Management request for internal audit review to explore potential risks and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Limited’ assurance opinion received with clear agreed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Follow up and tracking of progress against recommendations with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Improvements to systems, processes and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Internal audit follow up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8D269F-F684-49F0-AAAC-C8531AE73EE9}"/>
              </a:ext>
            </a:extLst>
          </p:cNvPr>
          <p:cNvSpPr/>
          <p:nvPr/>
        </p:nvSpPr>
        <p:spPr>
          <a:xfrm>
            <a:off x="4202545" y="1976582"/>
            <a:ext cx="4119418" cy="45577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</a:rPr>
              <a:t>Bribery Act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Undertaken by our Local Counter Fraud Specialist (LCFS) as part of the annual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Initial review in 2011/12 as the legislation was introduced and periodic reviews to provide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2021 review considered this in light of NHS revisions to some elements of procurement processes during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Small number of actions regarding communication, contracts registers, and training implemented to further strengthen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F68243-C75E-4E3E-BE70-C0F0D6D375D2}"/>
              </a:ext>
            </a:extLst>
          </p:cNvPr>
          <p:cNvSpPr/>
          <p:nvPr/>
        </p:nvSpPr>
        <p:spPr>
          <a:xfrm>
            <a:off x="8595903" y="1976582"/>
            <a:ext cx="3161988" cy="45577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</a:rPr>
              <a:t>Register of Interests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Management assurance showed a low completion rate for Trust decision makers for 21/22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Actions agreed to follow this up during March 2022 to ensure an improved position for year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Final position at the 31</a:t>
            </a:r>
            <a:r>
              <a:rPr lang="en-GB" sz="1600" baseline="30000" dirty="0">
                <a:solidFill>
                  <a:schemeClr val="tx1"/>
                </a:solidFill>
              </a:rPr>
              <a:t>st</a:t>
            </a:r>
            <a:r>
              <a:rPr lang="en-GB" sz="1600" dirty="0">
                <a:solidFill>
                  <a:schemeClr val="tx1"/>
                </a:solidFill>
              </a:rPr>
              <a:t> March was positive and provided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was sustained and further improved in 22/23.</a:t>
            </a:r>
          </a:p>
        </p:txBody>
      </p:sp>
    </p:spTree>
    <p:extLst>
      <p:ext uri="{BB962C8B-B14F-4D97-AF65-F5344CB8AC3E}">
        <p14:creationId xmlns:p14="http://schemas.microsoft.com/office/powerpoint/2010/main" val="5353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B096-C8B7-40BD-B130-F746C1D7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2022/23 highlights and look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CEDD-C51A-4A7B-B54E-AD519FF60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50" y="2013378"/>
            <a:ext cx="11458300" cy="367850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2022/23 the Audit Committee will continue to focus its attention on the following: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Assurance processes underpinning recovery and reset of services;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Assurance processes to support data quality;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Assurance processes to support cyber security;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Assurance on risk management KPIs including the improvement work through the Risk Management Committee; </a:t>
            </a:r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risk management system in 2023/24</a:t>
            </a:r>
            <a:endParaRPr lang="en-GB" sz="1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Reviewing the approach to Committee effectiveness and annual report for all Assurance Committees;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Understanding and ensuring appropriate governance arrangements and risk management processes are in place to support wider systems / partnership working and emerging ICS frameworks; </a:t>
            </a:r>
            <a:r>
              <a:rPr lang="en-GB" sz="1800" b="1" dirty="0">
                <a:solidFill>
                  <a:srgbClr val="7030A0"/>
                </a:solidFill>
                <a:ea typeface="Times New Roman" panose="02020603050405020304" pitchFamily="18" charset="0"/>
              </a:rPr>
              <a:t>Further considerations for </a:t>
            </a:r>
            <a:r>
              <a:rPr lang="en-GB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2023/24</a:t>
            </a:r>
            <a:endParaRPr lang="en-GB" sz="1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CC2CD-58E9-428D-964E-06FF6A10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A7B-F31D-B344-836C-A639F0094DD6}" type="datetime1">
              <a:rPr lang="en-GB" smtClean="0"/>
              <a:t>04/08/2023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0D9FE-4532-4766-9F93-80120600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D674-0FE8-9A43-90ED-815A93F2FB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GB" b="1"/>
              <a:t>Questions?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7C3ADF7-9DA5-2CC9-C649-3D2C0184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6850" y="645062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654CED2-8856-3049-BBDE-40994C100428}" type="datetime1">
              <a:rPr lang="en-GB" smtClean="0"/>
              <a:pPr>
                <a:spcAft>
                  <a:spcPts val="600"/>
                </a:spcAft>
              </a:pPr>
              <a:t>04/08/2023</a:t>
            </a:fld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9EE1DD2-EDD9-D574-C224-0DFF9D87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950" y="645062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53DD674-0FE8-9A43-90ED-815A93F2FBA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8180"/>
      </p:ext>
    </p:extLst>
  </p:cSld>
  <p:clrMapOvr>
    <a:masterClrMapping/>
  </p:clrMapOvr>
</p:sld>
</file>

<file path=ppt/theme/theme1.xml><?xml version="1.0" encoding="utf-8"?>
<a:theme xmlns:a="http://schemas.openxmlformats.org/drawingml/2006/main" name="LHCH">
  <a:themeElements>
    <a:clrScheme name="Custom 1">
      <a:dk1>
        <a:srgbClr val="323232"/>
      </a:dk1>
      <a:lt1>
        <a:srgbClr val="FFFFFF"/>
      </a:lt1>
      <a:dk2>
        <a:srgbClr val="4F2683"/>
      </a:dk2>
      <a:lt2>
        <a:srgbClr val="EBEBEB"/>
      </a:lt2>
      <a:accent1>
        <a:srgbClr val="4F2683"/>
      </a:accent1>
      <a:accent2>
        <a:srgbClr val="F7961D"/>
      </a:accent2>
      <a:accent3>
        <a:srgbClr val="C0C0C0"/>
      </a:accent3>
      <a:accent4>
        <a:srgbClr val="28A0DC"/>
      </a:accent4>
      <a:accent5>
        <a:srgbClr val="7DAF64"/>
      </a:accent5>
      <a:accent6>
        <a:srgbClr val="FFC850"/>
      </a:accent6>
      <a:hlink>
        <a:srgbClr val="4B7FD3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H" id="{3EFC2655-F634-044D-9862-F122A5DF0291}" vid="{E10AC9EE-8471-4540-BB60-1C0E7746DC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D90E5BCF37E45A9B3393B0B3FE4E0" ma:contentTypeVersion="0" ma:contentTypeDescription="Create a new document." ma:contentTypeScope="" ma:versionID="d75819ee6d7bb27f4e5b8c30c55ac2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50b0b82e1c0a0e3a62a7fa1a1a35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0BD5DF-63CB-4581-8BDB-A448E1CD2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2E5D6F-3771-4CDF-8552-CB915FEDD1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628F36-EC65-4CD3-AADF-9BCB43F5F45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13382</TotalTime>
  <Words>671</Words>
  <Application>Microsoft Office PowerPoint</Application>
  <PresentationFormat>Widescreen</PresentationFormat>
  <Paragraphs>89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LHCH</vt:lpstr>
      <vt:lpstr>Audit Committee</vt:lpstr>
      <vt:lpstr>Why do we have an Audit Committee?</vt:lpstr>
      <vt:lpstr>What does the Audit Committee do? </vt:lpstr>
      <vt:lpstr>How does the Audit Committee fulfil its role?</vt:lpstr>
      <vt:lpstr>Examples/ Case studies</vt:lpstr>
      <vt:lpstr>2022/23 highlights and look ahead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Walker</dc:creator>
  <cp:lastModifiedBy>Gillian Donnelly</cp:lastModifiedBy>
  <cp:revision>199</cp:revision>
  <cp:lastPrinted>2021-06-08T11:09:15Z</cp:lastPrinted>
  <dcterms:created xsi:type="dcterms:W3CDTF">2019-07-25T10:39:59Z</dcterms:created>
  <dcterms:modified xsi:type="dcterms:W3CDTF">2023-08-04T08:45:19Z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0x0101001D1D90E5BCF37E45A9B3393B0B3FE4E0</vt:lpwstr>
  </property>
</Properties>
</file>