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E_C46F8A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handoutMasterIdLst>
    <p:handoutMasterId r:id="rId40"/>
  </p:handoutMasterIdLst>
  <p:sldIdLst>
    <p:sldId id="278" r:id="rId2"/>
    <p:sldId id="328" r:id="rId3"/>
    <p:sldId id="317" r:id="rId4"/>
    <p:sldId id="316" r:id="rId5"/>
    <p:sldId id="304" r:id="rId6"/>
    <p:sldId id="303" r:id="rId7"/>
    <p:sldId id="282" r:id="rId8"/>
    <p:sldId id="284" r:id="rId9"/>
    <p:sldId id="305" r:id="rId10"/>
    <p:sldId id="306" r:id="rId11"/>
    <p:sldId id="299" r:id="rId12"/>
    <p:sldId id="307" r:id="rId13"/>
    <p:sldId id="308" r:id="rId14"/>
    <p:sldId id="300" r:id="rId15"/>
    <p:sldId id="309" r:id="rId16"/>
    <p:sldId id="310" r:id="rId17"/>
    <p:sldId id="311" r:id="rId18"/>
    <p:sldId id="312" r:id="rId19"/>
    <p:sldId id="313" r:id="rId20"/>
    <p:sldId id="1613" r:id="rId21"/>
    <p:sldId id="1561" r:id="rId22"/>
    <p:sldId id="1612" r:id="rId23"/>
    <p:sldId id="1609" r:id="rId24"/>
    <p:sldId id="335" r:id="rId25"/>
    <p:sldId id="333" r:id="rId26"/>
    <p:sldId id="334" r:id="rId27"/>
    <p:sldId id="1614" r:id="rId28"/>
    <p:sldId id="326" r:id="rId29"/>
    <p:sldId id="322" r:id="rId30"/>
    <p:sldId id="321" r:id="rId31"/>
    <p:sldId id="323" r:id="rId32"/>
    <p:sldId id="324" r:id="rId33"/>
    <p:sldId id="325" r:id="rId34"/>
    <p:sldId id="1616" r:id="rId35"/>
    <p:sldId id="318" r:id="rId36"/>
    <p:sldId id="329" r:id="rId37"/>
    <p:sldId id="161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9A046E-6B9B-4036-B476-3C61FA445E45}">
          <p14:sldIdLst>
            <p14:sldId id="278"/>
            <p14:sldId id="328"/>
            <p14:sldId id="317"/>
            <p14:sldId id="316"/>
            <p14:sldId id="304"/>
            <p14:sldId id="303"/>
            <p14:sldId id="282"/>
            <p14:sldId id="284"/>
            <p14:sldId id="305"/>
            <p14:sldId id="306"/>
            <p14:sldId id="299"/>
            <p14:sldId id="307"/>
            <p14:sldId id="308"/>
            <p14:sldId id="300"/>
            <p14:sldId id="309"/>
            <p14:sldId id="310"/>
            <p14:sldId id="311"/>
            <p14:sldId id="312"/>
            <p14:sldId id="313"/>
            <p14:sldId id="1613"/>
            <p14:sldId id="1561"/>
            <p14:sldId id="1612"/>
            <p14:sldId id="1609"/>
            <p14:sldId id="335"/>
            <p14:sldId id="333"/>
            <p14:sldId id="334"/>
            <p14:sldId id="1614"/>
            <p14:sldId id="326"/>
            <p14:sldId id="322"/>
            <p14:sldId id="321"/>
            <p14:sldId id="323"/>
            <p14:sldId id="324"/>
            <p14:sldId id="325"/>
            <p14:sldId id="1616"/>
            <p14:sldId id="318"/>
            <p14:sldId id="329"/>
            <p14:sldId id="1615"/>
          </p14:sldIdLst>
        </p14:section>
        <p14:section name="Examples" id="{50EF13D4-0C7E-44CE-A013-DC12FACA97EB}">
          <p14:sldIdLst/>
        </p14:section>
        <p14:section name="Tools" id="{6D279879-29C1-42D6-9CA4-77CBB09005D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47BD7-7C01-9A8A-2D10-EBB612926567}" name="Djeyapraba Kadar" initials="DK" userId="S::Djeyapraba.Kadar@lhch.nhs.uk::60e37339-792c-4be1-8808-f97833d63e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2683"/>
    <a:srgbClr val="CBCBCB"/>
    <a:srgbClr val="F8971D"/>
    <a:srgbClr val="FFC850"/>
    <a:srgbClr val="5F5F5F"/>
    <a:srgbClr val="28A0DC"/>
    <a:srgbClr val="7DAF64"/>
    <a:srgbClr val="D95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autoAdjust="0"/>
    <p:restoredTop sz="94694"/>
  </p:normalViewPr>
  <p:slideViewPr>
    <p:cSldViewPr snapToGrid="0" snapToObjects="1">
      <p:cViewPr varScale="1">
        <p:scale>
          <a:sx n="114" d="100"/>
          <a:sy n="114" d="100"/>
        </p:scale>
        <p:origin x="73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omments/modernComment_14E_C46F8AD4.xml><?xml version="1.0" encoding="utf-8"?>
<p188:cmLst xmlns:a="http://schemas.openxmlformats.org/drawingml/2006/main" xmlns:r="http://schemas.openxmlformats.org/officeDocument/2006/relationships" xmlns:p188="http://schemas.microsoft.com/office/powerpoint/2018/8/main">
  <p188:cm id="{D2401453-D022-43A8-B5ED-E3B7ED9AE613}" authorId="{D3047BD7-7C01-9A8A-2D10-EBB612926567}" created="2023-05-09T14:55:57.913">
    <ac:deMkLst xmlns:ac="http://schemas.microsoft.com/office/drawing/2013/main/command">
      <pc:docMk xmlns:pc="http://schemas.microsoft.com/office/powerpoint/2013/main/command"/>
      <pc:sldMk xmlns:pc="http://schemas.microsoft.com/office/powerpoint/2013/main/command" cId="3295644372" sldId="334"/>
      <ac:spMk id="3" creationId="{9A4DCB44-53D8-AC98-115B-B64200422141}"/>
    </ac:deMkLst>
    <p188:txBody>
      <a:bodyPr/>
      <a:lstStyle/>
      <a:p>
        <a:r>
          <a:rPr lang="en-GB"/>
          <a:t>Not sure need documentation bit ?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C237F4-301F-DA43-B4D4-E7BBDEBBA0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1B5A49-48AF-034C-888A-9F420170DB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5257D-0302-624C-884C-F50B299F7386}" type="datetime1">
              <a:rPr lang="en-GB" smtClean="0"/>
              <a:t>07/06/2023</a:t>
            </a:fld>
            <a:endParaRPr lang="en-US"/>
          </a:p>
        </p:txBody>
      </p:sp>
      <p:sp>
        <p:nvSpPr>
          <p:cNvPr id="4" name="Footer Placeholder 3">
            <a:extLst>
              <a:ext uri="{FF2B5EF4-FFF2-40B4-BE49-F238E27FC236}">
                <a16:creationId xmlns:a16="http://schemas.microsoft.com/office/drawing/2014/main" id="{DD87F3C0-AD34-5A4A-B27E-250862593F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409813-B459-4743-BF34-C8B2C84337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BC4545-25F6-944D-86CF-EA81BD38560F}" type="slidenum">
              <a:rPr lang="en-US" smtClean="0"/>
              <a:t>‹#›</a:t>
            </a:fld>
            <a:endParaRPr lang="en-US"/>
          </a:p>
        </p:txBody>
      </p:sp>
    </p:spTree>
    <p:extLst>
      <p:ext uri="{BB962C8B-B14F-4D97-AF65-F5344CB8AC3E}">
        <p14:creationId xmlns:p14="http://schemas.microsoft.com/office/powerpoint/2010/main" val="33040055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82689-571A-B24B-9671-370EFB1AD43C}" type="datetime1">
              <a:rPr lang="en-GB" smtClean="0"/>
              <a:t>07/06/2023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85F33-7DA6-424A-BEB6-8E621AFB5FBA}" type="slidenum">
              <a:rPr lang="en-US" smtClean="0"/>
              <a:t>‹#›</a:t>
            </a:fld>
            <a:endParaRPr lang="en-US"/>
          </a:p>
        </p:txBody>
      </p:sp>
    </p:spTree>
    <p:extLst>
      <p:ext uri="{BB962C8B-B14F-4D97-AF65-F5344CB8AC3E}">
        <p14:creationId xmlns:p14="http://schemas.microsoft.com/office/powerpoint/2010/main" val="207216930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Nicotine poisoning </a:t>
            </a:r>
          </a:p>
        </p:txBody>
      </p:sp>
      <p:sp>
        <p:nvSpPr>
          <p:cNvPr id="4" name="Slide Number Placeholder 3"/>
          <p:cNvSpPr>
            <a:spLocks noGrp="1"/>
          </p:cNvSpPr>
          <p:nvPr>
            <p:ph type="sldNum" sz="quarter" idx="10"/>
          </p:nvPr>
        </p:nvSpPr>
        <p:spPr/>
        <p:txBody>
          <a:bodyPr/>
          <a:lstStyle/>
          <a:p>
            <a:fld id="{330D2BE8-797A-471C-A8B4-33DAC8C7855D}" type="slidenum">
              <a:rPr lang="en-GB" smtClean="0"/>
              <a:t>22</a:t>
            </a:fld>
            <a:endParaRPr lang="en-GB"/>
          </a:p>
        </p:txBody>
      </p:sp>
    </p:spTree>
    <p:extLst>
      <p:ext uri="{BB962C8B-B14F-4D97-AF65-F5344CB8AC3E}">
        <p14:creationId xmlns:p14="http://schemas.microsoft.com/office/powerpoint/2010/main" val="390334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Nicotine poisoning </a:t>
            </a:r>
          </a:p>
        </p:txBody>
      </p:sp>
      <p:sp>
        <p:nvSpPr>
          <p:cNvPr id="4" name="Slide Number Placeholder 3"/>
          <p:cNvSpPr>
            <a:spLocks noGrp="1"/>
          </p:cNvSpPr>
          <p:nvPr>
            <p:ph type="sldNum" sz="quarter" idx="10"/>
          </p:nvPr>
        </p:nvSpPr>
        <p:spPr/>
        <p:txBody>
          <a:bodyPr/>
          <a:lstStyle/>
          <a:p>
            <a:fld id="{330D2BE8-797A-471C-A8B4-33DAC8C7855D}" type="slidenum">
              <a:rPr lang="en-GB" smtClean="0"/>
              <a:t>23</a:t>
            </a:fld>
            <a:endParaRPr lang="en-GB"/>
          </a:p>
        </p:txBody>
      </p:sp>
    </p:spTree>
    <p:extLst>
      <p:ext uri="{BB962C8B-B14F-4D97-AF65-F5344CB8AC3E}">
        <p14:creationId xmlns:p14="http://schemas.microsoft.com/office/powerpoint/2010/main" val="686060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C79-2BB5-7B44-82EF-43AE916DE673}"/>
              </a:ext>
            </a:extLst>
          </p:cNvPr>
          <p:cNvSpPr>
            <a:spLocks noGrp="1"/>
          </p:cNvSpPr>
          <p:nvPr>
            <p:ph type="ctrTitle" hasCustomPrompt="1"/>
          </p:nvPr>
        </p:nvSpPr>
        <p:spPr>
          <a:xfrm>
            <a:off x="1524000" y="1122363"/>
            <a:ext cx="9144000" cy="2387600"/>
          </a:xfrm>
        </p:spPr>
        <p:txBody>
          <a:bodyPr anchor="b"/>
          <a:lstStyle>
            <a:lvl1pPr algn="ctr">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130635B-38A6-8B49-8A9C-38B468E6F6AF}"/>
              </a:ext>
            </a:extLst>
          </p:cNvPr>
          <p:cNvSpPr>
            <a:spLocks noGrp="1"/>
          </p:cNvSpPr>
          <p:nvPr>
            <p:ph type="subTitle" idx="1"/>
          </p:nvPr>
        </p:nvSpPr>
        <p:spPr>
          <a:xfrm>
            <a:off x="2663952" y="3694114"/>
            <a:ext cx="6864096" cy="1563686"/>
          </a:xfrm>
        </p:spPr>
        <p:txBody>
          <a:bodyP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EF08316B-1A1A-CE4E-9CB4-0A80B5CE3C34}"/>
              </a:ext>
            </a:extLst>
          </p:cNvPr>
          <p:cNvSpPr>
            <a:spLocks noGrp="1"/>
          </p:cNvSpPr>
          <p:nvPr>
            <p:ph type="dt" sz="half" idx="10"/>
          </p:nvPr>
        </p:nvSpPr>
        <p:spPr/>
        <p:txBody>
          <a:bodyPr/>
          <a:lstStyle>
            <a:lvl1pPr>
              <a:defRPr>
                <a:solidFill>
                  <a:schemeClr val="bg1"/>
                </a:solidFill>
              </a:defRPr>
            </a:lvl1pPr>
          </a:lstStyle>
          <a:p>
            <a:fld id="{3654CED2-8856-3049-BBDE-40994C100428}" type="datetime1">
              <a:rPr lang="en-GB" smtClean="0"/>
              <a:t>07/06/2023</a:t>
            </a:fld>
            <a:endParaRPr lang="en-US" dirty="0"/>
          </a:p>
        </p:txBody>
      </p:sp>
      <p:sp>
        <p:nvSpPr>
          <p:cNvPr id="5" name="Footer Placeholder 4">
            <a:extLst>
              <a:ext uri="{FF2B5EF4-FFF2-40B4-BE49-F238E27FC236}">
                <a16:creationId xmlns:a16="http://schemas.microsoft.com/office/drawing/2014/main" id="{4473F87C-CE36-544B-A3C6-2F9088997FE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9C86177-310A-9C40-ABCC-C6A81218B403}"/>
              </a:ext>
            </a:extLst>
          </p:cNvPr>
          <p:cNvSpPr>
            <a:spLocks noGrp="1"/>
          </p:cNvSpPr>
          <p:nvPr>
            <p:ph type="sldNum" sz="quarter" idx="12"/>
          </p:nvPr>
        </p:nvSpPr>
        <p:spPr/>
        <p:txBody>
          <a:bodyPr/>
          <a:lstStyle>
            <a:lvl1pPr>
              <a:defRPr>
                <a:solidFill>
                  <a:schemeClr val="bg1"/>
                </a:solidFill>
              </a:defRPr>
            </a:lvl1pPr>
          </a:lstStyle>
          <a:p>
            <a:fld id="{C53DD674-0FE8-9A43-90ED-815A93F2FBA3}" type="slidenum">
              <a:rPr lang="en-US" smtClean="0"/>
              <a:pPr/>
              <a:t>‹#›</a:t>
            </a:fld>
            <a:endParaRPr lang="en-US"/>
          </a:p>
        </p:txBody>
      </p:sp>
      <p:cxnSp>
        <p:nvCxnSpPr>
          <p:cNvPr id="12" name="Straight Connector 11">
            <a:extLst>
              <a:ext uri="{FF2B5EF4-FFF2-40B4-BE49-F238E27FC236}">
                <a16:creationId xmlns:a16="http://schemas.microsoft.com/office/drawing/2014/main" id="{D4C4D7DC-7B20-2449-BD2E-3B9518959AF8}"/>
              </a:ext>
            </a:extLst>
          </p:cNvPr>
          <p:cNvCxnSpPr>
            <a:cxnSpLocks/>
          </p:cNvCxnSpPr>
          <p:nvPr userDrawn="1"/>
        </p:nvCxnSpPr>
        <p:spPr>
          <a:xfrm>
            <a:off x="2310384" y="3602038"/>
            <a:ext cx="7571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43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0995-D774-0A46-B467-2C52A93CA7D5}"/>
              </a:ext>
            </a:extLst>
          </p:cNvPr>
          <p:cNvSpPr>
            <a:spLocks noGrp="1"/>
          </p:cNvSpPr>
          <p:nvPr>
            <p:ph type="title" hasCustomPrompt="1"/>
          </p:nvPr>
        </p:nvSpPr>
        <p:spPr>
          <a:xfrm>
            <a:off x="366850" y="1049656"/>
            <a:ext cx="11461476" cy="823912"/>
          </a:xfrm>
        </p:spPr>
        <p:txBody>
          <a:bodyPr anchor="b" anchorCtr="0"/>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ADF04D1-1D24-8545-BE44-8F5347713A93}"/>
              </a:ext>
            </a:extLst>
          </p:cNvPr>
          <p:cNvSpPr>
            <a:spLocks noGrp="1"/>
          </p:cNvSpPr>
          <p:nvPr>
            <p:ph type="body" idx="1"/>
          </p:nvPr>
        </p:nvSpPr>
        <p:spPr>
          <a:xfrm>
            <a:off x="363674" y="2020823"/>
            <a:ext cx="5633901" cy="667132"/>
          </a:xfrm>
        </p:spPr>
        <p:txBody>
          <a:bodyPr anchor="b"/>
          <a:lstStyle>
            <a:lvl1pPr marL="0" indent="0">
              <a:buNone/>
              <a:defRPr sz="2400" b="0">
                <a:solidFill>
                  <a:srgbClr val="4F26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55B6AAA1-70A3-BA4A-9EA1-2C0F8F534E73}"/>
              </a:ext>
            </a:extLst>
          </p:cNvPr>
          <p:cNvSpPr>
            <a:spLocks noGrp="1"/>
          </p:cNvSpPr>
          <p:nvPr>
            <p:ph sz="half" idx="2"/>
          </p:nvPr>
        </p:nvSpPr>
        <p:spPr>
          <a:xfrm>
            <a:off x="363674" y="2687955"/>
            <a:ext cx="5633901" cy="3493389"/>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671D8837-ABB3-9045-A4A0-A0A5FC6AA592}"/>
              </a:ext>
            </a:extLst>
          </p:cNvPr>
          <p:cNvSpPr>
            <a:spLocks noGrp="1"/>
          </p:cNvSpPr>
          <p:nvPr>
            <p:ph type="body" sz="quarter" idx="3"/>
          </p:nvPr>
        </p:nvSpPr>
        <p:spPr>
          <a:xfrm>
            <a:off x="6172200" y="2020823"/>
            <a:ext cx="5659302" cy="667131"/>
          </a:xfrm>
        </p:spPr>
        <p:txBody>
          <a:bodyPr anchor="b"/>
          <a:lstStyle>
            <a:lvl1pPr marL="0" indent="0">
              <a:buNone/>
              <a:defRPr sz="2400" b="0">
                <a:solidFill>
                  <a:srgbClr val="4F26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63B003F8-FB36-8345-915A-295EB74B008A}"/>
              </a:ext>
            </a:extLst>
          </p:cNvPr>
          <p:cNvSpPr>
            <a:spLocks noGrp="1"/>
          </p:cNvSpPr>
          <p:nvPr>
            <p:ph sz="quarter" idx="4"/>
          </p:nvPr>
        </p:nvSpPr>
        <p:spPr>
          <a:xfrm>
            <a:off x="6172200" y="2687955"/>
            <a:ext cx="5652950" cy="3493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722EADB-22A1-8E4B-9314-AB7EC8B1324E}"/>
              </a:ext>
            </a:extLst>
          </p:cNvPr>
          <p:cNvSpPr>
            <a:spLocks noGrp="1"/>
          </p:cNvSpPr>
          <p:nvPr>
            <p:ph type="dt" sz="half" idx="10"/>
          </p:nvPr>
        </p:nvSpPr>
        <p:spPr/>
        <p:txBody>
          <a:bodyPr/>
          <a:lstStyle/>
          <a:p>
            <a:fld id="{AAA2A2E7-967D-8549-90F5-C1C435E24400}" type="datetime1">
              <a:rPr lang="en-GB" smtClean="0"/>
              <a:t>07/06/2023</a:t>
            </a:fld>
            <a:endParaRPr lang="en-US"/>
          </a:p>
        </p:txBody>
      </p:sp>
      <p:sp>
        <p:nvSpPr>
          <p:cNvPr id="8" name="Footer Placeholder 7">
            <a:extLst>
              <a:ext uri="{FF2B5EF4-FFF2-40B4-BE49-F238E27FC236}">
                <a16:creationId xmlns:a16="http://schemas.microsoft.com/office/drawing/2014/main" id="{52B18BC9-147E-784E-892C-8C5F90439A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0956-C20B-964F-AF08-04651053C595}"/>
              </a:ext>
            </a:extLst>
          </p:cNvPr>
          <p:cNvSpPr>
            <a:spLocks noGrp="1"/>
          </p:cNvSpPr>
          <p:nvPr>
            <p:ph type="sldNum" sz="quarter" idx="12"/>
          </p:nvPr>
        </p:nvSpPr>
        <p:spPr/>
        <p:txBody>
          <a:bodyPr/>
          <a:lstStyle/>
          <a:p>
            <a:fld id="{C53DD674-0FE8-9A43-90ED-815A93F2FBA3}" type="slidenum">
              <a:rPr lang="en-US" smtClean="0"/>
              <a:t>‹#›</a:t>
            </a:fld>
            <a:endParaRPr lang="en-US"/>
          </a:p>
        </p:txBody>
      </p:sp>
      <p:cxnSp>
        <p:nvCxnSpPr>
          <p:cNvPr id="10" name="Straight Connector 9">
            <a:extLst>
              <a:ext uri="{FF2B5EF4-FFF2-40B4-BE49-F238E27FC236}">
                <a16:creationId xmlns:a16="http://schemas.microsoft.com/office/drawing/2014/main" id="{532EE56D-C1D9-934A-9AE7-442A7B872363}"/>
              </a:ext>
            </a:extLst>
          </p:cNvPr>
          <p:cNvCxnSpPr>
            <a:cxnSpLocks/>
          </p:cNvCxnSpPr>
          <p:nvPr userDrawn="1"/>
        </p:nvCxnSpPr>
        <p:spPr>
          <a:xfrm>
            <a:off x="366850" y="1938528"/>
            <a:ext cx="114583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392B-BBD6-EF4B-A321-10EC5C35DA99}"/>
              </a:ext>
            </a:extLst>
          </p:cNvPr>
          <p:cNvSpPr>
            <a:spLocks noGrp="1"/>
          </p:cNvSpPr>
          <p:nvPr>
            <p:ph type="title" hasCustomPrompt="1"/>
          </p:nvPr>
        </p:nvSpPr>
        <p:spPr>
          <a:xfrm>
            <a:off x="366850" y="1031292"/>
            <a:ext cx="11458300" cy="842276"/>
          </a:xfrm>
        </p:spPr>
        <p:txBody>
          <a:bodyPr anchor="b" anchorCtr="0"/>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A778B1F5-01D3-3349-8EC2-D012A1EE2CFC}"/>
              </a:ext>
            </a:extLst>
          </p:cNvPr>
          <p:cNvSpPr>
            <a:spLocks noGrp="1"/>
          </p:cNvSpPr>
          <p:nvPr>
            <p:ph type="dt" sz="half" idx="10"/>
          </p:nvPr>
        </p:nvSpPr>
        <p:spPr/>
        <p:txBody>
          <a:bodyPr/>
          <a:lstStyle/>
          <a:p>
            <a:fld id="{65B06B5A-D839-D44D-B4C8-AF5167ED2629}" type="datetime1">
              <a:rPr lang="en-GB" smtClean="0"/>
              <a:t>07/06/2023</a:t>
            </a:fld>
            <a:endParaRPr lang="en-US"/>
          </a:p>
        </p:txBody>
      </p:sp>
      <p:sp>
        <p:nvSpPr>
          <p:cNvPr id="4" name="Footer Placeholder 3">
            <a:extLst>
              <a:ext uri="{FF2B5EF4-FFF2-40B4-BE49-F238E27FC236}">
                <a16:creationId xmlns:a16="http://schemas.microsoft.com/office/drawing/2014/main" id="{891FA987-029E-014B-9D84-2653CE656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CCAC2B-4B3B-4242-B9FE-B79289D17248}"/>
              </a:ext>
            </a:extLst>
          </p:cNvPr>
          <p:cNvSpPr>
            <a:spLocks noGrp="1"/>
          </p:cNvSpPr>
          <p:nvPr>
            <p:ph type="sldNum" sz="quarter" idx="12"/>
          </p:nvPr>
        </p:nvSpPr>
        <p:spPr/>
        <p:txBody>
          <a:bodyPr/>
          <a:lstStyle/>
          <a:p>
            <a:fld id="{C53DD674-0FE8-9A43-90ED-815A93F2FBA3}" type="slidenum">
              <a:rPr lang="en-US" smtClean="0"/>
              <a:t>‹#›</a:t>
            </a:fld>
            <a:endParaRPr lang="en-US"/>
          </a:p>
        </p:txBody>
      </p:sp>
    </p:spTree>
    <p:extLst>
      <p:ext uri="{BB962C8B-B14F-4D97-AF65-F5344CB8AC3E}">
        <p14:creationId xmlns:p14="http://schemas.microsoft.com/office/powerpoint/2010/main" val="423823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E63F042-2F27-FD47-AD7A-5758C9D742E7}"/>
              </a:ext>
            </a:extLst>
          </p:cNvPr>
          <p:cNvSpPr>
            <a:spLocks noGrp="1"/>
          </p:cNvSpPr>
          <p:nvPr>
            <p:ph type="pic" sz="quarter" idx="13"/>
          </p:nvPr>
        </p:nvSpPr>
        <p:spPr>
          <a:xfrm>
            <a:off x="0" y="0"/>
            <a:ext cx="12192000" cy="6858000"/>
          </a:xfrm>
        </p:spPr>
        <p:txBody>
          <a:bodyPr/>
          <a:lstStyle/>
          <a:p>
            <a:endParaRPr lang="en-US"/>
          </a:p>
        </p:txBody>
      </p:sp>
      <p:sp>
        <p:nvSpPr>
          <p:cNvPr id="5" name="Date Placeholder 4">
            <a:extLst>
              <a:ext uri="{FF2B5EF4-FFF2-40B4-BE49-F238E27FC236}">
                <a16:creationId xmlns:a16="http://schemas.microsoft.com/office/drawing/2014/main" id="{A8D7BB5A-0552-D14B-A65B-65C378F1BF77}"/>
              </a:ext>
            </a:extLst>
          </p:cNvPr>
          <p:cNvSpPr>
            <a:spLocks noGrp="1"/>
          </p:cNvSpPr>
          <p:nvPr>
            <p:ph type="dt" sz="half" idx="10"/>
          </p:nvPr>
        </p:nvSpPr>
        <p:spPr/>
        <p:txBody>
          <a:bodyPr/>
          <a:lstStyle/>
          <a:p>
            <a:fld id="{854ECE1E-1B55-2947-9963-54AF5CBEA441}" type="datetime1">
              <a:rPr lang="en-GB" smtClean="0"/>
              <a:t>07/06/2023</a:t>
            </a:fld>
            <a:endParaRPr lang="en-US"/>
          </a:p>
        </p:txBody>
      </p:sp>
      <p:sp>
        <p:nvSpPr>
          <p:cNvPr id="6" name="Footer Placeholder 5">
            <a:extLst>
              <a:ext uri="{FF2B5EF4-FFF2-40B4-BE49-F238E27FC236}">
                <a16:creationId xmlns:a16="http://schemas.microsoft.com/office/drawing/2014/main" id="{1A490AAF-5516-4C49-9531-2F4837C73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767DD-2EC7-B34D-B8F5-F2E8DC612111}"/>
              </a:ext>
            </a:extLst>
          </p:cNvPr>
          <p:cNvSpPr>
            <a:spLocks noGrp="1"/>
          </p:cNvSpPr>
          <p:nvPr>
            <p:ph type="sldNum" sz="quarter" idx="12"/>
          </p:nvPr>
        </p:nvSpPr>
        <p:spPr/>
        <p:txBody>
          <a:bodyPr/>
          <a:lstStyle/>
          <a:p>
            <a:fld id="{C53DD674-0FE8-9A43-90ED-815A93F2FBA3}" type="slidenum">
              <a:rPr lang="en-US" smtClean="0"/>
              <a:t>‹#›</a:t>
            </a:fld>
            <a:endParaRPr lang="en-US"/>
          </a:p>
        </p:txBody>
      </p:sp>
      <p:pic>
        <p:nvPicPr>
          <p:cNvPr id="10" name="Graphic 9">
            <a:extLst>
              <a:ext uri="{FF2B5EF4-FFF2-40B4-BE49-F238E27FC236}">
                <a16:creationId xmlns:a16="http://schemas.microsoft.com/office/drawing/2014/main" id="{A14D38A7-40DB-294A-BD57-118281AE7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090" y="5125266"/>
            <a:ext cx="12002530" cy="1132367"/>
          </a:xfrm>
          <a:prstGeom prst="rect">
            <a:avLst/>
          </a:prstGeom>
        </p:spPr>
      </p:pic>
    </p:spTree>
    <p:extLst>
      <p:ext uri="{BB962C8B-B14F-4D97-AF65-F5344CB8AC3E}">
        <p14:creationId xmlns:p14="http://schemas.microsoft.com/office/powerpoint/2010/main" val="1446469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7B3D3-3375-FA48-8B94-1D7D1D9336A6}"/>
              </a:ext>
            </a:extLst>
          </p:cNvPr>
          <p:cNvSpPr>
            <a:spLocks noGrp="1"/>
          </p:cNvSpPr>
          <p:nvPr>
            <p:ph type="dt" sz="half" idx="10"/>
          </p:nvPr>
        </p:nvSpPr>
        <p:spPr/>
        <p:txBody>
          <a:bodyPr/>
          <a:lstStyle/>
          <a:p>
            <a:fld id="{AC440313-A122-C14C-B656-D37AB3F0E6CE}" type="datetime1">
              <a:rPr lang="en-GB" smtClean="0"/>
              <a:t>07/06/2023</a:t>
            </a:fld>
            <a:endParaRPr lang="en-US"/>
          </a:p>
        </p:txBody>
      </p:sp>
      <p:sp>
        <p:nvSpPr>
          <p:cNvPr id="3" name="Footer Placeholder 2">
            <a:extLst>
              <a:ext uri="{FF2B5EF4-FFF2-40B4-BE49-F238E27FC236}">
                <a16:creationId xmlns:a16="http://schemas.microsoft.com/office/drawing/2014/main" id="{EE3D3A8D-4B03-B847-9AD2-84C8E96CFC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9493D-0E85-E343-9965-59201105DA99}"/>
              </a:ext>
            </a:extLst>
          </p:cNvPr>
          <p:cNvSpPr>
            <a:spLocks noGrp="1"/>
          </p:cNvSpPr>
          <p:nvPr>
            <p:ph type="sldNum" sz="quarter" idx="12"/>
          </p:nvPr>
        </p:nvSpPr>
        <p:spPr/>
        <p:txBody>
          <a:bodyPr/>
          <a:lstStyle/>
          <a:p>
            <a:fld id="{C53DD674-0FE8-9A43-90ED-815A93F2FBA3}" type="slidenum">
              <a:rPr lang="en-US" smtClean="0"/>
              <a:t>‹#›</a:t>
            </a:fld>
            <a:endParaRPr lang="en-US"/>
          </a:p>
        </p:txBody>
      </p:sp>
    </p:spTree>
    <p:extLst>
      <p:ext uri="{BB962C8B-B14F-4D97-AF65-F5344CB8AC3E}">
        <p14:creationId xmlns:p14="http://schemas.microsoft.com/office/powerpoint/2010/main" val="201162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D80A-AB39-984B-9B38-DE5B213FE011}"/>
              </a:ext>
            </a:extLst>
          </p:cNvPr>
          <p:cNvSpPr>
            <a:spLocks noGrp="1"/>
          </p:cNvSpPr>
          <p:nvPr>
            <p:ph type="title" hasCustomPrompt="1"/>
          </p:nvPr>
        </p:nvSpPr>
        <p:spPr>
          <a:xfrm>
            <a:off x="366850" y="1042288"/>
            <a:ext cx="5729150" cy="1069975"/>
          </a:xfrm>
        </p:spPr>
        <p:txBody>
          <a:bodyPr anchor="b" anchorCtr="0"/>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979AAB1-D998-1143-BE1C-676AF9B9EA0E}"/>
              </a:ext>
            </a:extLst>
          </p:cNvPr>
          <p:cNvSpPr>
            <a:spLocks noGrp="1"/>
          </p:cNvSpPr>
          <p:nvPr>
            <p:ph idx="1"/>
          </p:nvPr>
        </p:nvSpPr>
        <p:spPr>
          <a:xfrm>
            <a:off x="6300216" y="1042289"/>
            <a:ext cx="5524934" cy="4873625"/>
          </a:xfrm>
        </p:spPr>
        <p:txBody>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658534B8-BC4C-8041-9EE3-23E9506C48C6}"/>
              </a:ext>
            </a:extLst>
          </p:cNvPr>
          <p:cNvSpPr>
            <a:spLocks noGrp="1"/>
          </p:cNvSpPr>
          <p:nvPr>
            <p:ph type="body" sz="half" idx="2"/>
          </p:nvPr>
        </p:nvSpPr>
        <p:spPr>
          <a:xfrm>
            <a:off x="366850" y="2304288"/>
            <a:ext cx="5729150" cy="3619564"/>
          </a:xfrm>
        </p:spPr>
        <p:txBody>
          <a:bodyPr/>
          <a:lstStyle>
            <a:lvl1pPr marL="0" indent="0">
              <a:lnSpc>
                <a:spcPct val="100000"/>
              </a:lnSpc>
              <a:buNone/>
              <a:defRPr sz="15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043A0CEA-1FC2-1B4D-A93D-42D53F7B0238}"/>
              </a:ext>
            </a:extLst>
          </p:cNvPr>
          <p:cNvSpPr>
            <a:spLocks noGrp="1"/>
          </p:cNvSpPr>
          <p:nvPr>
            <p:ph type="dt" sz="half" idx="10"/>
          </p:nvPr>
        </p:nvSpPr>
        <p:spPr/>
        <p:txBody>
          <a:bodyPr/>
          <a:lstStyle/>
          <a:p>
            <a:fld id="{187506FD-BE82-D24B-994D-D065C345C366}" type="datetime1">
              <a:rPr lang="en-GB" smtClean="0"/>
              <a:t>07/06/2023</a:t>
            </a:fld>
            <a:endParaRPr lang="en-US"/>
          </a:p>
        </p:txBody>
      </p:sp>
      <p:sp>
        <p:nvSpPr>
          <p:cNvPr id="6" name="Footer Placeholder 5">
            <a:extLst>
              <a:ext uri="{FF2B5EF4-FFF2-40B4-BE49-F238E27FC236}">
                <a16:creationId xmlns:a16="http://schemas.microsoft.com/office/drawing/2014/main" id="{93A10338-EF2F-2445-945B-A9C2E08D5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929D9-7D00-C34C-8FAD-BBF6C0EE6777}"/>
              </a:ext>
            </a:extLst>
          </p:cNvPr>
          <p:cNvSpPr>
            <a:spLocks noGrp="1"/>
          </p:cNvSpPr>
          <p:nvPr>
            <p:ph type="sldNum" sz="quarter" idx="12"/>
          </p:nvPr>
        </p:nvSpPr>
        <p:spPr/>
        <p:txBody>
          <a:bodyPr/>
          <a:lstStyle/>
          <a:p>
            <a:fld id="{C53DD674-0FE8-9A43-90ED-815A93F2FBA3}" type="slidenum">
              <a:rPr lang="en-US" smtClean="0"/>
              <a:t>‹#›</a:t>
            </a:fld>
            <a:endParaRPr lang="en-US"/>
          </a:p>
        </p:txBody>
      </p:sp>
      <p:cxnSp>
        <p:nvCxnSpPr>
          <p:cNvPr id="8" name="Straight Connector 7">
            <a:extLst>
              <a:ext uri="{FF2B5EF4-FFF2-40B4-BE49-F238E27FC236}">
                <a16:creationId xmlns:a16="http://schemas.microsoft.com/office/drawing/2014/main" id="{5E6AE784-0B32-FE41-94FB-A47C04D9C112}"/>
              </a:ext>
            </a:extLst>
          </p:cNvPr>
          <p:cNvCxnSpPr>
            <a:cxnSpLocks/>
          </p:cNvCxnSpPr>
          <p:nvPr userDrawn="1"/>
        </p:nvCxnSpPr>
        <p:spPr>
          <a:xfrm>
            <a:off x="366850" y="2212848"/>
            <a:ext cx="57291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400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CA76-B875-FA4A-A114-807B8DB15200}"/>
              </a:ext>
            </a:extLst>
          </p:cNvPr>
          <p:cNvSpPr>
            <a:spLocks noGrp="1"/>
          </p:cNvSpPr>
          <p:nvPr>
            <p:ph type="title" hasCustomPrompt="1"/>
          </p:nvPr>
        </p:nvSpPr>
        <p:spPr>
          <a:xfrm>
            <a:off x="366850" y="1042288"/>
            <a:ext cx="5729150" cy="1069975"/>
          </a:xfrm>
        </p:spPr>
        <p:txBody>
          <a:bodyPr anchor="b" anchorCtr="0"/>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F55A241-5F47-8348-81F0-03481167033C}"/>
              </a:ext>
            </a:extLst>
          </p:cNvPr>
          <p:cNvSpPr>
            <a:spLocks noGrp="1"/>
          </p:cNvSpPr>
          <p:nvPr>
            <p:ph type="pic" idx="1"/>
          </p:nvPr>
        </p:nvSpPr>
        <p:spPr>
          <a:xfrm>
            <a:off x="6309360" y="1042289"/>
            <a:ext cx="5515790" cy="4873625"/>
          </a:xfrm>
        </p:spPr>
        <p:txBody>
          <a:bodyPr>
            <a:normAutofit/>
          </a:bodyPr>
          <a:lstStyle>
            <a:lvl1pPr marL="0" indent="0">
              <a:buNone/>
              <a:defRPr sz="18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6C7E6303-B2FC-EE4C-8ACD-8D563F5AAD46}"/>
              </a:ext>
            </a:extLst>
          </p:cNvPr>
          <p:cNvSpPr>
            <a:spLocks noGrp="1"/>
          </p:cNvSpPr>
          <p:nvPr>
            <p:ph type="body" sz="half" idx="2"/>
          </p:nvPr>
        </p:nvSpPr>
        <p:spPr>
          <a:xfrm>
            <a:off x="366850" y="2304288"/>
            <a:ext cx="5729150" cy="3619564"/>
          </a:xfrm>
        </p:spPr>
        <p:txBody>
          <a:bodyPr/>
          <a:lstStyle>
            <a:lvl1pPr marL="0" indent="0">
              <a:buNone/>
              <a:defRPr sz="15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4BB9876-2084-6543-B0CE-0B1BD53B9A6A}"/>
              </a:ext>
            </a:extLst>
          </p:cNvPr>
          <p:cNvSpPr>
            <a:spLocks noGrp="1"/>
          </p:cNvSpPr>
          <p:nvPr>
            <p:ph type="dt" sz="half" idx="10"/>
          </p:nvPr>
        </p:nvSpPr>
        <p:spPr/>
        <p:txBody>
          <a:bodyPr/>
          <a:lstStyle/>
          <a:p>
            <a:fld id="{CF1E2DE2-6DF5-C246-B7E3-9E63962142D1}" type="datetime1">
              <a:rPr lang="en-GB" smtClean="0"/>
              <a:t>07/06/2023</a:t>
            </a:fld>
            <a:endParaRPr lang="en-US"/>
          </a:p>
        </p:txBody>
      </p:sp>
      <p:sp>
        <p:nvSpPr>
          <p:cNvPr id="6" name="Footer Placeholder 5">
            <a:extLst>
              <a:ext uri="{FF2B5EF4-FFF2-40B4-BE49-F238E27FC236}">
                <a16:creationId xmlns:a16="http://schemas.microsoft.com/office/drawing/2014/main" id="{DE832706-E4E2-A84E-9EF9-BA61A445D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EA5D1-D051-3E40-B6EA-0D28709C96F8}"/>
              </a:ext>
            </a:extLst>
          </p:cNvPr>
          <p:cNvSpPr>
            <a:spLocks noGrp="1"/>
          </p:cNvSpPr>
          <p:nvPr>
            <p:ph type="sldNum" sz="quarter" idx="12"/>
          </p:nvPr>
        </p:nvSpPr>
        <p:spPr/>
        <p:txBody>
          <a:bodyPr/>
          <a:lstStyle/>
          <a:p>
            <a:fld id="{C53DD674-0FE8-9A43-90ED-815A93F2FBA3}" type="slidenum">
              <a:rPr lang="en-US" smtClean="0"/>
              <a:t>‹#›</a:t>
            </a:fld>
            <a:endParaRPr lang="en-US"/>
          </a:p>
        </p:txBody>
      </p:sp>
      <p:cxnSp>
        <p:nvCxnSpPr>
          <p:cNvPr id="8" name="Straight Connector 7">
            <a:extLst>
              <a:ext uri="{FF2B5EF4-FFF2-40B4-BE49-F238E27FC236}">
                <a16:creationId xmlns:a16="http://schemas.microsoft.com/office/drawing/2014/main" id="{D0DA6217-7ECF-8747-B6BA-0C13B8B5E7C5}"/>
              </a:ext>
            </a:extLst>
          </p:cNvPr>
          <p:cNvCxnSpPr>
            <a:cxnSpLocks/>
          </p:cNvCxnSpPr>
          <p:nvPr userDrawn="1"/>
        </p:nvCxnSpPr>
        <p:spPr>
          <a:xfrm>
            <a:off x="366850" y="2212848"/>
            <a:ext cx="57291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68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C79-2BB5-7B44-82EF-43AE916DE673}"/>
              </a:ext>
            </a:extLst>
          </p:cNvPr>
          <p:cNvSpPr>
            <a:spLocks noGrp="1"/>
          </p:cNvSpPr>
          <p:nvPr>
            <p:ph type="ctrTitle" hasCustomPrompt="1"/>
          </p:nvPr>
        </p:nvSpPr>
        <p:spPr>
          <a:xfrm>
            <a:off x="1524000" y="1122363"/>
            <a:ext cx="9144000" cy="2387600"/>
          </a:xfrm>
        </p:spPr>
        <p:txBody>
          <a:bodyPr anchor="b"/>
          <a:lstStyle>
            <a:lvl1pPr algn="ctr">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130635B-38A6-8B49-8A9C-38B468E6F6AF}"/>
              </a:ext>
            </a:extLst>
          </p:cNvPr>
          <p:cNvSpPr>
            <a:spLocks noGrp="1"/>
          </p:cNvSpPr>
          <p:nvPr>
            <p:ph type="subTitle" idx="1"/>
          </p:nvPr>
        </p:nvSpPr>
        <p:spPr>
          <a:xfrm>
            <a:off x="2663952" y="3694114"/>
            <a:ext cx="6864096" cy="156368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EF08316B-1A1A-CE4E-9CB4-0A80B5CE3C34}"/>
              </a:ext>
            </a:extLst>
          </p:cNvPr>
          <p:cNvSpPr>
            <a:spLocks noGrp="1"/>
          </p:cNvSpPr>
          <p:nvPr>
            <p:ph type="dt" sz="half" idx="10"/>
          </p:nvPr>
        </p:nvSpPr>
        <p:spPr/>
        <p:txBody>
          <a:bodyPr/>
          <a:lstStyle>
            <a:lvl1pPr>
              <a:defRPr>
                <a:solidFill>
                  <a:schemeClr val="bg1"/>
                </a:solidFill>
              </a:defRPr>
            </a:lvl1pPr>
          </a:lstStyle>
          <a:p>
            <a:fld id="{ED6D5990-D230-494A-AFE1-A377BD46F56A}" type="datetime1">
              <a:rPr lang="en-GB" smtClean="0"/>
              <a:t>07/06/2023</a:t>
            </a:fld>
            <a:endParaRPr lang="en-US" dirty="0"/>
          </a:p>
        </p:txBody>
      </p:sp>
      <p:sp>
        <p:nvSpPr>
          <p:cNvPr id="5" name="Footer Placeholder 4">
            <a:extLst>
              <a:ext uri="{FF2B5EF4-FFF2-40B4-BE49-F238E27FC236}">
                <a16:creationId xmlns:a16="http://schemas.microsoft.com/office/drawing/2014/main" id="{4473F87C-CE36-544B-A3C6-2F9088997FE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9C86177-310A-9C40-ABCC-C6A81218B403}"/>
              </a:ext>
            </a:extLst>
          </p:cNvPr>
          <p:cNvSpPr>
            <a:spLocks noGrp="1"/>
          </p:cNvSpPr>
          <p:nvPr>
            <p:ph type="sldNum" sz="quarter" idx="12"/>
          </p:nvPr>
        </p:nvSpPr>
        <p:spPr/>
        <p:txBody>
          <a:bodyPr/>
          <a:lstStyle>
            <a:lvl1pPr>
              <a:defRPr>
                <a:solidFill>
                  <a:schemeClr val="bg1"/>
                </a:solidFill>
              </a:defRPr>
            </a:lvl1pPr>
          </a:lstStyle>
          <a:p>
            <a:fld id="{C53DD674-0FE8-9A43-90ED-815A93F2FBA3}" type="slidenum">
              <a:rPr lang="en-US" smtClean="0"/>
              <a:pPr/>
              <a:t>‹#›</a:t>
            </a:fld>
            <a:endParaRPr lang="en-US"/>
          </a:p>
        </p:txBody>
      </p:sp>
      <p:cxnSp>
        <p:nvCxnSpPr>
          <p:cNvPr id="9" name="Straight Connector 8">
            <a:extLst>
              <a:ext uri="{FF2B5EF4-FFF2-40B4-BE49-F238E27FC236}">
                <a16:creationId xmlns:a16="http://schemas.microsoft.com/office/drawing/2014/main" id="{FCD1504A-26E7-5C43-A957-655C79045144}"/>
              </a:ext>
            </a:extLst>
          </p:cNvPr>
          <p:cNvCxnSpPr>
            <a:cxnSpLocks/>
          </p:cNvCxnSpPr>
          <p:nvPr userDrawn="1"/>
        </p:nvCxnSpPr>
        <p:spPr>
          <a:xfrm>
            <a:off x="2310384" y="3602038"/>
            <a:ext cx="7571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9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C79-2BB5-7B44-82EF-43AE916DE673}"/>
              </a:ext>
            </a:extLst>
          </p:cNvPr>
          <p:cNvSpPr>
            <a:spLocks noGrp="1"/>
          </p:cNvSpPr>
          <p:nvPr>
            <p:ph type="ctrTitle" hasCustomPrompt="1"/>
          </p:nvPr>
        </p:nvSpPr>
        <p:spPr>
          <a:xfrm>
            <a:off x="1524000" y="1122363"/>
            <a:ext cx="9144000" cy="2387600"/>
          </a:xfrm>
        </p:spPr>
        <p:txBody>
          <a:bodyPr anchor="b"/>
          <a:lstStyle>
            <a:lvl1pPr algn="ctr">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130635B-38A6-8B49-8A9C-38B468E6F6AF}"/>
              </a:ext>
            </a:extLst>
          </p:cNvPr>
          <p:cNvSpPr>
            <a:spLocks noGrp="1"/>
          </p:cNvSpPr>
          <p:nvPr>
            <p:ph type="subTitle" idx="1"/>
          </p:nvPr>
        </p:nvSpPr>
        <p:spPr>
          <a:xfrm>
            <a:off x="2663952" y="3694114"/>
            <a:ext cx="6864096" cy="156368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EF08316B-1A1A-CE4E-9CB4-0A80B5CE3C34}"/>
              </a:ext>
            </a:extLst>
          </p:cNvPr>
          <p:cNvSpPr>
            <a:spLocks noGrp="1"/>
          </p:cNvSpPr>
          <p:nvPr>
            <p:ph type="dt" sz="half" idx="10"/>
          </p:nvPr>
        </p:nvSpPr>
        <p:spPr/>
        <p:txBody>
          <a:bodyPr/>
          <a:lstStyle>
            <a:lvl1pPr>
              <a:defRPr>
                <a:solidFill>
                  <a:schemeClr val="bg1"/>
                </a:solidFill>
              </a:defRPr>
            </a:lvl1pPr>
          </a:lstStyle>
          <a:p>
            <a:fld id="{54D73365-F639-A549-8E1F-0B1E00687E9B}" type="datetime1">
              <a:rPr lang="en-GB" smtClean="0"/>
              <a:t>07/06/2023</a:t>
            </a:fld>
            <a:endParaRPr lang="en-US" dirty="0"/>
          </a:p>
        </p:txBody>
      </p:sp>
      <p:sp>
        <p:nvSpPr>
          <p:cNvPr id="5" name="Footer Placeholder 4">
            <a:extLst>
              <a:ext uri="{FF2B5EF4-FFF2-40B4-BE49-F238E27FC236}">
                <a16:creationId xmlns:a16="http://schemas.microsoft.com/office/drawing/2014/main" id="{4473F87C-CE36-544B-A3C6-2F9088997FE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9C86177-310A-9C40-ABCC-C6A81218B403}"/>
              </a:ext>
            </a:extLst>
          </p:cNvPr>
          <p:cNvSpPr>
            <a:spLocks noGrp="1"/>
          </p:cNvSpPr>
          <p:nvPr>
            <p:ph type="sldNum" sz="quarter" idx="12"/>
          </p:nvPr>
        </p:nvSpPr>
        <p:spPr/>
        <p:txBody>
          <a:bodyPr/>
          <a:lstStyle>
            <a:lvl1pPr>
              <a:defRPr>
                <a:solidFill>
                  <a:schemeClr val="bg1"/>
                </a:solidFill>
              </a:defRPr>
            </a:lvl1pPr>
          </a:lstStyle>
          <a:p>
            <a:fld id="{C53DD674-0FE8-9A43-90ED-815A93F2FBA3}" type="slidenum">
              <a:rPr lang="en-US" smtClean="0"/>
              <a:pPr/>
              <a:t>‹#›</a:t>
            </a:fld>
            <a:endParaRPr lang="en-US"/>
          </a:p>
        </p:txBody>
      </p:sp>
      <p:cxnSp>
        <p:nvCxnSpPr>
          <p:cNvPr id="8" name="Straight Connector 7">
            <a:extLst>
              <a:ext uri="{FF2B5EF4-FFF2-40B4-BE49-F238E27FC236}">
                <a16:creationId xmlns:a16="http://schemas.microsoft.com/office/drawing/2014/main" id="{18F5195D-5BA5-DC43-812E-3D99A77AF64E}"/>
              </a:ext>
            </a:extLst>
          </p:cNvPr>
          <p:cNvCxnSpPr>
            <a:cxnSpLocks/>
          </p:cNvCxnSpPr>
          <p:nvPr userDrawn="1"/>
        </p:nvCxnSpPr>
        <p:spPr>
          <a:xfrm>
            <a:off x="2310384" y="3602038"/>
            <a:ext cx="7571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C79-2BB5-7B44-82EF-43AE916DE673}"/>
              </a:ext>
            </a:extLst>
          </p:cNvPr>
          <p:cNvSpPr>
            <a:spLocks noGrp="1"/>
          </p:cNvSpPr>
          <p:nvPr>
            <p:ph type="ctrTitle" hasCustomPrompt="1"/>
          </p:nvPr>
        </p:nvSpPr>
        <p:spPr>
          <a:xfrm>
            <a:off x="1524000" y="1122363"/>
            <a:ext cx="9144000" cy="2387600"/>
          </a:xfrm>
        </p:spPr>
        <p:txBody>
          <a:bodyPr anchor="b"/>
          <a:lstStyle>
            <a:lvl1pPr algn="ctr">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130635B-38A6-8B49-8A9C-38B468E6F6AF}"/>
              </a:ext>
            </a:extLst>
          </p:cNvPr>
          <p:cNvSpPr>
            <a:spLocks noGrp="1"/>
          </p:cNvSpPr>
          <p:nvPr>
            <p:ph type="subTitle" idx="1"/>
          </p:nvPr>
        </p:nvSpPr>
        <p:spPr>
          <a:xfrm>
            <a:off x="2663952" y="3694114"/>
            <a:ext cx="6864096" cy="156368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EF08316B-1A1A-CE4E-9CB4-0A80B5CE3C34}"/>
              </a:ext>
            </a:extLst>
          </p:cNvPr>
          <p:cNvSpPr>
            <a:spLocks noGrp="1"/>
          </p:cNvSpPr>
          <p:nvPr>
            <p:ph type="dt" sz="half" idx="10"/>
          </p:nvPr>
        </p:nvSpPr>
        <p:spPr/>
        <p:txBody>
          <a:bodyPr/>
          <a:lstStyle>
            <a:lvl1pPr>
              <a:defRPr>
                <a:solidFill>
                  <a:schemeClr val="bg1"/>
                </a:solidFill>
              </a:defRPr>
            </a:lvl1pPr>
          </a:lstStyle>
          <a:p>
            <a:fld id="{BB88E271-B3DF-3847-9E4A-D9F367CE14CC}" type="datetime1">
              <a:rPr lang="en-GB" smtClean="0"/>
              <a:t>07/06/2023</a:t>
            </a:fld>
            <a:endParaRPr lang="en-US" dirty="0"/>
          </a:p>
        </p:txBody>
      </p:sp>
      <p:sp>
        <p:nvSpPr>
          <p:cNvPr id="5" name="Footer Placeholder 4">
            <a:extLst>
              <a:ext uri="{FF2B5EF4-FFF2-40B4-BE49-F238E27FC236}">
                <a16:creationId xmlns:a16="http://schemas.microsoft.com/office/drawing/2014/main" id="{4473F87C-CE36-544B-A3C6-2F9088997FE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9C86177-310A-9C40-ABCC-C6A81218B403}"/>
              </a:ext>
            </a:extLst>
          </p:cNvPr>
          <p:cNvSpPr>
            <a:spLocks noGrp="1"/>
          </p:cNvSpPr>
          <p:nvPr>
            <p:ph type="sldNum" sz="quarter" idx="12"/>
          </p:nvPr>
        </p:nvSpPr>
        <p:spPr/>
        <p:txBody>
          <a:bodyPr/>
          <a:lstStyle>
            <a:lvl1pPr>
              <a:defRPr>
                <a:solidFill>
                  <a:schemeClr val="bg1"/>
                </a:solidFill>
              </a:defRPr>
            </a:lvl1pPr>
          </a:lstStyle>
          <a:p>
            <a:fld id="{C53DD674-0FE8-9A43-90ED-815A93F2FBA3}" type="slidenum">
              <a:rPr lang="en-US" smtClean="0"/>
              <a:pPr/>
              <a:t>‹#›</a:t>
            </a:fld>
            <a:endParaRPr lang="en-US"/>
          </a:p>
        </p:txBody>
      </p:sp>
      <p:cxnSp>
        <p:nvCxnSpPr>
          <p:cNvPr id="9" name="Straight Connector 8">
            <a:extLst>
              <a:ext uri="{FF2B5EF4-FFF2-40B4-BE49-F238E27FC236}">
                <a16:creationId xmlns:a16="http://schemas.microsoft.com/office/drawing/2014/main" id="{01523E76-A290-AE4C-A6AB-FDC327C41D99}"/>
              </a:ext>
            </a:extLst>
          </p:cNvPr>
          <p:cNvCxnSpPr>
            <a:cxnSpLocks/>
          </p:cNvCxnSpPr>
          <p:nvPr userDrawn="1"/>
        </p:nvCxnSpPr>
        <p:spPr>
          <a:xfrm>
            <a:off x="2310384" y="3602038"/>
            <a:ext cx="7571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84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C79-2BB5-7B44-82EF-43AE916DE673}"/>
              </a:ext>
            </a:extLst>
          </p:cNvPr>
          <p:cNvSpPr>
            <a:spLocks noGrp="1"/>
          </p:cNvSpPr>
          <p:nvPr>
            <p:ph type="ctrTitle" hasCustomPrompt="1"/>
          </p:nvPr>
        </p:nvSpPr>
        <p:spPr>
          <a:xfrm>
            <a:off x="1524000" y="1122363"/>
            <a:ext cx="9144000" cy="2387600"/>
          </a:xfrm>
        </p:spPr>
        <p:txBody>
          <a:bodyPr anchor="b"/>
          <a:lstStyle>
            <a:lvl1pPr algn="ctr">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130635B-38A6-8B49-8A9C-38B468E6F6AF}"/>
              </a:ext>
            </a:extLst>
          </p:cNvPr>
          <p:cNvSpPr>
            <a:spLocks noGrp="1"/>
          </p:cNvSpPr>
          <p:nvPr>
            <p:ph type="subTitle" idx="1"/>
          </p:nvPr>
        </p:nvSpPr>
        <p:spPr>
          <a:xfrm>
            <a:off x="2663952" y="3694114"/>
            <a:ext cx="6864096" cy="156368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EF08316B-1A1A-CE4E-9CB4-0A80B5CE3C34}"/>
              </a:ext>
            </a:extLst>
          </p:cNvPr>
          <p:cNvSpPr>
            <a:spLocks noGrp="1"/>
          </p:cNvSpPr>
          <p:nvPr>
            <p:ph type="dt" sz="half" idx="10"/>
          </p:nvPr>
        </p:nvSpPr>
        <p:spPr/>
        <p:txBody>
          <a:bodyPr/>
          <a:lstStyle>
            <a:lvl1pPr>
              <a:defRPr>
                <a:solidFill>
                  <a:schemeClr val="bg1"/>
                </a:solidFill>
              </a:defRPr>
            </a:lvl1pPr>
          </a:lstStyle>
          <a:p>
            <a:fld id="{BB88E271-B3DF-3847-9E4A-D9F367CE14CC}" type="datetime1">
              <a:rPr lang="en-GB" smtClean="0"/>
              <a:t>07/06/2023</a:t>
            </a:fld>
            <a:endParaRPr lang="en-US" dirty="0"/>
          </a:p>
        </p:txBody>
      </p:sp>
      <p:sp>
        <p:nvSpPr>
          <p:cNvPr id="5" name="Footer Placeholder 4">
            <a:extLst>
              <a:ext uri="{FF2B5EF4-FFF2-40B4-BE49-F238E27FC236}">
                <a16:creationId xmlns:a16="http://schemas.microsoft.com/office/drawing/2014/main" id="{4473F87C-CE36-544B-A3C6-2F9088997FE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9C86177-310A-9C40-ABCC-C6A81218B403}"/>
              </a:ext>
            </a:extLst>
          </p:cNvPr>
          <p:cNvSpPr>
            <a:spLocks noGrp="1"/>
          </p:cNvSpPr>
          <p:nvPr>
            <p:ph type="sldNum" sz="quarter" idx="12"/>
          </p:nvPr>
        </p:nvSpPr>
        <p:spPr/>
        <p:txBody>
          <a:bodyPr/>
          <a:lstStyle>
            <a:lvl1pPr>
              <a:defRPr>
                <a:solidFill>
                  <a:schemeClr val="bg1"/>
                </a:solidFill>
              </a:defRPr>
            </a:lvl1pPr>
          </a:lstStyle>
          <a:p>
            <a:fld id="{C53DD674-0FE8-9A43-90ED-815A93F2FBA3}" type="slidenum">
              <a:rPr lang="en-US" smtClean="0"/>
              <a:pPr/>
              <a:t>‹#›</a:t>
            </a:fld>
            <a:endParaRPr lang="en-US"/>
          </a:p>
        </p:txBody>
      </p:sp>
      <p:cxnSp>
        <p:nvCxnSpPr>
          <p:cNvPr id="9" name="Straight Connector 8">
            <a:extLst>
              <a:ext uri="{FF2B5EF4-FFF2-40B4-BE49-F238E27FC236}">
                <a16:creationId xmlns:a16="http://schemas.microsoft.com/office/drawing/2014/main" id="{01523E76-A290-AE4C-A6AB-FDC327C41D99}"/>
              </a:ext>
            </a:extLst>
          </p:cNvPr>
          <p:cNvCxnSpPr>
            <a:cxnSpLocks/>
          </p:cNvCxnSpPr>
          <p:nvPr userDrawn="1"/>
        </p:nvCxnSpPr>
        <p:spPr>
          <a:xfrm>
            <a:off x="2310384" y="3602038"/>
            <a:ext cx="7571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10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C79-2BB5-7B44-82EF-43AE916DE673}"/>
              </a:ext>
            </a:extLst>
          </p:cNvPr>
          <p:cNvSpPr>
            <a:spLocks noGrp="1"/>
          </p:cNvSpPr>
          <p:nvPr>
            <p:ph type="ctrTitle" hasCustomPrompt="1"/>
          </p:nvPr>
        </p:nvSpPr>
        <p:spPr>
          <a:xfrm>
            <a:off x="1524000" y="1122363"/>
            <a:ext cx="9144000" cy="2387600"/>
          </a:xfrm>
        </p:spPr>
        <p:txBody>
          <a:bodyPr anchor="b"/>
          <a:lstStyle>
            <a:lvl1pPr algn="ctr">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130635B-38A6-8B49-8A9C-38B468E6F6AF}"/>
              </a:ext>
            </a:extLst>
          </p:cNvPr>
          <p:cNvSpPr>
            <a:spLocks noGrp="1"/>
          </p:cNvSpPr>
          <p:nvPr>
            <p:ph type="subTitle" idx="1"/>
          </p:nvPr>
        </p:nvSpPr>
        <p:spPr>
          <a:xfrm>
            <a:off x="2663952" y="3694114"/>
            <a:ext cx="6864096" cy="156368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EF08316B-1A1A-CE4E-9CB4-0A80B5CE3C34}"/>
              </a:ext>
            </a:extLst>
          </p:cNvPr>
          <p:cNvSpPr>
            <a:spLocks noGrp="1"/>
          </p:cNvSpPr>
          <p:nvPr>
            <p:ph type="dt" sz="half" idx="10"/>
          </p:nvPr>
        </p:nvSpPr>
        <p:spPr/>
        <p:txBody>
          <a:bodyPr/>
          <a:lstStyle>
            <a:lvl1pPr>
              <a:defRPr>
                <a:solidFill>
                  <a:schemeClr val="bg1"/>
                </a:solidFill>
              </a:defRPr>
            </a:lvl1pPr>
          </a:lstStyle>
          <a:p>
            <a:fld id="{BB88E271-B3DF-3847-9E4A-D9F367CE14CC}" type="datetime1">
              <a:rPr lang="en-GB" smtClean="0"/>
              <a:t>07/06/2023</a:t>
            </a:fld>
            <a:endParaRPr lang="en-US" dirty="0"/>
          </a:p>
        </p:txBody>
      </p:sp>
      <p:sp>
        <p:nvSpPr>
          <p:cNvPr id="5" name="Footer Placeholder 4">
            <a:extLst>
              <a:ext uri="{FF2B5EF4-FFF2-40B4-BE49-F238E27FC236}">
                <a16:creationId xmlns:a16="http://schemas.microsoft.com/office/drawing/2014/main" id="{4473F87C-CE36-544B-A3C6-2F9088997FE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9C86177-310A-9C40-ABCC-C6A81218B403}"/>
              </a:ext>
            </a:extLst>
          </p:cNvPr>
          <p:cNvSpPr>
            <a:spLocks noGrp="1"/>
          </p:cNvSpPr>
          <p:nvPr>
            <p:ph type="sldNum" sz="quarter" idx="12"/>
          </p:nvPr>
        </p:nvSpPr>
        <p:spPr/>
        <p:txBody>
          <a:bodyPr/>
          <a:lstStyle>
            <a:lvl1pPr>
              <a:defRPr>
                <a:solidFill>
                  <a:schemeClr val="bg1"/>
                </a:solidFill>
              </a:defRPr>
            </a:lvl1pPr>
          </a:lstStyle>
          <a:p>
            <a:fld id="{C53DD674-0FE8-9A43-90ED-815A93F2FBA3}" type="slidenum">
              <a:rPr lang="en-US" smtClean="0"/>
              <a:pPr/>
              <a:t>‹#›</a:t>
            </a:fld>
            <a:endParaRPr lang="en-US"/>
          </a:p>
        </p:txBody>
      </p:sp>
      <p:cxnSp>
        <p:nvCxnSpPr>
          <p:cNvPr id="9" name="Straight Connector 8">
            <a:extLst>
              <a:ext uri="{FF2B5EF4-FFF2-40B4-BE49-F238E27FC236}">
                <a16:creationId xmlns:a16="http://schemas.microsoft.com/office/drawing/2014/main" id="{01523E76-A290-AE4C-A6AB-FDC327C41D99}"/>
              </a:ext>
            </a:extLst>
          </p:cNvPr>
          <p:cNvCxnSpPr>
            <a:cxnSpLocks/>
          </p:cNvCxnSpPr>
          <p:nvPr userDrawn="1"/>
        </p:nvCxnSpPr>
        <p:spPr>
          <a:xfrm>
            <a:off x="2310384" y="3602038"/>
            <a:ext cx="7571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69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13A9-1C9D-CE44-B1EA-6FA615AD70E5}"/>
              </a:ext>
            </a:extLst>
          </p:cNvPr>
          <p:cNvSpPr>
            <a:spLocks noGrp="1"/>
          </p:cNvSpPr>
          <p:nvPr>
            <p:ph type="title" hasCustomPrompt="1"/>
          </p:nvPr>
        </p:nvSpPr>
        <p:spPr>
          <a:xfrm>
            <a:off x="366850" y="1024695"/>
            <a:ext cx="11458300" cy="842276"/>
          </a:xfrm>
        </p:spPr>
        <p:txBody>
          <a:bodyPr anchor="b" anchorCtr="0"/>
          <a:lstStyle>
            <a:lvl1pPr>
              <a:lnSpc>
                <a:spcPct val="100000"/>
              </a:lnSpc>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0322039-20E6-9A42-AB96-1A56E00F216B}"/>
              </a:ext>
            </a:extLst>
          </p:cNvPr>
          <p:cNvSpPr>
            <a:spLocks noGrp="1"/>
          </p:cNvSpPr>
          <p:nvPr>
            <p:ph idx="1"/>
          </p:nvPr>
        </p:nvSpPr>
        <p:spPr>
          <a:xfrm>
            <a:off x="366850" y="2013377"/>
            <a:ext cx="11458300" cy="4140535"/>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3761903-E778-9646-9FF9-F80DDF2A5266}"/>
              </a:ext>
            </a:extLst>
          </p:cNvPr>
          <p:cNvSpPr>
            <a:spLocks noGrp="1"/>
          </p:cNvSpPr>
          <p:nvPr>
            <p:ph type="dt" sz="half" idx="10"/>
          </p:nvPr>
        </p:nvSpPr>
        <p:spPr/>
        <p:txBody>
          <a:bodyPr/>
          <a:lstStyle/>
          <a:p>
            <a:fld id="{A41A7A7B-F31D-B344-836C-A639F0094DD6}" type="datetime1">
              <a:rPr lang="en-GB" smtClean="0"/>
              <a:t>07/06/2023</a:t>
            </a:fld>
            <a:endParaRPr lang="en-US"/>
          </a:p>
        </p:txBody>
      </p:sp>
      <p:sp>
        <p:nvSpPr>
          <p:cNvPr id="5" name="Footer Placeholder 4">
            <a:extLst>
              <a:ext uri="{FF2B5EF4-FFF2-40B4-BE49-F238E27FC236}">
                <a16:creationId xmlns:a16="http://schemas.microsoft.com/office/drawing/2014/main" id="{FD4D98EA-A7FC-5E4E-BCC2-9E1F23925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01A99-9A1A-DC4F-AC6B-3BD5128395C4}"/>
              </a:ext>
            </a:extLst>
          </p:cNvPr>
          <p:cNvSpPr>
            <a:spLocks noGrp="1"/>
          </p:cNvSpPr>
          <p:nvPr>
            <p:ph type="sldNum" sz="quarter" idx="12"/>
          </p:nvPr>
        </p:nvSpPr>
        <p:spPr/>
        <p:txBody>
          <a:bodyPr/>
          <a:lstStyle>
            <a:lvl1pPr>
              <a:defRPr>
                <a:solidFill>
                  <a:schemeClr val="bg1"/>
                </a:solidFill>
              </a:defRPr>
            </a:lvl1pPr>
          </a:lstStyle>
          <a:p>
            <a:fld id="{C53DD674-0FE8-9A43-90ED-815A93F2FBA3}" type="slidenum">
              <a:rPr lang="en-US" smtClean="0"/>
              <a:pPr/>
              <a:t>‹#›</a:t>
            </a:fld>
            <a:endParaRPr lang="en-US"/>
          </a:p>
        </p:txBody>
      </p:sp>
      <p:cxnSp>
        <p:nvCxnSpPr>
          <p:cNvPr id="7" name="Straight Connector 6">
            <a:extLst>
              <a:ext uri="{FF2B5EF4-FFF2-40B4-BE49-F238E27FC236}">
                <a16:creationId xmlns:a16="http://schemas.microsoft.com/office/drawing/2014/main" id="{17884BE4-45A2-CB49-8EF5-42EA151733E7}"/>
              </a:ext>
            </a:extLst>
          </p:cNvPr>
          <p:cNvCxnSpPr>
            <a:cxnSpLocks/>
          </p:cNvCxnSpPr>
          <p:nvPr userDrawn="1"/>
        </p:nvCxnSpPr>
        <p:spPr>
          <a:xfrm>
            <a:off x="366850" y="1938528"/>
            <a:ext cx="114583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1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BBA8-447A-C44F-8686-C88C7A833EEF}"/>
              </a:ext>
            </a:extLst>
          </p:cNvPr>
          <p:cNvSpPr>
            <a:spLocks noGrp="1"/>
          </p:cNvSpPr>
          <p:nvPr>
            <p:ph type="title" hasCustomPrompt="1"/>
          </p:nvPr>
        </p:nvSpPr>
        <p:spPr>
          <a:xfrm>
            <a:off x="366850" y="1032198"/>
            <a:ext cx="11458300" cy="842276"/>
          </a:xfrm>
        </p:spPr>
        <p:txBody>
          <a:bodyPr anchor="b"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0141DB5-2908-C944-870F-A5CCB3A769B3}"/>
              </a:ext>
            </a:extLst>
          </p:cNvPr>
          <p:cNvSpPr>
            <a:spLocks noGrp="1"/>
          </p:cNvSpPr>
          <p:nvPr>
            <p:ph sz="half" idx="1"/>
          </p:nvPr>
        </p:nvSpPr>
        <p:spPr>
          <a:xfrm>
            <a:off x="366850" y="2017649"/>
            <a:ext cx="5652950" cy="4145407"/>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C7B2EDF4-EB6F-2145-88C2-B177DB4C6BA9}"/>
              </a:ext>
            </a:extLst>
          </p:cNvPr>
          <p:cNvSpPr>
            <a:spLocks noGrp="1"/>
          </p:cNvSpPr>
          <p:nvPr>
            <p:ph sz="half" idx="2"/>
          </p:nvPr>
        </p:nvSpPr>
        <p:spPr>
          <a:xfrm>
            <a:off x="6172200" y="2017649"/>
            <a:ext cx="5652950" cy="4145407"/>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D7BB5A-0552-D14B-A65B-65C378F1BF77}"/>
              </a:ext>
            </a:extLst>
          </p:cNvPr>
          <p:cNvSpPr>
            <a:spLocks noGrp="1"/>
          </p:cNvSpPr>
          <p:nvPr>
            <p:ph type="dt" sz="half" idx="10"/>
          </p:nvPr>
        </p:nvSpPr>
        <p:spPr/>
        <p:txBody>
          <a:bodyPr/>
          <a:lstStyle/>
          <a:p>
            <a:fld id="{854ECE1E-1B55-2947-9963-54AF5CBEA441}" type="datetime1">
              <a:rPr lang="en-GB" smtClean="0"/>
              <a:t>07/06/2023</a:t>
            </a:fld>
            <a:endParaRPr lang="en-US"/>
          </a:p>
        </p:txBody>
      </p:sp>
      <p:sp>
        <p:nvSpPr>
          <p:cNvPr id="6" name="Footer Placeholder 5">
            <a:extLst>
              <a:ext uri="{FF2B5EF4-FFF2-40B4-BE49-F238E27FC236}">
                <a16:creationId xmlns:a16="http://schemas.microsoft.com/office/drawing/2014/main" id="{1A490AAF-5516-4C49-9531-2F4837C73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767DD-2EC7-B34D-B8F5-F2E8DC612111}"/>
              </a:ext>
            </a:extLst>
          </p:cNvPr>
          <p:cNvSpPr>
            <a:spLocks noGrp="1"/>
          </p:cNvSpPr>
          <p:nvPr>
            <p:ph type="sldNum" sz="quarter" idx="12"/>
          </p:nvPr>
        </p:nvSpPr>
        <p:spPr/>
        <p:txBody>
          <a:bodyPr/>
          <a:lstStyle/>
          <a:p>
            <a:fld id="{C53DD674-0FE8-9A43-90ED-815A93F2FBA3}" type="slidenum">
              <a:rPr lang="en-US" smtClean="0"/>
              <a:t>‹#›</a:t>
            </a:fld>
            <a:endParaRPr lang="en-US"/>
          </a:p>
        </p:txBody>
      </p:sp>
      <p:cxnSp>
        <p:nvCxnSpPr>
          <p:cNvPr id="8" name="Straight Connector 7">
            <a:extLst>
              <a:ext uri="{FF2B5EF4-FFF2-40B4-BE49-F238E27FC236}">
                <a16:creationId xmlns:a16="http://schemas.microsoft.com/office/drawing/2014/main" id="{B659460B-F1C8-6A44-941D-F2D47060B8BC}"/>
              </a:ext>
            </a:extLst>
          </p:cNvPr>
          <p:cNvCxnSpPr>
            <a:cxnSpLocks/>
          </p:cNvCxnSpPr>
          <p:nvPr userDrawn="1"/>
        </p:nvCxnSpPr>
        <p:spPr>
          <a:xfrm>
            <a:off x="366850" y="1938528"/>
            <a:ext cx="114583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0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BBA8-447A-C44F-8686-C88C7A833EEF}"/>
              </a:ext>
            </a:extLst>
          </p:cNvPr>
          <p:cNvSpPr>
            <a:spLocks noGrp="1"/>
          </p:cNvSpPr>
          <p:nvPr>
            <p:ph type="title" hasCustomPrompt="1"/>
          </p:nvPr>
        </p:nvSpPr>
        <p:spPr>
          <a:xfrm>
            <a:off x="366850" y="1032198"/>
            <a:ext cx="11458300" cy="842276"/>
          </a:xfrm>
        </p:spPr>
        <p:txBody>
          <a:bodyPr anchor="b"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0141DB5-2908-C944-870F-A5CCB3A769B3}"/>
              </a:ext>
            </a:extLst>
          </p:cNvPr>
          <p:cNvSpPr>
            <a:spLocks noGrp="1"/>
          </p:cNvSpPr>
          <p:nvPr>
            <p:ph sz="half" idx="1"/>
          </p:nvPr>
        </p:nvSpPr>
        <p:spPr>
          <a:xfrm>
            <a:off x="366850" y="2017649"/>
            <a:ext cx="5652950" cy="4145407"/>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A8D7BB5A-0552-D14B-A65B-65C378F1BF77}"/>
              </a:ext>
            </a:extLst>
          </p:cNvPr>
          <p:cNvSpPr>
            <a:spLocks noGrp="1"/>
          </p:cNvSpPr>
          <p:nvPr>
            <p:ph type="dt" sz="half" idx="10"/>
          </p:nvPr>
        </p:nvSpPr>
        <p:spPr/>
        <p:txBody>
          <a:bodyPr/>
          <a:lstStyle/>
          <a:p>
            <a:fld id="{854ECE1E-1B55-2947-9963-54AF5CBEA441}" type="datetime1">
              <a:rPr lang="en-GB" smtClean="0"/>
              <a:t>07/06/2023</a:t>
            </a:fld>
            <a:endParaRPr lang="en-US"/>
          </a:p>
        </p:txBody>
      </p:sp>
      <p:sp>
        <p:nvSpPr>
          <p:cNvPr id="6" name="Footer Placeholder 5">
            <a:extLst>
              <a:ext uri="{FF2B5EF4-FFF2-40B4-BE49-F238E27FC236}">
                <a16:creationId xmlns:a16="http://schemas.microsoft.com/office/drawing/2014/main" id="{1A490AAF-5516-4C49-9531-2F4837C73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767DD-2EC7-B34D-B8F5-F2E8DC612111}"/>
              </a:ext>
            </a:extLst>
          </p:cNvPr>
          <p:cNvSpPr>
            <a:spLocks noGrp="1"/>
          </p:cNvSpPr>
          <p:nvPr>
            <p:ph type="sldNum" sz="quarter" idx="12"/>
          </p:nvPr>
        </p:nvSpPr>
        <p:spPr/>
        <p:txBody>
          <a:bodyPr/>
          <a:lstStyle/>
          <a:p>
            <a:fld id="{C53DD674-0FE8-9A43-90ED-815A93F2FBA3}" type="slidenum">
              <a:rPr lang="en-US" smtClean="0"/>
              <a:t>‹#›</a:t>
            </a:fld>
            <a:endParaRPr lang="en-US"/>
          </a:p>
        </p:txBody>
      </p:sp>
      <p:cxnSp>
        <p:nvCxnSpPr>
          <p:cNvPr id="8" name="Straight Connector 7">
            <a:extLst>
              <a:ext uri="{FF2B5EF4-FFF2-40B4-BE49-F238E27FC236}">
                <a16:creationId xmlns:a16="http://schemas.microsoft.com/office/drawing/2014/main" id="{B659460B-F1C8-6A44-941D-F2D47060B8BC}"/>
              </a:ext>
            </a:extLst>
          </p:cNvPr>
          <p:cNvCxnSpPr>
            <a:cxnSpLocks/>
          </p:cNvCxnSpPr>
          <p:nvPr userDrawn="1"/>
        </p:nvCxnSpPr>
        <p:spPr>
          <a:xfrm>
            <a:off x="366850" y="1938528"/>
            <a:ext cx="114583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E63F042-2F27-FD47-AD7A-5758C9D742E7}"/>
              </a:ext>
            </a:extLst>
          </p:cNvPr>
          <p:cNvSpPr>
            <a:spLocks noGrp="1"/>
          </p:cNvSpPr>
          <p:nvPr>
            <p:ph type="pic" sz="quarter" idx="13"/>
          </p:nvPr>
        </p:nvSpPr>
        <p:spPr>
          <a:xfrm>
            <a:off x="6172200" y="2017292"/>
            <a:ext cx="5652950" cy="4145404"/>
          </a:xfrm>
        </p:spPr>
        <p:txBody>
          <a:bodyPr/>
          <a:lstStyle/>
          <a:p>
            <a:endParaRPr lang="en-US"/>
          </a:p>
        </p:txBody>
      </p:sp>
      <p:pic>
        <p:nvPicPr>
          <p:cNvPr id="10" name="Graphic 9">
            <a:extLst>
              <a:ext uri="{FF2B5EF4-FFF2-40B4-BE49-F238E27FC236}">
                <a16:creationId xmlns:a16="http://schemas.microsoft.com/office/drawing/2014/main" id="{A14D38A7-40DB-294A-BD57-118281AE7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9800" y="5248836"/>
            <a:ext cx="6172200" cy="1132367"/>
          </a:xfrm>
          <a:prstGeom prst="rect">
            <a:avLst/>
          </a:prstGeom>
        </p:spPr>
      </p:pic>
    </p:spTree>
    <p:extLst>
      <p:ext uri="{BB962C8B-B14F-4D97-AF65-F5344CB8AC3E}">
        <p14:creationId xmlns:p14="http://schemas.microsoft.com/office/powerpoint/2010/main" val="291557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5FADD0-948E-2E4D-8166-8630AC059B18}"/>
              </a:ext>
            </a:extLst>
          </p:cNvPr>
          <p:cNvSpPr>
            <a:spLocks noGrp="1"/>
          </p:cNvSpPr>
          <p:nvPr>
            <p:ph type="title"/>
          </p:nvPr>
        </p:nvSpPr>
        <p:spPr>
          <a:xfrm>
            <a:off x="366850" y="1031292"/>
            <a:ext cx="11458300" cy="842276"/>
          </a:xfrm>
          <a:prstGeom prst="rect">
            <a:avLst/>
          </a:prstGeom>
        </p:spPr>
        <p:txBody>
          <a:bodyPr vert="horz" lIns="91440" tIns="45720" rIns="91440" bIns="45720" rtlCol="0" anchor="b"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E72FA5A-445C-4C4C-984F-8E925BF0AC91}"/>
              </a:ext>
            </a:extLst>
          </p:cNvPr>
          <p:cNvSpPr>
            <a:spLocks noGrp="1"/>
          </p:cNvSpPr>
          <p:nvPr>
            <p:ph type="body" idx="1"/>
          </p:nvPr>
        </p:nvSpPr>
        <p:spPr>
          <a:xfrm>
            <a:off x="366850" y="2008505"/>
            <a:ext cx="11458300" cy="4136263"/>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A2B46A2-77C7-DF4C-8D1D-32C2256F43DD}"/>
              </a:ext>
            </a:extLst>
          </p:cNvPr>
          <p:cNvSpPr>
            <a:spLocks noGrp="1"/>
          </p:cNvSpPr>
          <p:nvPr>
            <p:ph type="dt" sz="half" idx="2"/>
          </p:nvPr>
        </p:nvSpPr>
        <p:spPr>
          <a:xfrm>
            <a:off x="366850" y="6450620"/>
            <a:ext cx="2743200" cy="365125"/>
          </a:xfrm>
          <a:prstGeom prst="rect">
            <a:avLst/>
          </a:prstGeom>
        </p:spPr>
        <p:txBody>
          <a:bodyPr vert="horz" lIns="91440" tIns="45720" rIns="91440" bIns="45720" rtlCol="0" anchor="ctr"/>
          <a:lstStyle>
            <a:lvl1pPr algn="l">
              <a:defRPr sz="800">
                <a:solidFill>
                  <a:schemeClr val="bg1">
                    <a:lumMod val="75000"/>
                  </a:schemeClr>
                </a:solidFill>
                <a:latin typeface="Arial" panose="020B0604020202020204" pitchFamily="34" charset="0"/>
                <a:cs typeface="Arial" panose="020B0604020202020204" pitchFamily="34" charset="0"/>
              </a:defRPr>
            </a:lvl1pPr>
          </a:lstStyle>
          <a:p>
            <a:fld id="{0A1A0663-5F6E-FA48-86B0-FB592E17755D}" type="datetime1">
              <a:rPr lang="en-GB" smtClean="0"/>
              <a:pPr/>
              <a:t>07/06/2023</a:t>
            </a:fld>
            <a:endParaRPr lang="en-US"/>
          </a:p>
        </p:txBody>
      </p:sp>
      <p:sp>
        <p:nvSpPr>
          <p:cNvPr id="5" name="Footer Placeholder 4">
            <a:extLst>
              <a:ext uri="{FF2B5EF4-FFF2-40B4-BE49-F238E27FC236}">
                <a16:creationId xmlns:a16="http://schemas.microsoft.com/office/drawing/2014/main" id="{40A9F296-8AD1-C245-B261-EFF96F030892}"/>
              </a:ext>
            </a:extLst>
          </p:cNvPr>
          <p:cNvSpPr>
            <a:spLocks noGrp="1"/>
          </p:cNvSpPr>
          <p:nvPr>
            <p:ph type="ftr" sz="quarter" idx="3"/>
          </p:nvPr>
        </p:nvSpPr>
        <p:spPr>
          <a:xfrm>
            <a:off x="4038600" y="6450620"/>
            <a:ext cx="4114800" cy="365125"/>
          </a:xfrm>
          <a:prstGeom prst="rect">
            <a:avLst/>
          </a:prstGeom>
        </p:spPr>
        <p:txBody>
          <a:bodyPr vert="horz" lIns="91440" tIns="45720" rIns="91440" bIns="45720" rtlCol="0" anchor="ctr"/>
          <a:lstStyle>
            <a:lvl1pPr algn="ctr">
              <a:defRPr sz="800">
                <a:solidFill>
                  <a:schemeClr val="bg1">
                    <a:lumMod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B25F4A-C3E2-9945-995F-CE40CC35196D}"/>
              </a:ext>
            </a:extLst>
          </p:cNvPr>
          <p:cNvSpPr>
            <a:spLocks noGrp="1"/>
          </p:cNvSpPr>
          <p:nvPr>
            <p:ph type="sldNum" sz="quarter" idx="4"/>
          </p:nvPr>
        </p:nvSpPr>
        <p:spPr>
          <a:xfrm>
            <a:off x="9081950" y="6450620"/>
            <a:ext cx="2743200" cy="365125"/>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fld id="{C53DD674-0FE8-9A43-90ED-815A93F2FBA3}" type="slidenum">
              <a:rPr lang="en-US" smtClean="0"/>
              <a:pPr/>
              <a:t>‹#›</a:t>
            </a:fld>
            <a:endParaRPr lang="en-US"/>
          </a:p>
        </p:txBody>
      </p:sp>
    </p:spTree>
    <p:extLst>
      <p:ext uri="{BB962C8B-B14F-4D97-AF65-F5344CB8AC3E}">
        <p14:creationId xmlns:p14="http://schemas.microsoft.com/office/powerpoint/2010/main" val="1700017219"/>
      </p:ext>
    </p:extLst>
  </p:cSld>
  <p:clrMap bg1="lt1" tx1="dk1" bg2="lt2" tx2="dk2" accent1="accent1" accent2="accent2" accent3="accent3" accent4="accent4" accent5="accent5" accent6="accent6" hlink="hlink" folHlink="folHlink"/>
  <p:sldLayoutIdLst>
    <p:sldLayoutId id="2147483721" r:id="rId1"/>
    <p:sldLayoutId id="2147483734" r:id="rId2"/>
    <p:sldLayoutId id="2147483732" r:id="rId3"/>
    <p:sldLayoutId id="2147483733" r:id="rId4"/>
    <p:sldLayoutId id="2147483737" r:id="rId5"/>
    <p:sldLayoutId id="2147483736" r:id="rId6"/>
    <p:sldLayoutId id="2147483722" r:id="rId7"/>
    <p:sldLayoutId id="2147483724" r:id="rId8"/>
    <p:sldLayoutId id="2147483735" r:id="rId9"/>
    <p:sldLayoutId id="2147483725" r:id="rId10"/>
    <p:sldLayoutId id="2147483726" r:id="rId11"/>
    <p:sldLayoutId id="2147483738" r:id="rId12"/>
    <p:sldLayoutId id="2147483727" r:id="rId13"/>
    <p:sldLayoutId id="2147483728" r:id="rId14"/>
    <p:sldLayoutId id="2147483729" r:id="rId15"/>
  </p:sldLayoutIdLst>
  <p:hf hdr="0" ftr="0"/>
  <p:txStyles>
    <p:titleStyle>
      <a:lvl1pPr algn="l" defTabSz="914400" rtl="0" eaLnBrk="1" latinLnBrk="0" hangingPunct="1">
        <a:lnSpc>
          <a:spcPct val="9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4F268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4F268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4F2683"/>
        </a:buClr>
        <a:buFont typeface="Arial" panose="020B0604020202020204" pitchFamily="34" charset="0"/>
        <a:buChar char="•"/>
        <a:defRPr sz="13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4F2683"/>
        </a:buClr>
        <a:buFont typeface="Arial" panose="020B0604020202020204" pitchFamily="34" charset="0"/>
        <a:buChar char="•"/>
        <a:defRPr sz="13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4F2683"/>
        </a:buClr>
        <a:buFont typeface="Arial" panose="020B0604020202020204" pitchFamily="34" charset="0"/>
        <a:buChar char="•"/>
        <a:defRPr sz="13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heindependentpharmacy.co.uk/constipation/senna-7.5mg-tablets"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theindependentpharmacy.co.uk/constipation/senna-7.5mg-table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amp;url=/url?sa%3Di%26rct%3Dj%26q%3D%26esrc%3Ds%26source%3Dimages%26cd%3D%26ved%3D%26url%3Dhttps://www.chemist-4-u.com/numark-simple-linctus-bp-200ml%26psig%3DAOvVaw3jnQCGJDXcrn5hCwPhKch9%26ust%3D1574240658082990&amp;psig=AOvVaw3jnQCGJDXcrn5hCwPhKch9&amp;ust=157424065808299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hyperlink" Target="http://www.google.com/url?sa=i&amp;rct=j&amp;q=&amp;esrc=s&amp;source=images&amp;cd=&amp;cad=rja&amp;uact=8&amp;ved=&amp;url=/url?sa%3Di%26rct%3Dj%26q%3D%26esrc%3Ds%26source%3Dimages%26cd%3D%26ved%3D%26url%3Dhttps://www.chemist-4-u.com/numark-simple-linctus-bp-200ml%26psig%3DAOvVaw3jnQCGJDXcrn5hCwPhKch9%26ust%3D1574240658082990&amp;psig=AOvVaw3jnQCGJDXcrn5hCwPhKch9&amp;ust=157424065808299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4E_C46F8AD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hyperlink" Target="http://www.google.com/url?sa=i&amp;rct=j&amp;q=&amp;esrc=s&amp;source=images&amp;cd=&amp;cad=rja&amp;uact=8&amp;ved=&amp;url=/url?sa%3Di%26rct%3Dj%26q%3D%26esrc%3Ds%26source%3Dimages%26cd%3D%26ved%3D%26url%3Dhttps://www.chemist-4-u.com/paracetamol-tablets-500mg-32-tablets%26psig%3DAOvVaw0mf8Tutb6fRPpQldJBriCm%26ust%3D1574240038229055&amp;psig=AOvVaw0mf8Tutb6fRPpQldJBriCm&amp;ust=157424003822905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amp;url=/url?sa%3Di%26rct%3Dj%26q%3D%26esrc%3Ds%26source%3Dimages%26cd%3D%26ved%3D%26url%3Dhttps://www.chemist-4-u.com/paracetamol-tablets-500mg-32-tablets%26psig%3DAOvVaw0mf8Tutb6fRPpQldJBriCm%26ust%3D1574240038229055&amp;psig=AOvVaw0mf8Tutb6fRPpQldJBriCm&amp;ust=157424003822905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hyperlink" Target="https://www.google.com/url?sa=i&amp;rct=j&amp;q=&amp;esrc=s&amp;source=images&amp;cd=&amp;ved=&amp;url=https://www.lagaay.com/shop/product/9711&amp;psig=AOvVaw2CaQibwozSshsue8sg2S9V&amp;ust=157424028034497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ved=&amp;url=https://www.lagaay.com/shop/product/9711&amp;psig=AOvVaw2CaQibwozSshsue8sg2S9V&amp;ust=1574240280344978"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Discretionary Medicines </a:t>
            </a:r>
          </a:p>
        </p:txBody>
      </p:sp>
      <p:sp>
        <p:nvSpPr>
          <p:cNvPr id="4" name="Date Placeholder 3"/>
          <p:cNvSpPr>
            <a:spLocks noGrp="1"/>
          </p:cNvSpPr>
          <p:nvPr>
            <p:ph type="dt" sz="half" idx="10"/>
          </p:nvPr>
        </p:nvSpPr>
        <p:spPr/>
        <p:txBody>
          <a:bodyPr/>
          <a:lstStyle/>
          <a:p>
            <a:fld id="{ED6D5990-D230-494A-AFE1-A377BD46F56A}"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1</a:t>
            </a:fld>
            <a:endParaRPr lang="en-US"/>
          </a:p>
        </p:txBody>
      </p:sp>
    </p:spTree>
    <p:extLst>
      <p:ext uri="{BB962C8B-B14F-4D97-AF65-F5344CB8AC3E}">
        <p14:creationId xmlns:p14="http://schemas.microsoft.com/office/powerpoint/2010/main" val="15372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972" y="189922"/>
            <a:ext cx="5095799" cy="842276"/>
          </a:xfrm>
        </p:spPr>
        <p:txBody>
          <a:bodyPr/>
          <a:lstStyle/>
          <a:p>
            <a:r>
              <a:rPr lang="en-GB" dirty="0" err="1"/>
              <a:t>Gaviscon</a:t>
            </a:r>
            <a:r>
              <a:rPr lang="en-GB" dirty="0"/>
              <a:t> Advance Liquid</a:t>
            </a:r>
          </a:p>
        </p:txBody>
      </p:sp>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10</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9800" y="5331217"/>
            <a:ext cx="6172200" cy="1119404"/>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095335774"/>
              </p:ext>
            </p:extLst>
          </p:nvPr>
        </p:nvGraphicFramePr>
        <p:xfrm>
          <a:off x="259972" y="1274278"/>
          <a:ext cx="11743738" cy="3012038"/>
        </p:xfrm>
        <a:graphic>
          <a:graphicData uri="http://schemas.openxmlformats.org/drawingml/2006/table">
            <a:tbl>
              <a:tblPr firstRow="1" bandRow="1">
                <a:tableStyleId>{5C22544A-7EE6-4342-B048-85BDC9FD1C3A}</a:tableStyleId>
              </a:tblPr>
              <a:tblGrid>
                <a:gridCol w="2697282">
                  <a:extLst>
                    <a:ext uri="{9D8B030D-6E8A-4147-A177-3AD203B41FA5}">
                      <a16:colId xmlns:a16="http://schemas.microsoft.com/office/drawing/2014/main" val="20000"/>
                    </a:ext>
                  </a:extLst>
                </a:gridCol>
                <a:gridCol w="9046456">
                  <a:extLst>
                    <a:ext uri="{9D8B030D-6E8A-4147-A177-3AD203B41FA5}">
                      <a16:colId xmlns:a16="http://schemas.microsoft.com/office/drawing/2014/main" val="20001"/>
                    </a:ext>
                  </a:extLst>
                </a:gridCol>
              </a:tblGrid>
              <a:tr h="470208">
                <a:tc gridSpan="2">
                  <a:txBody>
                    <a:bodyPr/>
                    <a:lstStyle/>
                    <a:p>
                      <a:pPr algn="ctr"/>
                      <a:r>
                        <a:rPr lang="en-GB" dirty="0"/>
                        <a:t>Clinical</a:t>
                      </a:r>
                      <a:r>
                        <a:rPr lang="en-GB" baseline="0" dirty="0"/>
                        <a:t> condition or situation</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dirty="0"/>
                        <a:t>Clinical</a:t>
                      </a:r>
                      <a:r>
                        <a:rPr lang="en-GB" sz="1200" b="1" baseline="0" dirty="0"/>
                        <a:t> Situation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Indigestion/heartburn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8207">
                <a:tc>
                  <a:txBody>
                    <a:bodyPr/>
                    <a:lstStyle/>
                    <a:p>
                      <a:r>
                        <a:rPr lang="en-GB" sz="1200" b="1" dirty="0"/>
                        <a:t>Patients</a:t>
                      </a:r>
                      <a:r>
                        <a:rPr lang="en-GB" sz="1200" b="1" baseline="0" dirty="0"/>
                        <a:t> included</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All patients with indigestion/heartburn who are not excluded below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dirty="0"/>
                        <a:t>Patients Excluded</a:t>
                      </a:r>
                      <a:r>
                        <a:rPr lang="en-GB" sz="1200" b="1" baseline="0" dirty="0"/>
                        <a:t>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Patients under the age of 16 years of age </a:t>
                      </a:r>
                    </a:p>
                    <a:p>
                      <a:r>
                        <a:rPr lang="en-GB" sz="1200" b="0" i="0" u="none" strike="noStrike" kern="1200" baseline="0" dirty="0">
                          <a:solidFill>
                            <a:schemeClr val="dk1"/>
                          </a:solidFill>
                          <a:latin typeface="+mn-lt"/>
                          <a:ea typeface="+mn-ea"/>
                          <a:cs typeface="+mn-cs"/>
                        </a:rPr>
                        <a:t>Patients who are pregnant or breast-feeding </a:t>
                      </a:r>
                    </a:p>
                    <a:p>
                      <a:r>
                        <a:rPr lang="en-GB" sz="1200" b="0" i="0" u="none" strike="noStrike" kern="1200" baseline="0" dirty="0">
                          <a:solidFill>
                            <a:schemeClr val="dk1"/>
                          </a:solidFill>
                          <a:latin typeface="+mn-lt"/>
                          <a:ea typeface="+mn-ea"/>
                          <a:cs typeface="+mn-cs"/>
                        </a:rPr>
                        <a:t>Patients with known allergy/hypersensitivity to </a:t>
                      </a:r>
                      <a:r>
                        <a:rPr lang="en-GB" sz="1200" b="0" i="0" u="none" strike="noStrike" kern="1200" baseline="0" dirty="0" err="1">
                          <a:solidFill>
                            <a:schemeClr val="dk1"/>
                          </a:solidFill>
                          <a:latin typeface="+mn-lt"/>
                          <a:ea typeface="+mn-ea"/>
                          <a:cs typeface="+mn-cs"/>
                        </a:rPr>
                        <a:t>Gaviscon</a:t>
                      </a:r>
                      <a:r>
                        <a:rPr lang="en-GB" sz="1200" b="0" i="0" u="none" strike="noStrike" kern="1200" baseline="0" dirty="0">
                          <a:solidFill>
                            <a:schemeClr val="dk1"/>
                          </a:solidFill>
                          <a:latin typeface="+mn-lt"/>
                          <a:ea typeface="+mn-ea"/>
                          <a:cs typeface="+mn-cs"/>
                        </a:rPr>
                        <a:t> advance or its excipients.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dirty="0"/>
                        <a:t>Action for</a:t>
                      </a:r>
                      <a:r>
                        <a:rPr lang="en-GB" sz="1200" b="1" baseline="0" dirty="0"/>
                        <a:t> patients excluded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7020">
                <a:tc>
                  <a:txBody>
                    <a:bodyPr/>
                    <a:lstStyle/>
                    <a:p>
                      <a:r>
                        <a:rPr lang="en-GB" sz="1200" b="1" dirty="0"/>
                        <a:t>Action</a:t>
                      </a:r>
                      <a:r>
                        <a:rPr lang="en-GB" sz="1200" b="1" baseline="0" dirty="0"/>
                        <a:t> if patient declines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and record in EPR notes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9" name="Picture 5" descr="http://images.chemistdirect.co.uk/images/productimages/large/gaviscon_advance_peppermint_250ml_6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73" y="4740263"/>
            <a:ext cx="1984464" cy="198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07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6850" y="10920"/>
            <a:ext cx="4870168" cy="842276"/>
          </a:xfrm>
        </p:spPr>
        <p:txBody>
          <a:bodyPr/>
          <a:lstStyle/>
          <a:p>
            <a:r>
              <a:rPr lang="en-US" dirty="0" err="1"/>
              <a:t>Gaviscon</a:t>
            </a:r>
            <a:r>
              <a:rPr lang="en-US" dirty="0"/>
              <a:t> Advance liquid</a:t>
            </a:r>
            <a:endParaRPr lang="en-GB" dirty="0"/>
          </a:p>
        </p:txBody>
      </p:sp>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11</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0723" y="5331217"/>
            <a:ext cx="8641277" cy="111940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574720392"/>
              </p:ext>
            </p:extLst>
          </p:nvPr>
        </p:nvGraphicFramePr>
        <p:xfrm>
          <a:off x="366850" y="1179073"/>
          <a:ext cx="11458300" cy="3281097"/>
        </p:xfrm>
        <a:graphic>
          <a:graphicData uri="http://schemas.openxmlformats.org/drawingml/2006/table">
            <a:tbl>
              <a:tblPr firstRow="1" bandRow="1">
                <a:tableStyleId>{5C22544A-7EE6-4342-B048-85BDC9FD1C3A}</a:tableStyleId>
              </a:tblPr>
              <a:tblGrid>
                <a:gridCol w="3974859">
                  <a:extLst>
                    <a:ext uri="{9D8B030D-6E8A-4147-A177-3AD203B41FA5}">
                      <a16:colId xmlns:a16="http://schemas.microsoft.com/office/drawing/2014/main" val="20000"/>
                    </a:ext>
                  </a:extLst>
                </a:gridCol>
                <a:gridCol w="7483441">
                  <a:extLst>
                    <a:ext uri="{9D8B030D-6E8A-4147-A177-3AD203B41FA5}">
                      <a16:colId xmlns:a16="http://schemas.microsoft.com/office/drawing/2014/main" val="20001"/>
                    </a:ext>
                  </a:extLst>
                </a:gridCol>
              </a:tblGrid>
              <a:tr h="470208">
                <a:tc gridSpan="2">
                  <a:txBody>
                    <a:bodyPr/>
                    <a:lstStyle/>
                    <a:p>
                      <a:pPr algn="ctr"/>
                      <a:r>
                        <a:rPr lang="en-GB" dirty="0"/>
                        <a:t>Description of treatment </a:t>
                      </a:r>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7649">
                <a:tc>
                  <a:txBody>
                    <a:bodyPr/>
                    <a:lstStyle/>
                    <a:p>
                      <a:r>
                        <a:rPr lang="en-GB" sz="1200" b="1" i="0" u="none" strike="noStrike" kern="1200" baseline="0" dirty="0">
                          <a:solidFill>
                            <a:schemeClr val="dk1"/>
                          </a:solidFill>
                          <a:latin typeface="+mn-lt"/>
                          <a:ea typeface="+mn-ea"/>
                          <a:cs typeface="+mn-cs"/>
                        </a:rPr>
                        <a:t>Medicine to be administered/supplied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dk1"/>
                          </a:solidFill>
                          <a:latin typeface="+mn-lt"/>
                          <a:ea typeface="+mn-ea"/>
                          <a:cs typeface="+mn-cs"/>
                        </a:rPr>
                        <a:t>Gaviscon</a:t>
                      </a:r>
                      <a:r>
                        <a:rPr lang="en-GB" sz="1200" b="0" i="0" u="none" strike="noStrike" kern="1200" baseline="0" dirty="0">
                          <a:solidFill>
                            <a:schemeClr val="dk1"/>
                          </a:solidFill>
                          <a:latin typeface="+mn-lt"/>
                          <a:ea typeface="+mn-ea"/>
                          <a:cs typeface="+mn-cs"/>
                        </a:rPr>
                        <a:t> advance liquid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r>
                        <a:rPr lang="fr-FR" sz="1200" b="0" i="0" u="none" strike="noStrike" kern="1200" baseline="0" dirty="0">
                          <a:solidFill>
                            <a:schemeClr val="dk1"/>
                          </a:solidFill>
                          <a:latin typeface="+mn-lt"/>
                          <a:ea typeface="+mn-ea"/>
                          <a:cs typeface="+mn-cs"/>
                        </a:rPr>
                        <a:t>	</a:t>
                      </a: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89217">
                <a:tc>
                  <a:txBody>
                    <a:bodyPr/>
                    <a:lstStyle/>
                    <a:p>
                      <a:r>
                        <a:rPr lang="en-GB" sz="1200" b="1" i="0" u="none" strike="noStrike" kern="1200" baseline="0" dirty="0">
                          <a:solidFill>
                            <a:schemeClr val="dk1"/>
                          </a:solidFill>
                          <a:latin typeface="+mn-lt"/>
                          <a:ea typeface="+mn-ea"/>
                          <a:cs typeface="+mn-cs"/>
                        </a:rPr>
                        <a:t>Dose schedule including maximum dosage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FIVE mL (5 mL) to be given initially after meals and/or at bedtime, if no relief of symptoms within 30 minutes a further FIVE mL (5 mL) can be given. 	</a:t>
                      </a:r>
                    </a:p>
                    <a:p>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i="0" u="none" strike="noStrike" kern="1200" baseline="0" dirty="0">
                          <a:solidFill>
                            <a:schemeClr val="dk1"/>
                          </a:solidFill>
                          <a:latin typeface="+mn-lt"/>
                          <a:ea typeface="+mn-ea"/>
                          <a:cs typeface="+mn-cs"/>
                        </a:rPr>
                        <a:t>Maximum number of doses which can be administered under protocol for before review by a prescriber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10ml (see above)	</a:t>
                      </a:r>
                    </a:p>
                    <a:p>
                      <a:r>
                        <a:rPr lang="en-GB" sz="1200" b="0" i="0" u="none" strike="noStrike" kern="1200" baseline="0" dirty="0">
                          <a:solidFill>
                            <a:schemeClr val="dk1"/>
                          </a:solidFill>
                          <a:latin typeface="+mn-lt"/>
                          <a:ea typeface="+mn-ea"/>
                          <a:cs typeface="+mn-cs"/>
                        </a:rPr>
                        <a:t>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i="0" u="none" strike="noStrike" kern="1200" baseline="0" dirty="0">
                          <a:solidFill>
                            <a:schemeClr val="dk1"/>
                          </a:solidFill>
                          <a:latin typeface="+mn-lt"/>
                          <a:ea typeface="+mn-ea"/>
                          <a:cs typeface="+mn-cs"/>
                        </a:rPr>
                        <a:t>Follow up/Patient advice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Inform patient of medicine being administered and rationale. </a:t>
                      </a:r>
                    </a:p>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If administered monitor patient and use clinical judgement to decide when to seek medical advice.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43379">
                <a:tc>
                  <a:txBody>
                    <a:bodyPr/>
                    <a:lstStyle/>
                    <a:p>
                      <a:r>
                        <a:rPr lang="en-GB" sz="1200" b="1" i="0" u="none" strike="noStrike" kern="1200" baseline="0" dirty="0">
                          <a:solidFill>
                            <a:schemeClr val="dk1"/>
                          </a:solidFill>
                          <a:latin typeface="+mn-lt"/>
                          <a:ea typeface="+mn-ea"/>
                          <a:cs typeface="+mn-cs"/>
                        </a:rPr>
                        <a:t>Record keeping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Doses must be recorded on EPR in the orders section under the title Nurse discretionary medicines </a:t>
                      </a:r>
                    </a:p>
                    <a:p>
                      <a:r>
                        <a:rPr lang="en-GB" sz="1200" b="0" i="0" u="none" strike="noStrike" kern="1200" baseline="0" dirty="0">
                          <a:solidFill>
                            <a:schemeClr val="dk1"/>
                          </a:solidFill>
                          <a:latin typeface="+mn-lt"/>
                          <a:ea typeface="+mn-ea"/>
                          <a:cs typeface="+mn-cs"/>
                        </a:rPr>
                        <a:t>Entry made in nursing notes document on EPR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12" name="Picture 5" descr="http://images.chemistdirect.co.uk/images/productimages/large/gaviscon_advance_peppermint_250ml_6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73" y="4760485"/>
            <a:ext cx="1889462" cy="18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972" y="189922"/>
            <a:ext cx="5095799" cy="842276"/>
          </a:xfrm>
        </p:spPr>
        <p:txBody>
          <a:bodyPr/>
          <a:lstStyle/>
          <a:p>
            <a:r>
              <a:rPr lang="en-US" dirty="0" err="1"/>
              <a:t>Chlorphenamine</a:t>
            </a:r>
            <a:r>
              <a:rPr lang="en-US" dirty="0"/>
              <a:t> tablets</a:t>
            </a:r>
            <a:endParaRPr lang="en-GB" dirty="0"/>
          </a:p>
        </p:txBody>
      </p:sp>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12</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9800" y="5331217"/>
            <a:ext cx="6172200" cy="1119404"/>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84684755"/>
              </p:ext>
            </p:extLst>
          </p:nvPr>
        </p:nvGraphicFramePr>
        <p:xfrm>
          <a:off x="259972" y="1274278"/>
          <a:ext cx="11743738" cy="3022975"/>
        </p:xfrm>
        <a:graphic>
          <a:graphicData uri="http://schemas.openxmlformats.org/drawingml/2006/table">
            <a:tbl>
              <a:tblPr firstRow="1" bandRow="1">
                <a:tableStyleId>{5C22544A-7EE6-4342-B048-85BDC9FD1C3A}</a:tableStyleId>
              </a:tblPr>
              <a:tblGrid>
                <a:gridCol w="2697282">
                  <a:extLst>
                    <a:ext uri="{9D8B030D-6E8A-4147-A177-3AD203B41FA5}">
                      <a16:colId xmlns:a16="http://schemas.microsoft.com/office/drawing/2014/main" val="20000"/>
                    </a:ext>
                  </a:extLst>
                </a:gridCol>
                <a:gridCol w="9046456">
                  <a:extLst>
                    <a:ext uri="{9D8B030D-6E8A-4147-A177-3AD203B41FA5}">
                      <a16:colId xmlns:a16="http://schemas.microsoft.com/office/drawing/2014/main" val="20001"/>
                    </a:ext>
                  </a:extLst>
                </a:gridCol>
              </a:tblGrid>
              <a:tr h="470208">
                <a:tc gridSpan="2">
                  <a:txBody>
                    <a:bodyPr/>
                    <a:lstStyle/>
                    <a:p>
                      <a:pPr algn="ctr"/>
                      <a:r>
                        <a:rPr lang="en-GB" dirty="0"/>
                        <a:t>Clinical</a:t>
                      </a:r>
                      <a:r>
                        <a:rPr lang="en-GB" baseline="0" dirty="0"/>
                        <a:t> condition or situation</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dirty="0"/>
                        <a:t>Clinical</a:t>
                      </a:r>
                      <a:r>
                        <a:rPr lang="en-GB" sz="1200" b="1" baseline="0" dirty="0"/>
                        <a:t> Situation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Symptomatic relief of allergy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8207">
                <a:tc>
                  <a:txBody>
                    <a:bodyPr/>
                    <a:lstStyle/>
                    <a:p>
                      <a:r>
                        <a:rPr lang="en-GB" sz="1200" b="1" dirty="0"/>
                        <a:t>Patients</a:t>
                      </a:r>
                      <a:r>
                        <a:rPr lang="en-GB" sz="1200" b="1" baseline="0" dirty="0"/>
                        <a:t> included</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All patients requiring relief of allergy who are not excluded below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dirty="0"/>
                        <a:t>Patients Excluded</a:t>
                      </a:r>
                      <a:r>
                        <a:rPr lang="en-GB" sz="1200" b="1" baseline="0" dirty="0"/>
                        <a:t>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Patients under the age of 16 years of age </a:t>
                      </a:r>
                    </a:p>
                    <a:p>
                      <a:r>
                        <a:rPr lang="en-GB" sz="1200" b="0" i="0" u="none" strike="noStrike" kern="1200" baseline="0" dirty="0">
                          <a:solidFill>
                            <a:schemeClr val="dk1"/>
                          </a:solidFill>
                          <a:latin typeface="+mn-lt"/>
                          <a:ea typeface="+mn-ea"/>
                          <a:cs typeface="+mn-cs"/>
                        </a:rPr>
                        <a:t>Patients who are pregnant or breast-feeding </a:t>
                      </a:r>
                    </a:p>
                    <a:p>
                      <a:r>
                        <a:rPr lang="en-GB" sz="1200" b="0" i="0" u="none" strike="noStrike" kern="1200" baseline="0" dirty="0">
                          <a:solidFill>
                            <a:schemeClr val="dk1"/>
                          </a:solidFill>
                          <a:latin typeface="+mn-lt"/>
                          <a:ea typeface="+mn-ea"/>
                          <a:cs typeface="+mn-cs"/>
                        </a:rPr>
                        <a:t>Known allergy/hypersensitivity to </a:t>
                      </a:r>
                      <a:r>
                        <a:rPr lang="en-GB" sz="1200" b="0" i="0" u="none" strike="noStrike" kern="1200" baseline="0" dirty="0" err="1">
                          <a:solidFill>
                            <a:schemeClr val="dk1"/>
                          </a:solidFill>
                          <a:latin typeface="+mn-lt"/>
                          <a:ea typeface="+mn-ea"/>
                          <a:cs typeface="+mn-cs"/>
                        </a:rPr>
                        <a:t>chlorphenamine</a:t>
                      </a:r>
                      <a:r>
                        <a:rPr lang="en-GB" sz="1200" b="0" i="0" u="none" strike="noStrike" kern="1200" baseline="0" dirty="0">
                          <a:solidFill>
                            <a:schemeClr val="dk1"/>
                          </a:solidFill>
                          <a:latin typeface="+mn-lt"/>
                          <a:ea typeface="+mn-ea"/>
                          <a:cs typeface="+mn-cs"/>
                        </a:rPr>
                        <a:t> tablets or any excipients. </a:t>
                      </a:r>
                    </a:p>
                    <a:p>
                      <a:r>
                        <a:rPr lang="en-GB" sz="1200" b="0" i="0" u="none" strike="noStrike" kern="1200" baseline="0" dirty="0">
                          <a:solidFill>
                            <a:schemeClr val="dk1"/>
                          </a:solidFill>
                          <a:latin typeface="+mn-lt"/>
                          <a:ea typeface="+mn-ea"/>
                          <a:cs typeface="+mn-cs"/>
                        </a:rPr>
                        <a:t>Patients who have been treated with MAOIs within the last fourteen days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dirty="0"/>
                        <a:t>Action for</a:t>
                      </a:r>
                      <a:r>
                        <a:rPr lang="en-GB" sz="1200" b="1" baseline="0" dirty="0"/>
                        <a:t> patients excluded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7020">
                <a:tc>
                  <a:txBody>
                    <a:bodyPr/>
                    <a:lstStyle/>
                    <a:p>
                      <a:r>
                        <a:rPr lang="en-GB" sz="1200" b="1" dirty="0"/>
                        <a:t>Action</a:t>
                      </a:r>
                      <a:r>
                        <a:rPr lang="en-GB" sz="1200" b="1" baseline="0" dirty="0"/>
                        <a:t> if patient declines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and record in EPR notes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8" name="Picture 4" descr="http://www.halfpriceperfumes.co.uk/images/large/PiritonAllergyTab30_LRG.jpg"/>
          <p:cNvPicPr>
            <a:picLocks noChangeAspect="1" noChangeArrowheads="1"/>
          </p:cNvPicPr>
          <p:nvPr/>
        </p:nvPicPr>
        <p:blipFill rotWithShape="1">
          <a:blip r:embed="rId4">
            <a:extLst>
              <a:ext uri="{28A0092B-C50C-407E-A947-70E740481C1C}">
                <a14:useLocalDpi xmlns:a14="http://schemas.microsoft.com/office/drawing/2010/main" val="0"/>
              </a:ext>
            </a:extLst>
          </a:blip>
          <a:srcRect t="26083" b="27497"/>
          <a:stretch/>
        </p:blipFill>
        <p:spPr bwMode="auto">
          <a:xfrm>
            <a:off x="536082" y="4850266"/>
            <a:ext cx="2890796" cy="13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09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6850" y="10920"/>
            <a:ext cx="4870168" cy="842276"/>
          </a:xfrm>
        </p:spPr>
        <p:txBody>
          <a:bodyPr/>
          <a:lstStyle/>
          <a:p>
            <a:r>
              <a:rPr lang="en-US" dirty="0"/>
              <a:t>Chlorphenamine tablets</a:t>
            </a:r>
            <a:endParaRPr lang="en-GB" dirty="0"/>
          </a:p>
        </p:txBody>
      </p:sp>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13</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0723" y="5331217"/>
            <a:ext cx="8641277" cy="111940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90119195"/>
              </p:ext>
            </p:extLst>
          </p:nvPr>
        </p:nvGraphicFramePr>
        <p:xfrm>
          <a:off x="366850" y="1179073"/>
          <a:ext cx="11458300" cy="3509815"/>
        </p:xfrm>
        <a:graphic>
          <a:graphicData uri="http://schemas.openxmlformats.org/drawingml/2006/table">
            <a:tbl>
              <a:tblPr firstRow="1" bandRow="1">
                <a:tableStyleId>{5C22544A-7EE6-4342-B048-85BDC9FD1C3A}</a:tableStyleId>
              </a:tblPr>
              <a:tblGrid>
                <a:gridCol w="3974859">
                  <a:extLst>
                    <a:ext uri="{9D8B030D-6E8A-4147-A177-3AD203B41FA5}">
                      <a16:colId xmlns:a16="http://schemas.microsoft.com/office/drawing/2014/main" val="20000"/>
                    </a:ext>
                  </a:extLst>
                </a:gridCol>
                <a:gridCol w="7483441">
                  <a:extLst>
                    <a:ext uri="{9D8B030D-6E8A-4147-A177-3AD203B41FA5}">
                      <a16:colId xmlns:a16="http://schemas.microsoft.com/office/drawing/2014/main" val="20001"/>
                    </a:ext>
                  </a:extLst>
                </a:gridCol>
              </a:tblGrid>
              <a:tr h="470208">
                <a:tc gridSpan="2">
                  <a:txBody>
                    <a:bodyPr/>
                    <a:lstStyle/>
                    <a:p>
                      <a:pPr algn="ctr"/>
                      <a:r>
                        <a:rPr lang="en-GB" dirty="0"/>
                        <a:t>Description of treatment </a:t>
                      </a:r>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7649">
                <a:tc>
                  <a:txBody>
                    <a:bodyPr/>
                    <a:lstStyle/>
                    <a:p>
                      <a:r>
                        <a:rPr lang="en-GB" sz="1200" b="1" i="0" u="none" strike="noStrike" kern="1200" baseline="0" dirty="0">
                          <a:solidFill>
                            <a:schemeClr val="dk1"/>
                          </a:solidFill>
                          <a:latin typeface="+mn-lt"/>
                          <a:ea typeface="+mn-ea"/>
                          <a:cs typeface="+mn-cs"/>
                        </a:rPr>
                        <a:t>Medicine to be administered/supplied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Chlorphenamine 4mg tablets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r>
                        <a:rPr lang="fr-FR" sz="1200" b="0" i="0" u="none" strike="noStrike" kern="1200" baseline="0" dirty="0">
                          <a:solidFill>
                            <a:schemeClr val="dk1"/>
                          </a:solidFill>
                          <a:latin typeface="+mn-lt"/>
                          <a:ea typeface="+mn-ea"/>
                          <a:cs typeface="+mn-cs"/>
                        </a:rPr>
                        <a:t>	</a:t>
                      </a: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89217">
                <a:tc>
                  <a:txBody>
                    <a:bodyPr/>
                    <a:lstStyle/>
                    <a:p>
                      <a:r>
                        <a:rPr lang="en-GB" sz="1200" b="1" i="0" u="none" strike="noStrike" kern="1200" baseline="0" dirty="0">
                          <a:solidFill>
                            <a:schemeClr val="dk1"/>
                          </a:solidFill>
                          <a:latin typeface="+mn-lt"/>
                          <a:ea typeface="+mn-ea"/>
                          <a:cs typeface="+mn-cs"/>
                        </a:rPr>
                        <a:t>Dose schedule including maximum dosage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One 4mg tablet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i="0" u="none" strike="noStrike" kern="1200" baseline="0" dirty="0">
                          <a:solidFill>
                            <a:schemeClr val="dk1"/>
                          </a:solidFill>
                          <a:latin typeface="+mn-lt"/>
                          <a:ea typeface="+mn-ea"/>
                          <a:cs typeface="+mn-cs"/>
                        </a:rPr>
                        <a:t>Maximum number of doses which can be administered under protocol for before review by a prescriber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ONE dose 	</a:t>
                      </a:r>
                    </a:p>
                    <a:p>
                      <a:r>
                        <a:rPr lang="en-GB" sz="1200" b="0" i="0" u="none" strike="noStrike" kern="1200" baseline="0" dirty="0">
                          <a:solidFill>
                            <a:schemeClr val="dk1"/>
                          </a:solidFill>
                          <a:latin typeface="+mn-lt"/>
                          <a:ea typeface="+mn-ea"/>
                          <a:cs typeface="+mn-cs"/>
                        </a:rPr>
                        <a:t>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i="0" u="none" strike="noStrike" kern="1200" baseline="0" dirty="0">
                          <a:solidFill>
                            <a:schemeClr val="dk1"/>
                          </a:solidFill>
                          <a:latin typeface="+mn-lt"/>
                          <a:ea typeface="+mn-ea"/>
                          <a:cs typeface="+mn-cs"/>
                        </a:rPr>
                        <a:t>Follow up/Patient advice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Inform patient of medicine being administered and rationale. </a:t>
                      </a:r>
                    </a:p>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If administered monitor patient and use clinical judgement to decide when to seek medical advice. </a:t>
                      </a:r>
                    </a:p>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If given for suspected drug allergy seek medical advice in a timely manner.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43379">
                <a:tc>
                  <a:txBody>
                    <a:bodyPr/>
                    <a:lstStyle/>
                    <a:p>
                      <a:r>
                        <a:rPr lang="en-GB" sz="1200" b="1" i="0" u="none" strike="noStrike" kern="1200" baseline="0" dirty="0">
                          <a:solidFill>
                            <a:schemeClr val="dk1"/>
                          </a:solidFill>
                          <a:latin typeface="+mn-lt"/>
                          <a:ea typeface="+mn-ea"/>
                          <a:cs typeface="+mn-cs"/>
                        </a:rPr>
                        <a:t>Record keeping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Doses must be recorded on EPR in the orders section under the title Nurse discretionary medicines </a:t>
                      </a:r>
                    </a:p>
                    <a:p>
                      <a:r>
                        <a:rPr lang="en-GB" sz="1200" b="0" i="0" u="none" strike="noStrike" kern="1200" baseline="0" dirty="0">
                          <a:solidFill>
                            <a:schemeClr val="dk1"/>
                          </a:solidFill>
                          <a:latin typeface="+mn-lt"/>
                          <a:ea typeface="+mn-ea"/>
                          <a:cs typeface="+mn-cs"/>
                        </a:rPr>
                        <a:t>Entry made in nursing notes document on EPR	</a:t>
                      </a:r>
                    </a:p>
                    <a:p>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8" name="Picture 4" descr="http://www.halfpriceperfumes.co.uk/images/large/PiritonAllergyTab30_LRG.jpg"/>
          <p:cNvPicPr>
            <a:picLocks noChangeAspect="1" noChangeArrowheads="1"/>
          </p:cNvPicPr>
          <p:nvPr/>
        </p:nvPicPr>
        <p:blipFill rotWithShape="1">
          <a:blip r:embed="rId4">
            <a:extLst>
              <a:ext uri="{28A0092B-C50C-407E-A947-70E740481C1C}">
                <a14:useLocalDpi xmlns:a14="http://schemas.microsoft.com/office/drawing/2010/main" val="0"/>
              </a:ext>
            </a:extLst>
          </a:blip>
          <a:srcRect t="26083" b="27497"/>
          <a:stretch/>
        </p:blipFill>
        <p:spPr bwMode="auto">
          <a:xfrm>
            <a:off x="366850" y="4933394"/>
            <a:ext cx="2890796" cy="13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38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88E271-B3DF-3847-9E4A-D9F367CE14CC}"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14</a:t>
            </a:fld>
            <a:endParaRPr lang="en-US"/>
          </a:p>
        </p:txBody>
      </p:sp>
      <p:sp>
        <p:nvSpPr>
          <p:cNvPr id="7" name="Title 6"/>
          <p:cNvSpPr txBox="1">
            <a:spLocks/>
          </p:cNvSpPr>
          <p:nvPr/>
        </p:nvSpPr>
        <p:spPr>
          <a:xfrm>
            <a:off x="366850" y="10920"/>
            <a:ext cx="4870168" cy="84227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a:lstStyle>
          <a:p>
            <a:r>
              <a:rPr lang="en-US" dirty="0" err="1"/>
              <a:t>Strepsils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589235585"/>
              </p:ext>
            </p:extLst>
          </p:nvPr>
        </p:nvGraphicFramePr>
        <p:xfrm>
          <a:off x="259972" y="1143650"/>
          <a:ext cx="11743738" cy="3012038"/>
        </p:xfrm>
        <a:graphic>
          <a:graphicData uri="http://schemas.openxmlformats.org/drawingml/2006/table">
            <a:tbl>
              <a:tblPr firstRow="1" bandRow="1">
                <a:tableStyleId>{5C22544A-7EE6-4342-B048-85BDC9FD1C3A}</a:tableStyleId>
              </a:tblPr>
              <a:tblGrid>
                <a:gridCol w="2697282">
                  <a:extLst>
                    <a:ext uri="{9D8B030D-6E8A-4147-A177-3AD203B41FA5}">
                      <a16:colId xmlns:a16="http://schemas.microsoft.com/office/drawing/2014/main" val="20000"/>
                    </a:ext>
                  </a:extLst>
                </a:gridCol>
                <a:gridCol w="9046456">
                  <a:extLst>
                    <a:ext uri="{9D8B030D-6E8A-4147-A177-3AD203B41FA5}">
                      <a16:colId xmlns:a16="http://schemas.microsoft.com/office/drawing/2014/main" val="20001"/>
                    </a:ext>
                  </a:extLst>
                </a:gridCol>
              </a:tblGrid>
              <a:tr h="470208">
                <a:tc gridSpan="2">
                  <a:txBody>
                    <a:bodyPr/>
                    <a:lstStyle/>
                    <a:p>
                      <a:pPr algn="ctr"/>
                      <a:r>
                        <a:rPr lang="en-GB" dirty="0"/>
                        <a:t>Clinical</a:t>
                      </a:r>
                      <a:r>
                        <a:rPr lang="en-GB" baseline="0" dirty="0"/>
                        <a:t> condition or situation</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dirty="0"/>
                        <a:t>Clinical</a:t>
                      </a:r>
                      <a:r>
                        <a:rPr lang="en-GB" sz="1200" b="1" baseline="0" dirty="0"/>
                        <a:t> Situation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Sore throat</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8207">
                <a:tc>
                  <a:txBody>
                    <a:bodyPr/>
                    <a:lstStyle/>
                    <a:p>
                      <a:r>
                        <a:rPr lang="en-GB" sz="1200" b="1" dirty="0"/>
                        <a:t>Patients</a:t>
                      </a:r>
                      <a:r>
                        <a:rPr lang="en-GB" sz="1200" b="1" baseline="0" dirty="0"/>
                        <a:t> included</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All patients with sore throat who are not excluded below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dirty="0"/>
                        <a:t>Patients Excluded</a:t>
                      </a:r>
                      <a:r>
                        <a:rPr lang="en-GB" sz="1200" b="1" baseline="0" dirty="0"/>
                        <a:t>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Patients under the age of 16 years of age </a:t>
                      </a:r>
                    </a:p>
                    <a:p>
                      <a:r>
                        <a:rPr lang="en-GB" sz="1200" b="0" i="0" u="none" strike="noStrike" kern="1200" baseline="0" dirty="0">
                          <a:solidFill>
                            <a:schemeClr val="dk1"/>
                          </a:solidFill>
                          <a:latin typeface="+mn-lt"/>
                          <a:ea typeface="+mn-ea"/>
                          <a:cs typeface="+mn-cs"/>
                        </a:rPr>
                        <a:t>Patients who are pregnant or breast-feeding </a:t>
                      </a:r>
                    </a:p>
                    <a:p>
                      <a:r>
                        <a:rPr lang="en-GB" sz="1200" b="0" i="0" u="none" strike="noStrike" kern="1200" baseline="0" dirty="0">
                          <a:solidFill>
                            <a:schemeClr val="dk1"/>
                          </a:solidFill>
                          <a:latin typeface="+mn-lt"/>
                          <a:ea typeface="+mn-ea"/>
                          <a:cs typeface="+mn-cs"/>
                        </a:rPr>
                        <a:t>Known allergy/hypersensitivity to </a:t>
                      </a:r>
                      <a:r>
                        <a:rPr lang="en-GB" sz="1200" b="0" i="0" u="none" strike="noStrike" kern="1200" baseline="0" dirty="0" err="1">
                          <a:solidFill>
                            <a:schemeClr val="dk1"/>
                          </a:solidFill>
                          <a:latin typeface="+mn-lt"/>
                          <a:ea typeface="+mn-ea"/>
                          <a:cs typeface="+mn-cs"/>
                        </a:rPr>
                        <a:t>Strepsils</a:t>
                      </a:r>
                      <a:r>
                        <a:rPr lang="en-GB" sz="1200" b="0" i="0" u="none" strike="noStrike" kern="1200" baseline="0" dirty="0">
                          <a:solidFill>
                            <a:schemeClr val="dk1"/>
                          </a:solidFill>
                          <a:latin typeface="+mn-lt"/>
                          <a:ea typeface="+mn-ea"/>
                          <a:cs typeface="+mn-cs"/>
                        </a:rPr>
                        <a:t> honey and lemon lozenges or any of the excipients.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dirty="0"/>
                        <a:t>Action for</a:t>
                      </a:r>
                      <a:r>
                        <a:rPr lang="en-GB" sz="1200" b="1" baseline="0" dirty="0"/>
                        <a:t> patients excluded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7020">
                <a:tc>
                  <a:txBody>
                    <a:bodyPr/>
                    <a:lstStyle/>
                    <a:p>
                      <a:r>
                        <a:rPr lang="en-GB" sz="1200" b="1" dirty="0"/>
                        <a:t>Action</a:t>
                      </a:r>
                      <a:r>
                        <a:rPr lang="en-GB" sz="1200" b="1" baseline="0" dirty="0"/>
                        <a:t> if patient declines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and record in EPR notes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8196"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3781" b="12365"/>
          <a:stretch/>
        </p:blipFill>
        <p:spPr bwMode="auto">
          <a:xfrm>
            <a:off x="259972" y="4477565"/>
            <a:ext cx="3041368" cy="224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15</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0723" y="5331217"/>
            <a:ext cx="8641277" cy="111940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72757239"/>
              </p:ext>
            </p:extLst>
          </p:nvPr>
        </p:nvGraphicFramePr>
        <p:xfrm>
          <a:off x="366850" y="1179073"/>
          <a:ext cx="11458300" cy="3509815"/>
        </p:xfrm>
        <a:graphic>
          <a:graphicData uri="http://schemas.openxmlformats.org/drawingml/2006/table">
            <a:tbl>
              <a:tblPr firstRow="1" bandRow="1">
                <a:tableStyleId>{5C22544A-7EE6-4342-B048-85BDC9FD1C3A}</a:tableStyleId>
              </a:tblPr>
              <a:tblGrid>
                <a:gridCol w="3974859">
                  <a:extLst>
                    <a:ext uri="{9D8B030D-6E8A-4147-A177-3AD203B41FA5}">
                      <a16:colId xmlns:a16="http://schemas.microsoft.com/office/drawing/2014/main" val="20000"/>
                    </a:ext>
                  </a:extLst>
                </a:gridCol>
                <a:gridCol w="7483441">
                  <a:extLst>
                    <a:ext uri="{9D8B030D-6E8A-4147-A177-3AD203B41FA5}">
                      <a16:colId xmlns:a16="http://schemas.microsoft.com/office/drawing/2014/main" val="20001"/>
                    </a:ext>
                  </a:extLst>
                </a:gridCol>
              </a:tblGrid>
              <a:tr h="470208">
                <a:tc gridSpan="2">
                  <a:txBody>
                    <a:bodyPr/>
                    <a:lstStyle/>
                    <a:p>
                      <a:pPr algn="ctr"/>
                      <a:r>
                        <a:rPr lang="en-GB" dirty="0"/>
                        <a:t>Description of treatment </a:t>
                      </a:r>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7649">
                <a:tc>
                  <a:txBody>
                    <a:bodyPr/>
                    <a:lstStyle/>
                    <a:p>
                      <a:r>
                        <a:rPr lang="en-GB" sz="1200" b="1" i="0" u="none" strike="noStrike" kern="1200" baseline="0" dirty="0">
                          <a:solidFill>
                            <a:schemeClr val="dk1"/>
                          </a:solidFill>
                          <a:latin typeface="+mn-lt"/>
                          <a:ea typeface="+mn-ea"/>
                          <a:cs typeface="+mn-cs"/>
                        </a:rPr>
                        <a:t>Medicine to be administered/supplied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dk1"/>
                          </a:solidFill>
                          <a:latin typeface="+mn-lt"/>
                          <a:ea typeface="+mn-ea"/>
                          <a:cs typeface="+mn-cs"/>
                        </a:rPr>
                        <a:t>Strepsils</a:t>
                      </a:r>
                      <a:r>
                        <a:rPr lang="en-GB" sz="1200" b="0" i="0" u="none" strike="noStrike" kern="1200" baseline="0" dirty="0">
                          <a:solidFill>
                            <a:schemeClr val="dk1"/>
                          </a:solidFill>
                          <a:latin typeface="+mn-lt"/>
                          <a:ea typeface="+mn-ea"/>
                          <a:cs typeface="+mn-cs"/>
                        </a:rPr>
                        <a:t> Lozenges (1.2mg 2,4-Dichlorobenyl alcohol and 0.6mg </a:t>
                      </a:r>
                      <a:r>
                        <a:rPr lang="en-GB" sz="1200" b="0" i="0" u="none" strike="noStrike" kern="1200" baseline="0" dirty="0" err="1">
                          <a:solidFill>
                            <a:schemeClr val="dk1"/>
                          </a:solidFill>
                          <a:latin typeface="+mn-lt"/>
                          <a:ea typeface="+mn-ea"/>
                          <a:cs typeface="+mn-cs"/>
                        </a:rPr>
                        <a:t>Amylmetacresol</a:t>
                      </a:r>
                      <a:r>
                        <a:rPr lang="en-GB" sz="1200" b="0" i="0" u="none" strike="noStrike"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r>
                        <a:rPr lang="fr-FR" sz="1200" b="0" i="0" u="none" strike="noStrike" kern="1200" baseline="0" dirty="0">
                          <a:solidFill>
                            <a:schemeClr val="dk1"/>
                          </a:solidFill>
                          <a:latin typeface="+mn-lt"/>
                          <a:ea typeface="+mn-ea"/>
                          <a:cs typeface="+mn-cs"/>
                        </a:rPr>
                        <a:t>	</a:t>
                      </a: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89217">
                <a:tc>
                  <a:txBody>
                    <a:bodyPr/>
                    <a:lstStyle/>
                    <a:p>
                      <a:r>
                        <a:rPr lang="en-GB" sz="1200" b="1" i="0" u="none" strike="noStrike" kern="1200" baseline="0" dirty="0">
                          <a:solidFill>
                            <a:schemeClr val="dk1"/>
                          </a:solidFill>
                          <a:latin typeface="+mn-lt"/>
                          <a:ea typeface="+mn-ea"/>
                          <a:cs typeface="+mn-cs"/>
                        </a:rPr>
                        <a:t>Dose schedule including maximum dosage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One lozenge up to four times a day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i="0" u="none" strike="noStrike" kern="1200" baseline="0" dirty="0">
                          <a:solidFill>
                            <a:schemeClr val="dk1"/>
                          </a:solidFill>
                          <a:latin typeface="+mn-lt"/>
                          <a:ea typeface="+mn-ea"/>
                          <a:cs typeface="+mn-cs"/>
                        </a:rPr>
                        <a:t>Maximum number of doses which can be administered under protocol for before review by a prescriber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Four doses 		</a:t>
                      </a:r>
                    </a:p>
                    <a:p>
                      <a:r>
                        <a:rPr lang="en-GB" sz="1200" b="0" i="0" u="none" strike="noStrike" kern="1200" baseline="0" dirty="0">
                          <a:solidFill>
                            <a:schemeClr val="dk1"/>
                          </a:solidFill>
                          <a:latin typeface="+mn-lt"/>
                          <a:ea typeface="+mn-ea"/>
                          <a:cs typeface="+mn-cs"/>
                        </a:rPr>
                        <a:t>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i="0" u="none" strike="noStrike" kern="1200" baseline="0" dirty="0">
                          <a:solidFill>
                            <a:schemeClr val="dk1"/>
                          </a:solidFill>
                          <a:latin typeface="+mn-lt"/>
                          <a:ea typeface="+mn-ea"/>
                          <a:cs typeface="+mn-cs"/>
                        </a:rPr>
                        <a:t>Follow up/Patient advice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Inform patient of medicine being administered and rationale. </a:t>
                      </a:r>
                    </a:p>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If administered monitor patient and use clinical judgement to decide when to seek medical advice.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43379">
                <a:tc>
                  <a:txBody>
                    <a:bodyPr/>
                    <a:lstStyle/>
                    <a:p>
                      <a:r>
                        <a:rPr lang="en-GB" sz="1200" b="1" i="0" u="none" strike="noStrike" kern="1200" baseline="0" dirty="0">
                          <a:solidFill>
                            <a:schemeClr val="dk1"/>
                          </a:solidFill>
                          <a:latin typeface="+mn-lt"/>
                          <a:ea typeface="+mn-ea"/>
                          <a:cs typeface="+mn-cs"/>
                        </a:rPr>
                        <a:t>Record keeping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Doses must be recorded on EPR in the orders section under the title Nurse discretionary medicines </a:t>
                      </a:r>
                    </a:p>
                    <a:p>
                      <a:r>
                        <a:rPr lang="en-GB" sz="1200" b="0" i="0" u="none" strike="noStrike" kern="1200" baseline="0" dirty="0">
                          <a:solidFill>
                            <a:schemeClr val="dk1"/>
                          </a:solidFill>
                          <a:latin typeface="+mn-lt"/>
                          <a:ea typeface="+mn-ea"/>
                          <a:cs typeface="+mn-cs"/>
                        </a:rPr>
                        <a:t>Entry made in nursing notes document on EPR	</a:t>
                      </a:r>
                    </a:p>
                    <a:p>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8" name="Title 6"/>
          <p:cNvSpPr txBox="1">
            <a:spLocks/>
          </p:cNvSpPr>
          <p:nvPr/>
        </p:nvSpPr>
        <p:spPr>
          <a:xfrm>
            <a:off x="366850" y="10920"/>
            <a:ext cx="4870168" cy="84227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a:lstStyle>
          <a:p>
            <a:r>
              <a:rPr lang="en-US" dirty="0" err="1"/>
              <a:t>Strepsils</a:t>
            </a:r>
            <a:endParaRPr lang="en-GB" dirty="0"/>
          </a:p>
        </p:txBody>
      </p:sp>
      <p:pic>
        <p:nvPicPr>
          <p:cNvPr id="9" name="Picture 4"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3781" b="12365"/>
          <a:stretch/>
        </p:blipFill>
        <p:spPr bwMode="auto">
          <a:xfrm>
            <a:off x="259972" y="4846399"/>
            <a:ext cx="2541962" cy="187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6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88E271-B3DF-3847-9E4A-D9F367CE14CC}"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16</a:t>
            </a:fld>
            <a:endParaRPr lang="en-US"/>
          </a:p>
        </p:txBody>
      </p:sp>
      <p:sp>
        <p:nvSpPr>
          <p:cNvPr id="7" name="Title 6"/>
          <p:cNvSpPr txBox="1">
            <a:spLocks/>
          </p:cNvSpPr>
          <p:nvPr/>
        </p:nvSpPr>
        <p:spPr>
          <a:xfrm>
            <a:off x="366850" y="10920"/>
            <a:ext cx="4870168" cy="84227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a:lstStyle>
          <a:p>
            <a:r>
              <a:rPr lang="en-US" dirty="0"/>
              <a:t>Senna</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995474035"/>
              </p:ext>
            </p:extLst>
          </p:nvPr>
        </p:nvGraphicFramePr>
        <p:xfrm>
          <a:off x="259972" y="1143650"/>
          <a:ext cx="11743738" cy="3853488"/>
        </p:xfrm>
        <a:graphic>
          <a:graphicData uri="http://schemas.openxmlformats.org/drawingml/2006/table">
            <a:tbl>
              <a:tblPr firstRow="1" bandRow="1">
                <a:tableStyleId>{5C22544A-7EE6-4342-B048-85BDC9FD1C3A}</a:tableStyleId>
              </a:tblPr>
              <a:tblGrid>
                <a:gridCol w="2697282">
                  <a:extLst>
                    <a:ext uri="{9D8B030D-6E8A-4147-A177-3AD203B41FA5}">
                      <a16:colId xmlns:a16="http://schemas.microsoft.com/office/drawing/2014/main" val="20000"/>
                    </a:ext>
                  </a:extLst>
                </a:gridCol>
                <a:gridCol w="9046456">
                  <a:extLst>
                    <a:ext uri="{9D8B030D-6E8A-4147-A177-3AD203B41FA5}">
                      <a16:colId xmlns:a16="http://schemas.microsoft.com/office/drawing/2014/main" val="20001"/>
                    </a:ext>
                  </a:extLst>
                </a:gridCol>
              </a:tblGrid>
              <a:tr h="470208">
                <a:tc gridSpan="2">
                  <a:txBody>
                    <a:bodyPr/>
                    <a:lstStyle/>
                    <a:p>
                      <a:pPr algn="ctr"/>
                      <a:r>
                        <a:rPr lang="en-GB" dirty="0"/>
                        <a:t>Clinical</a:t>
                      </a:r>
                      <a:r>
                        <a:rPr lang="en-GB" baseline="0" dirty="0"/>
                        <a:t> condition or situation</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dirty="0"/>
                        <a:t>Clinical</a:t>
                      </a:r>
                      <a:r>
                        <a:rPr lang="en-GB" sz="1200" b="1" baseline="0" dirty="0"/>
                        <a:t> Situation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Occasional constipation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8207">
                <a:tc>
                  <a:txBody>
                    <a:bodyPr/>
                    <a:lstStyle/>
                    <a:p>
                      <a:r>
                        <a:rPr lang="en-GB" sz="1200" b="1" dirty="0"/>
                        <a:t>Patients</a:t>
                      </a:r>
                      <a:r>
                        <a:rPr lang="en-GB" sz="1200" b="1" baseline="0" dirty="0"/>
                        <a:t> included</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All patients with occasional constipation who are not excluded below 	</a:t>
                      </a:r>
                    </a:p>
                    <a:p>
                      <a:r>
                        <a:rPr lang="en-GB" sz="1200" b="0" i="0" u="none" strike="noStrike" kern="1200" baseline="0" dirty="0">
                          <a:solidFill>
                            <a:schemeClr val="dk1"/>
                          </a:solidFill>
                          <a:latin typeface="+mn-lt"/>
                          <a:ea typeface="+mn-ea"/>
                          <a:cs typeface="+mn-cs"/>
                        </a:rPr>
                        <a:t>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dirty="0"/>
                        <a:t>Patients Excluded</a:t>
                      </a:r>
                      <a:r>
                        <a:rPr lang="en-GB" sz="1200" b="1" baseline="0" dirty="0"/>
                        <a:t>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Patients under the age of 16 years of age </a:t>
                      </a:r>
                    </a:p>
                    <a:p>
                      <a:r>
                        <a:rPr lang="en-GB" sz="1200" b="0" i="0" u="none" strike="noStrike" kern="1200" baseline="0" dirty="0">
                          <a:solidFill>
                            <a:schemeClr val="dk1"/>
                          </a:solidFill>
                          <a:latin typeface="+mn-lt"/>
                          <a:ea typeface="+mn-ea"/>
                          <a:cs typeface="+mn-cs"/>
                        </a:rPr>
                        <a:t>Patients who are pregnant or breast-feeding </a:t>
                      </a:r>
                    </a:p>
                    <a:p>
                      <a:r>
                        <a:rPr lang="en-GB" sz="1200" b="0" i="0" u="none" strike="noStrike" kern="1200" baseline="0" dirty="0">
                          <a:solidFill>
                            <a:schemeClr val="dk1"/>
                          </a:solidFill>
                          <a:latin typeface="+mn-lt"/>
                          <a:ea typeface="+mn-ea"/>
                          <a:cs typeface="+mn-cs"/>
                        </a:rPr>
                        <a:t>Patients with known allergy/hypersensitivity to </a:t>
                      </a:r>
                      <a:r>
                        <a:rPr lang="en-GB" sz="1200" b="0" i="0" u="none" strike="noStrike" kern="1200" baseline="0" dirty="0" err="1">
                          <a:solidFill>
                            <a:schemeClr val="dk1"/>
                          </a:solidFill>
                          <a:latin typeface="+mn-lt"/>
                          <a:ea typeface="+mn-ea"/>
                          <a:cs typeface="+mn-cs"/>
                        </a:rPr>
                        <a:t>senna</a:t>
                      </a:r>
                      <a:r>
                        <a:rPr lang="en-GB" sz="1200" b="0" i="0" u="none" strike="noStrike" kern="1200" baseline="0" dirty="0">
                          <a:solidFill>
                            <a:schemeClr val="dk1"/>
                          </a:solidFill>
                          <a:latin typeface="+mn-lt"/>
                          <a:ea typeface="+mn-ea"/>
                          <a:cs typeface="+mn-cs"/>
                        </a:rPr>
                        <a:t> or its excipients. </a:t>
                      </a:r>
                    </a:p>
                    <a:p>
                      <a:r>
                        <a:rPr lang="en-GB" sz="1200" b="0" i="0" u="none" strike="noStrike" kern="1200" baseline="0" dirty="0">
                          <a:solidFill>
                            <a:schemeClr val="dk1"/>
                          </a:solidFill>
                          <a:latin typeface="+mn-lt"/>
                          <a:ea typeface="+mn-ea"/>
                          <a:cs typeface="+mn-cs"/>
                        </a:rPr>
                        <a:t>Cases of intestinal obstructions (e.g. DIOS) and stenosis, atony, appendicitis, inflammatory bowel diseases (e.g. Crohn's disease, ulcerative colitis), abdominal pain of unknown origin, severe dehydration state with water and electrolyte depletion </a:t>
                      </a:r>
                    </a:p>
                    <a:p>
                      <a:r>
                        <a:rPr lang="en-GB" sz="1200" b="0" i="0" u="none" strike="noStrike" kern="1200" baseline="0" dirty="0">
                          <a:solidFill>
                            <a:schemeClr val="dk1"/>
                          </a:solidFill>
                          <a:latin typeface="+mn-lt"/>
                          <a:ea typeface="+mn-ea"/>
                          <a:cs typeface="+mn-cs"/>
                        </a:rPr>
                        <a:t>Patients with rare hereditary problems of galactose intolerance, the Lapp lactase deficiency or glucose-galactose malabsorption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dirty="0"/>
                        <a:t>Action for</a:t>
                      </a:r>
                      <a:r>
                        <a:rPr lang="en-GB" sz="1200" b="1" baseline="0" dirty="0"/>
                        <a:t> patients excluded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7020">
                <a:tc>
                  <a:txBody>
                    <a:bodyPr/>
                    <a:lstStyle/>
                    <a:p>
                      <a:r>
                        <a:rPr lang="en-GB" sz="1200" b="1" dirty="0"/>
                        <a:t>Action</a:t>
                      </a:r>
                      <a:r>
                        <a:rPr lang="en-GB" sz="1200" b="1" baseline="0" dirty="0"/>
                        <a:t> if patient declines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and record in EPR notes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6" name="Picture 2" descr="Image result for senna table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50" y="4997138"/>
            <a:ext cx="1648154" cy="1648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465" y="5132558"/>
            <a:ext cx="1377314" cy="13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6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17</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0723" y="5331217"/>
            <a:ext cx="8641277" cy="111940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634136613"/>
              </p:ext>
            </p:extLst>
          </p:nvPr>
        </p:nvGraphicFramePr>
        <p:xfrm>
          <a:off x="366850" y="1179073"/>
          <a:ext cx="11458300" cy="3595994"/>
        </p:xfrm>
        <a:graphic>
          <a:graphicData uri="http://schemas.openxmlformats.org/drawingml/2006/table">
            <a:tbl>
              <a:tblPr firstRow="1" bandRow="1">
                <a:tableStyleId>{5C22544A-7EE6-4342-B048-85BDC9FD1C3A}</a:tableStyleId>
              </a:tblPr>
              <a:tblGrid>
                <a:gridCol w="3974859">
                  <a:extLst>
                    <a:ext uri="{9D8B030D-6E8A-4147-A177-3AD203B41FA5}">
                      <a16:colId xmlns:a16="http://schemas.microsoft.com/office/drawing/2014/main" val="20000"/>
                    </a:ext>
                  </a:extLst>
                </a:gridCol>
                <a:gridCol w="7483441">
                  <a:extLst>
                    <a:ext uri="{9D8B030D-6E8A-4147-A177-3AD203B41FA5}">
                      <a16:colId xmlns:a16="http://schemas.microsoft.com/office/drawing/2014/main" val="20001"/>
                    </a:ext>
                  </a:extLst>
                </a:gridCol>
              </a:tblGrid>
              <a:tr h="470208">
                <a:tc gridSpan="2">
                  <a:txBody>
                    <a:bodyPr/>
                    <a:lstStyle/>
                    <a:p>
                      <a:pPr algn="ctr"/>
                      <a:r>
                        <a:rPr lang="en-GB" dirty="0"/>
                        <a:t>Description of treatment </a:t>
                      </a:r>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7649">
                <a:tc>
                  <a:txBody>
                    <a:bodyPr/>
                    <a:lstStyle/>
                    <a:p>
                      <a:r>
                        <a:rPr lang="en-GB" sz="1200" b="1" i="0" u="none" strike="noStrike" kern="1200" baseline="0" dirty="0">
                          <a:solidFill>
                            <a:schemeClr val="dk1"/>
                          </a:solidFill>
                          <a:latin typeface="+mn-lt"/>
                          <a:ea typeface="+mn-ea"/>
                          <a:cs typeface="+mn-cs"/>
                        </a:rPr>
                        <a:t>Medicine to be administered/supplied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Senna 7.5mg tablet or 7.5mg in 5ml liquid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r>
                        <a:rPr lang="fr-FR" sz="1200" b="0" i="0" u="none" strike="noStrike" kern="1200" baseline="0" dirty="0">
                          <a:solidFill>
                            <a:schemeClr val="dk1"/>
                          </a:solidFill>
                          <a:latin typeface="+mn-lt"/>
                          <a:ea typeface="+mn-ea"/>
                          <a:cs typeface="+mn-cs"/>
                        </a:rPr>
                        <a:t>	</a:t>
                      </a: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89217">
                <a:tc>
                  <a:txBody>
                    <a:bodyPr/>
                    <a:lstStyle/>
                    <a:p>
                      <a:r>
                        <a:rPr lang="en-GB" sz="1200" b="1" i="0" u="none" strike="noStrike" kern="1200" baseline="0" dirty="0">
                          <a:solidFill>
                            <a:schemeClr val="dk1"/>
                          </a:solidFill>
                          <a:latin typeface="+mn-lt"/>
                          <a:ea typeface="+mn-ea"/>
                          <a:cs typeface="+mn-cs"/>
                        </a:rPr>
                        <a:t>Dose schedule including maximum dosage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Two tablets or 10ml (15mg)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i="0" u="none" strike="noStrike" kern="1200" baseline="0" dirty="0">
                          <a:solidFill>
                            <a:schemeClr val="dk1"/>
                          </a:solidFill>
                          <a:latin typeface="+mn-lt"/>
                          <a:ea typeface="+mn-ea"/>
                          <a:cs typeface="+mn-cs"/>
                        </a:rPr>
                        <a:t>Maximum number of doses which can be administered under protocol for before review by a prescriber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ONE dose 		</a:t>
                      </a:r>
                    </a:p>
                    <a:p>
                      <a:r>
                        <a:rPr lang="en-GB" sz="1200" b="0" i="0" u="none" strike="noStrike" kern="1200" baseline="0" dirty="0">
                          <a:solidFill>
                            <a:schemeClr val="dk1"/>
                          </a:solidFill>
                          <a:latin typeface="+mn-lt"/>
                          <a:ea typeface="+mn-ea"/>
                          <a:cs typeface="+mn-cs"/>
                        </a:rPr>
                        <a:t>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i="0" u="none" strike="noStrike" kern="1200" baseline="0" dirty="0">
                          <a:solidFill>
                            <a:schemeClr val="dk1"/>
                          </a:solidFill>
                          <a:latin typeface="+mn-lt"/>
                          <a:ea typeface="+mn-ea"/>
                          <a:cs typeface="+mn-cs"/>
                        </a:rPr>
                        <a:t>Follow up/Patient advice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Inform patient of medicine being administered and rationale. </a:t>
                      </a:r>
                    </a:p>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If administered monitor patient and use clinical judgement to decide when to seek medical advice. </a:t>
                      </a:r>
                    </a:p>
                    <a:p>
                      <a:pPr marL="0" indent="0">
                        <a:buFont typeface="Arial" panose="020B0604020202020204" pitchFamily="34" charset="0"/>
                        <a:buNone/>
                      </a:pP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43379">
                <a:tc>
                  <a:txBody>
                    <a:bodyPr/>
                    <a:lstStyle/>
                    <a:p>
                      <a:r>
                        <a:rPr lang="en-GB" sz="1200" b="1" i="0" u="none" strike="noStrike" kern="1200" baseline="0" dirty="0">
                          <a:solidFill>
                            <a:schemeClr val="dk1"/>
                          </a:solidFill>
                          <a:latin typeface="+mn-lt"/>
                          <a:ea typeface="+mn-ea"/>
                          <a:cs typeface="+mn-cs"/>
                        </a:rPr>
                        <a:t>Record keeping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Doses must be recorded on EPR in the orders section under the title Nurse discretionary medicines </a:t>
                      </a:r>
                    </a:p>
                    <a:p>
                      <a:r>
                        <a:rPr lang="en-GB" sz="1200" b="0" i="0" u="none" strike="noStrike" kern="1200" baseline="0" dirty="0">
                          <a:solidFill>
                            <a:schemeClr val="dk1"/>
                          </a:solidFill>
                          <a:latin typeface="+mn-lt"/>
                          <a:ea typeface="+mn-ea"/>
                          <a:cs typeface="+mn-cs"/>
                        </a:rPr>
                        <a:t>Entry made in nursing notes document on EPR.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8" name="Title 6"/>
          <p:cNvSpPr txBox="1">
            <a:spLocks/>
          </p:cNvSpPr>
          <p:nvPr/>
        </p:nvSpPr>
        <p:spPr>
          <a:xfrm>
            <a:off x="366850" y="10920"/>
            <a:ext cx="4870168" cy="84227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a:lstStyle>
          <a:p>
            <a:r>
              <a:rPr lang="en-US" dirty="0"/>
              <a:t>Senna</a:t>
            </a:r>
            <a:endParaRPr lang="en-GB" dirty="0"/>
          </a:p>
        </p:txBody>
      </p:sp>
      <p:pic>
        <p:nvPicPr>
          <p:cNvPr id="7" name="Picture 2" descr="Image result for senna tablet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50" y="4997138"/>
            <a:ext cx="1648154" cy="16481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144" y="5119026"/>
            <a:ext cx="1377314" cy="13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97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88E271-B3DF-3847-9E4A-D9F367CE14CC}"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18</a:t>
            </a:fld>
            <a:endParaRPr lang="en-US"/>
          </a:p>
        </p:txBody>
      </p:sp>
      <p:sp>
        <p:nvSpPr>
          <p:cNvPr id="7" name="Title 6"/>
          <p:cNvSpPr txBox="1">
            <a:spLocks/>
          </p:cNvSpPr>
          <p:nvPr/>
        </p:nvSpPr>
        <p:spPr>
          <a:xfrm>
            <a:off x="366850" y="10920"/>
            <a:ext cx="4870168" cy="84227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a:lstStyle>
          <a:p>
            <a:r>
              <a:rPr lang="en-US" dirty="0"/>
              <a:t>Simple Linctus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611136999"/>
              </p:ext>
            </p:extLst>
          </p:nvPr>
        </p:nvGraphicFramePr>
        <p:xfrm>
          <a:off x="259972" y="1143650"/>
          <a:ext cx="11743738" cy="2889294"/>
        </p:xfrm>
        <a:graphic>
          <a:graphicData uri="http://schemas.openxmlformats.org/drawingml/2006/table">
            <a:tbl>
              <a:tblPr firstRow="1" bandRow="1">
                <a:tableStyleId>{5C22544A-7EE6-4342-B048-85BDC9FD1C3A}</a:tableStyleId>
              </a:tblPr>
              <a:tblGrid>
                <a:gridCol w="2697282">
                  <a:extLst>
                    <a:ext uri="{9D8B030D-6E8A-4147-A177-3AD203B41FA5}">
                      <a16:colId xmlns:a16="http://schemas.microsoft.com/office/drawing/2014/main" val="20000"/>
                    </a:ext>
                  </a:extLst>
                </a:gridCol>
                <a:gridCol w="9046456">
                  <a:extLst>
                    <a:ext uri="{9D8B030D-6E8A-4147-A177-3AD203B41FA5}">
                      <a16:colId xmlns:a16="http://schemas.microsoft.com/office/drawing/2014/main" val="20001"/>
                    </a:ext>
                  </a:extLst>
                </a:gridCol>
              </a:tblGrid>
              <a:tr h="470208">
                <a:tc gridSpan="2">
                  <a:txBody>
                    <a:bodyPr/>
                    <a:lstStyle/>
                    <a:p>
                      <a:pPr algn="ctr"/>
                      <a:r>
                        <a:rPr lang="en-GB" dirty="0"/>
                        <a:t>Clinical</a:t>
                      </a:r>
                      <a:r>
                        <a:rPr lang="en-GB" baseline="0" dirty="0"/>
                        <a:t> condition or situation</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dirty="0"/>
                        <a:t>Clinical</a:t>
                      </a:r>
                      <a:r>
                        <a:rPr lang="en-GB" sz="1200" b="1" baseline="0" dirty="0"/>
                        <a:t> Situation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Cough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34636">
                <a:tc>
                  <a:txBody>
                    <a:bodyPr/>
                    <a:lstStyle/>
                    <a:p>
                      <a:r>
                        <a:rPr lang="en-GB" sz="1200" b="1" dirty="0"/>
                        <a:t>Patients</a:t>
                      </a:r>
                      <a:r>
                        <a:rPr lang="en-GB" sz="1200" b="1" baseline="0" dirty="0"/>
                        <a:t> included</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All patients with cough who are not excluded below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dirty="0"/>
                        <a:t>Patients Excluded</a:t>
                      </a:r>
                      <a:r>
                        <a:rPr lang="en-GB" sz="1200" b="1" baseline="0" dirty="0"/>
                        <a:t>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Patients under the age of 16 years of age </a:t>
                      </a:r>
                    </a:p>
                    <a:p>
                      <a:r>
                        <a:rPr lang="en-GB" sz="1200" b="0" i="0" u="none" strike="noStrike" kern="1200" baseline="0" dirty="0">
                          <a:solidFill>
                            <a:schemeClr val="dk1"/>
                          </a:solidFill>
                          <a:latin typeface="+mn-lt"/>
                          <a:ea typeface="+mn-ea"/>
                          <a:cs typeface="+mn-cs"/>
                        </a:rPr>
                        <a:t>Patients who are pregnant or breast-feeding </a:t>
                      </a:r>
                    </a:p>
                    <a:p>
                      <a:r>
                        <a:rPr lang="en-GB" sz="1200" b="0" i="0" u="none" strike="noStrike" kern="1200" baseline="0" dirty="0">
                          <a:solidFill>
                            <a:schemeClr val="dk1"/>
                          </a:solidFill>
                          <a:latin typeface="+mn-lt"/>
                          <a:ea typeface="+mn-ea"/>
                          <a:cs typeface="+mn-cs"/>
                        </a:rPr>
                        <a:t>Allergy/hypersensitivity to any excipients of Simple Linctus.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dirty="0"/>
                        <a:t>Action for</a:t>
                      </a:r>
                      <a:r>
                        <a:rPr lang="en-GB" sz="1200" b="1" baseline="0" dirty="0"/>
                        <a:t> patients excluded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7020">
                <a:tc>
                  <a:txBody>
                    <a:bodyPr/>
                    <a:lstStyle/>
                    <a:p>
                      <a:r>
                        <a:rPr lang="en-GB" sz="1200" b="1" dirty="0"/>
                        <a:t>Action</a:t>
                      </a:r>
                      <a:r>
                        <a:rPr lang="en-GB" sz="1200" b="1" baseline="0" dirty="0"/>
                        <a:t> if patient declines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and record in EPR notes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8" name="Picture 2" descr="Image result for simple linct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72" y="4335527"/>
            <a:ext cx="2376350" cy="23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0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19</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0723" y="5331217"/>
            <a:ext cx="8641277" cy="111940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700015787"/>
              </p:ext>
            </p:extLst>
          </p:nvPr>
        </p:nvGraphicFramePr>
        <p:xfrm>
          <a:off x="366850" y="1179073"/>
          <a:ext cx="11458300" cy="3961754"/>
        </p:xfrm>
        <a:graphic>
          <a:graphicData uri="http://schemas.openxmlformats.org/drawingml/2006/table">
            <a:tbl>
              <a:tblPr firstRow="1" bandRow="1">
                <a:tableStyleId>{5C22544A-7EE6-4342-B048-85BDC9FD1C3A}</a:tableStyleId>
              </a:tblPr>
              <a:tblGrid>
                <a:gridCol w="3974859">
                  <a:extLst>
                    <a:ext uri="{9D8B030D-6E8A-4147-A177-3AD203B41FA5}">
                      <a16:colId xmlns:a16="http://schemas.microsoft.com/office/drawing/2014/main" val="20000"/>
                    </a:ext>
                  </a:extLst>
                </a:gridCol>
                <a:gridCol w="7483441">
                  <a:extLst>
                    <a:ext uri="{9D8B030D-6E8A-4147-A177-3AD203B41FA5}">
                      <a16:colId xmlns:a16="http://schemas.microsoft.com/office/drawing/2014/main" val="20001"/>
                    </a:ext>
                  </a:extLst>
                </a:gridCol>
              </a:tblGrid>
              <a:tr h="470208">
                <a:tc gridSpan="2">
                  <a:txBody>
                    <a:bodyPr/>
                    <a:lstStyle/>
                    <a:p>
                      <a:pPr algn="ctr"/>
                      <a:r>
                        <a:rPr lang="en-GB" dirty="0"/>
                        <a:t>Description of treatment </a:t>
                      </a:r>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7649">
                <a:tc>
                  <a:txBody>
                    <a:bodyPr/>
                    <a:lstStyle/>
                    <a:p>
                      <a:r>
                        <a:rPr lang="en-GB" sz="1200" b="1" i="0" u="none" strike="noStrike" kern="1200" baseline="0" dirty="0">
                          <a:solidFill>
                            <a:schemeClr val="dk1"/>
                          </a:solidFill>
                          <a:latin typeface="+mn-lt"/>
                          <a:ea typeface="+mn-ea"/>
                          <a:cs typeface="+mn-cs"/>
                        </a:rPr>
                        <a:t>Medicine to be administered/supplied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Simple linctus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r>
                        <a:rPr lang="fr-FR" sz="1200" b="0" i="0" u="none" strike="noStrike" kern="1200" baseline="0" dirty="0">
                          <a:solidFill>
                            <a:schemeClr val="dk1"/>
                          </a:solidFill>
                          <a:latin typeface="+mn-lt"/>
                          <a:ea typeface="+mn-ea"/>
                          <a:cs typeface="+mn-cs"/>
                        </a:rPr>
                        <a:t>	</a:t>
                      </a: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89217">
                <a:tc>
                  <a:txBody>
                    <a:bodyPr/>
                    <a:lstStyle/>
                    <a:p>
                      <a:r>
                        <a:rPr lang="en-GB" sz="1200" b="1" i="0" u="none" strike="noStrike" kern="1200" baseline="0" dirty="0">
                          <a:solidFill>
                            <a:schemeClr val="dk1"/>
                          </a:solidFill>
                          <a:latin typeface="+mn-lt"/>
                          <a:ea typeface="+mn-ea"/>
                          <a:cs typeface="+mn-cs"/>
                        </a:rPr>
                        <a:t>Dose schedule including maximum dosage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5ml up to four times a day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i="0" u="none" strike="noStrike" kern="1200" baseline="0" dirty="0">
                          <a:solidFill>
                            <a:schemeClr val="dk1"/>
                          </a:solidFill>
                          <a:latin typeface="+mn-lt"/>
                          <a:ea typeface="+mn-ea"/>
                          <a:cs typeface="+mn-cs"/>
                        </a:rPr>
                        <a:t>Maximum number of doses which can be administered under protocol for before review by a prescriber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Four doses 			</a:t>
                      </a:r>
                    </a:p>
                    <a:p>
                      <a:r>
                        <a:rPr lang="en-GB" sz="1200" b="0" i="0" u="none" strike="noStrike" kern="1200" baseline="0" dirty="0">
                          <a:solidFill>
                            <a:schemeClr val="dk1"/>
                          </a:solidFill>
                          <a:latin typeface="+mn-lt"/>
                          <a:ea typeface="+mn-ea"/>
                          <a:cs typeface="+mn-cs"/>
                        </a:rPr>
                        <a:t>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i="0" u="none" strike="noStrike" kern="1200" baseline="0" dirty="0">
                          <a:solidFill>
                            <a:schemeClr val="dk1"/>
                          </a:solidFill>
                          <a:latin typeface="+mn-lt"/>
                          <a:ea typeface="+mn-ea"/>
                          <a:cs typeface="+mn-cs"/>
                        </a:rPr>
                        <a:t>Follow up/Patient advice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Inform patient of medicine being administered and rationale. </a:t>
                      </a:r>
                    </a:p>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If administered monitor patient and use clinical judgement to decide when to seek medical advice. </a:t>
                      </a:r>
                    </a:p>
                    <a:p>
                      <a:r>
                        <a:rPr lang="en-GB" sz="1200" b="0" i="0" u="none" strike="noStrike" kern="1200" baseline="0" dirty="0">
                          <a:solidFill>
                            <a:schemeClr val="dk1"/>
                          </a:solidFill>
                          <a:latin typeface="+mn-lt"/>
                          <a:ea typeface="+mn-ea"/>
                          <a:cs typeface="+mn-cs"/>
                        </a:rPr>
                        <a:t>	</a:t>
                      </a:r>
                    </a:p>
                    <a:p>
                      <a:pPr marL="0" indent="0">
                        <a:buFont typeface="Arial" panose="020B0604020202020204" pitchFamily="34" charset="0"/>
                        <a:buNone/>
                      </a:pP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43379">
                <a:tc>
                  <a:txBody>
                    <a:bodyPr/>
                    <a:lstStyle/>
                    <a:p>
                      <a:r>
                        <a:rPr lang="en-GB" sz="1200" b="1" i="0" u="none" strike="noStrike" kern="1200" baseline="0" dirty="0">
                          <a:solidFill>
                            <a:schemeClr val="dk1"/>
                          </a:solidFill>
                          <a:latin typeface="+mn-lt"/>
                          <a:ea typeface="+mn-ea"/>
                          <a:cs typeface="+mn-cs"/>
                        </a:rPr>
                        <a:t>Record keeping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Doses must be recorded on EPR in the orders section under the title Nurse discretionary medicines </a:t>
                      </a:r>
                    </a:p>
                    <a:p>
                      <a:r>
                        <a:rPr lang="en-GB" sz="1200" b="0" i="0" u="none" strike="noStrike" kern="1200" baseline="0" dirty="0">
                          <a:solidFill>
                            <a:schemeClr val="dk1"/>
                          </a:solidFill>
                          <a:latin typeface="+mn-lt"/>
                          <a:ea typeface="+mn-ea"/>
                          <a:cs typeface="+mn-cs"/>
                        </a:rPr>
                        <a:t>Entry made in nursing notes document on EPR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9" name="Title 6"/>
          <p:cNvSpPr txBox="1">
            <a:spLocks/>
          </p:cNvSpPr>
          <p:nvPr/>
        </p:nvSpPr>
        <p:spPr>
          <a:xfrm>
            <a:off x="366850" y="10920"/>
            <a:ext cx="4870168" cy="84227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a:lstStyle>
          <a:p>
            <a:r>
              <a:rPr lang="en-US" dirty="0"/>
              <a:t>Simple Linctus</a:t>
            </a:r>
            <a:endParaRPr lang="en-GB" dirty="0"/>
          </a:p>
        </p:txBody>
      </p:sp>
      <p:pic>
        <p:nvPicPr>
          <p:cNvPr id="12" name="Picture 2" descr="Image result for simple linct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132" y="5140827"/>
            <a:ext cx="1531917" cy="153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8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this training will cover</a:t>
            </a:r>
          </a:p>
        </p:txBody>
      </p:sp>
      <p:sp>
        <p:nvSpPr>
          <p:cNvPr id="3" name="Content Placeholder 2"/>
          <p:cNvSpPr>
            <a:spLocks noGrp="1"/>
          </p:cNvSpPr>
          <p:nvPr>
            <p:ph idx="1"/>
          </p:nvPr>
        </p:nvSpPr>
        <p:spPr/>
        <p:txBody>
          <a:bodyPr/>
          <a:lstStyle/>
          <a:p>
            <a:r>
              <a:rPr lang="en-GB" dirty="0">
                <a:solidFill>
                  <a:schemeClr val="tx1"/>
                </a:solidFill>
              </a:rPr>
              <a:t>A Brief overview of the Discretionary Medicines Policy </a:t>
            </a:r>
          </a:p>
          <a:p>
            <a:r>
              <a:rPr lang="en-GB" dirty="0">
                <a:solidFill>
                  <a:schemeClr val="tx1"/>
                </a:solidFill>
              </a:rPr>
              <a:t>A List of medicines included in the Discretionary Medicines Policy</a:t>
            </a:r>
          </a:p>
          <a:p>
            <a:r>
              <a:rPr lang="en-GB" dirty="0">
                <a:solidFill>
                  <a:schemeClr val="tx1"/>
                </a:solidFill>
              </a:rPr>
              <a:t>Who can give a medicine under the policy </a:t>
            </a:r>
          </a:p>
          <a:p>
            <a:r>
              <a:rPr lang="en-GB" dirty="0">
                <a:solidFill>
                  <a:schemeClr val="tx1"/>
                </a:solidFill>
              </a:rPr>
              <a:t>Information on each drug within the policy</a:t>
            </a:r>
          </a:p>
          <a:p>
            <a:r>
              <a:rPr lang="en-GB" dirty="0">
                <a:solidFill>
                  <a:schemeClr val="tx1"/>
                </a:solidFill>
              </a:rPr>
              <a:t>Instructions on how to show on EPR that you have given a medicine under the policy</a:t>
            </a:r>
          </a:p>
          <a:p>
            <a:r>
              <a:rPr lang="en-GB" dirty="0">
                <a:solidFill>
                  <a:schemeClr val="tx1"/>
                </a:solidFill>
              </a:rPr>
              <a:t>Useful Contacts</a:t>
            </a:r>
          </a:p>
          <a:p>
            <a:endParaRPr lang="en-GB" dirty="0"/>
          </a:p>
          <a:p>
            <a:endParaRPr lang="en-GB" dirty="0"/>
          </a:p>
        </p:txBody>
      </p:sp>
      <p:sp>
        <p:nvSpPr>
          <p:cNvPr id="4" name="Date Placeholder 3"/>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pPr/>
              <a:t>2</a:t>
            </a:fld>
            <a:endParaRPr lang="en-US"/>
          </a:p>
        </p:txBody>
      </p:sp>
    </p:spTree>
    <p:extLst>
      <p:ext uri="{BB962C8B-B14F-4D97-AF65-F5344CB8AC3E}">
        <p14:creationId xmlns:p14="http://schemas.microsoft.com/office/powerpoint/2010/main" val="272320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Nicotine Replacement Therapy Discretionary Medicines </a:t>
            </a:r>
          </a:p>
        </p:txBody>
      </p:sp>
      <p:sp>
        <p:nvSpPr>
          <p:cNvPr id="2" name="Subtitle 1">
            <a:extLst>
              <a:ext uri="{FF2B5EF4-FFF2-40B4-BE49-F238E27FC236}">
                <a16:creationId xmlns:a16="http://schemas.microsoft.com/office/drawing/2014/main" id="{9860F62D-63D6-CC21-DD97-3AEDA9568914}"/>
              </a:ext>
            </a:extLst>
          </p:cNvPr>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6D5990-D230-494A-AFE1-A377BD46F56A}"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20</a:t>
            </a:fld>
            <a:endParaRPr lang="en-US"/>
          </a:p>
        </p:txBody>
      </p:sp>
    </p:spTree>
    <p:extLst>
      <p:ext uri="{BB962C8B-B14F-4D97-AF65-F5344CB8AC3E}">
        <p14:creationId xmlns:p14="http://schemas.microsoft.com/office/powerpoint/2010/main" val="284652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C46B13-2A98-472F-B5C3-4E2BC28B23EA}"/>
              </a:ext>
            </a:extLst>
          </p:cNvPr>
          <p:cNvSpPr txBox="1">
            <a:spLocks/>
          </p:cNvSpPr>
          <p:nvPr/>
        </p:nvSpPr>
        <p:spPr bwMode="auto">
          <a:xfrm>
            <a:off x="1524000" y="76200"/>
            <a:ext cx="4572000" cy="1219200"/>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200" b="1">
                <a:solidFill>
                  <a:schemeClr val="bg1"/>
                </a:solidFill>
                <a:latin typeface="+mj-lt"/>
                <a:ea typeface="MS PGothic" pitchFamily="34" charset="-128"/>
                <a:cs typeface="+mj-cs"/>
              </a:defRPr>
            </a:lvl1pPr>
            <a:lvl2pPr algn="l" rtl="0" eaLnBrk="1" fontAlgn="base" hangingPunct="1">
              <a:spcBef>
                <a:spcPct val="0"/>
              </a:spcBef>
              <a:spcAft>
                <a:spcPct val="0"/>
              </a:spcAft>
              <a:defRPr sz="2200" b="1">
                <a:solidFill>
                  <a:schemeClr val="bg1"/>
                </a:solidFill>
                <a:latin typeface="Arial" charset="0"/>
                <a:ea typeface="MS PGothic" pitchFamily="34" charset="-128"/>
              </a:defRPr>
            </a:lvl2pPr>
            <a:lvl3pPr algn="l" rtl="0" eaLnBrk="1" fontAlgn="base" hangingPunct="1">
              <a:spcBef>
                <a:spcPct val="0"/>
              </a:spcBef>
              <a:spcAft>
                <a:spcPct val="0"/>
              </a:spcAft>
              <a:defRPr sz="2200" b="1">
                <a:solidFill>
                  <a:schemeClr val="bg1"/>
                </a:solidFill>
                <a:latin typeface="Arial" charset="0"/>
                <a:ea typeface="MS PGothic" pitchFamily="34" charset="-128"/>
              </a:defRPr>
            </a:lvl3pPr>
            <a:lvl4pPr algn="l" rtl="0" eaLnBrk="1" fontAlgn="base" hangingPunct="1">
              <a:spcBef>
                <a:spcPct val="0"/>
              </a:spcBef>
              <a:spcAft>
                <a:spcPct val="0"/>
              </a:spcAft>
              <a:defRPr sz="2200" b="1">
                <a:solidFill>
                  <a:schemeClr val="bg1"/>
                </a:solidFill>
                <a:latin typeface="Arial" charset="0"/>
                <a:ea typeface="MS PGothic" pitchFamily="34" charset="-128"/>
              </a:defRPr>
            </a:lvl4pPr>
            <a:lvl5pPr algn="l" rtl="0" eaLnBrk="1" fontAlgn="base" hangingPunct="1">
              <a:spcBef>
                <a:spcPct val="0"/>
              </a:spcBef>
              <a:spcAft>
                <a:spcPct val="0"/>
              </a:spcAft>
              <a:defRPr sz="2200" b="1">
                <a:solidFill>
                  <a:schemeClr val="bg1"/>
                </a:solidFill>
                <a:latin typeface="Arial" charset="0"/>
                <a:ea typeface="MS PGothic" pitchFamily="34" charset="-128"/>
              </a:defRPr>
            </a:lvl5pPr>
            <a:lvl6pPr marL="457200" algn="l" rtl="0" eaLnBrk="1" fontAlgn="base" hangingPunct="1">
              <a:spcBef>
                <a:spcPct val="0"/>
              </a:spcBef>
              <a:spcAft>
                <a:spcPct val="0"/>
              </a:spcAft>
              <a:defRPr sz="2200" b="1">
                <a:solidFill>
                  <a:schemeClr val="bg1"/>
                </a:solidFill>
                <a:latin typeface="Arial" charset="0"/>
                <a:ea typeface="ＭＳ Ｐゴシック" pitchFamily="-64" charset="-128"/>
              </a:defRPr>
            </a:lvl6pPr>
            <a:lvl7pPr marL="914400" algn="l" rtl="0" eaLnBrk="1" fontAlgn="base" hangingPunct="1">
              <a:spcBef>
                <a:spcPct val="0"/>
              </a:spcBef>
              <a:spcAft>
                <a:spcPct val="0"/>
              </a:spcAft>
              <a:defRPr sz="2200" b="1">
                <a:solidFill>
                  <a:schemeClr val="bg1"/>
                </a:solidFill>
                <a:latin typeface="Arial" charset="0"/>
                <a:ea typeface="ＭＳ Ｐゴシック" pitchFamily="-64" charset="-128"/>
              </a:defRPr>
            </a:lvl7pPr>
            <a:lvl8pPr marL="1371600" algn="l" rtl="0" eaLnBrk="1" fontAlgn="base" hangingPunct="1">
              <a:spcBef>
                <a:spcPct val="0"/>
              </a:spcBef>
              <a:spcAft>
                <a:spcPct val="0"/>
              </a:spcAft>
              <a:defRPr sz="2200" b="1">
                <a:solidFill>
                  <a:schemeClr val="bg1"/>
                </a:solidFill>
                <a:latin typeface="Arial" charset="0"/>
                <a:ea typeface="ＭＳ Ｐゴシック" pitchFamily="-64" charset="-128"/>
              </a:defRPr>
            </a:lvl8pPr>
            <a:lvl9pPr marL="1828800" algn="l" rtl="0" eaLnBrk="1" fontAlgn="base" hangingPunct="1">
              <a:spcBef>
                <a:spcPct val="0"/>
              </a:spcBef>
              <a:spcAft>
                <a:spcPct val="0"/>
              </a:spcAft>
              <a:defRPr sz="2200" b="1">
                <a:solidFill>
                  <a:schemeClr val="bg1"/>
                </a:solidFill>
                <a:latin typeface="Arial" charset="0"/>
                <a:ea typeface="ＭＳ Ｐゴシック" pitchFamily="-64" charset="-128"/>
              </a:defRPr>
            </a:lvl9pPr>
          </a:lstStyle>
          <a:p>
            <a:pPr>
              <a:spcAft>
                <a:spcPts val="600"/>
              </a:spcAft>
            </a:pPr>
            <a:r>
              <a:rPr lang="en-GB" kern="0" dirty="0"/>
              <a:t>Nicotine Replacements Therapy  </a:t>
            </a:r>
          </a:p>
        </p:txBody>
      </p:sp>
      <p:sp>
        <p:nvSpPr>
          <p:cNvPr id="5" name="Content Placeholder 4">
            <a:extLst>
              <a:ext uri="{FF2B5EF4-FFF2-40B4-BE49-F238E27FC236}">
                <a16:creationId xmlns:a16="http://schemas.microsoft.com/office/drawing/2014/main" id="{34112225-73BB-4417-A75D-1049D7245DC5}"/>
              </a:ext>
            </a:extLst>
          </p:cNvPr>
          <p:cNvSpPr txBox="1">
            <a:spLocks/>
          </p:cNvSpPr>
          <p:nvPr/>
        </p:nvSpPr>
        <p:spPr bwMode="auto">
          <a:xfrm>
            <a:off x="645953" y="2038523"/>
            <a:ext cx="5209563" cy="4362277"/>
          </a:xfrm>
          <a:prstGeom prst="rect">
            <a:avLst/>
          </a:prstGeom>
          <a:noFill/>
          <a:ln>
            <a:noFill/>
          </a:ln>
        </p:spPr>
        <p:txBody>
          <a:bodyPr vert="horz" wrap="square" lIns="91440" tIns="45720" rIns="91440" bIns="45720" numCol="1" rtlCol="0"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ct val="20000"/>
              </a:spcBef>
              <a:spcAft>
                <a:spcPct val="0"/>
              </a:spcAft>
              <a:buNone/>
            </a:pPr>
            <a:r>
              <a:rPr lang="en-US" sz="1800" b="1" u="sng" dirty="0">
                <a:ea typeface="MS PGothic" pitchFamily="34" charset="-128"/>
              </a:rPr>
              <a:t>2 Types of NRT</a:t>
            </a:r>
          </a:p>
          <a:p>
            <a:pPr fontAlgn="base">
              <a:lnSpc>
                <a:spcPct val="150000"/>
              </a:lnSpc>
              <a:spcBef>
                <a:spcPct val="20000"/>
              </a:spcBef>
              <a:spcAft>
                <a:spcPct val="0"/>
              </a:spcAft>
              <a:buFont typeface="Wingdings" panose="05000000000000000000" pitchFamily="2" charset="2"/>
              <a:buChar char="§"/>
            </a:pPr>
            <a:r>
              <a:rPr lang="en-US" sz="1800" b="1" dirty="0">
                <a:ea typeface="MS PGothic" pitchFamily="34" charset="-128"/>
              </a:rPr>
              <a:t>Short Acting - </a:t>
            </a:r>
            <a:r>
              <a:rPr lang="en-US" sz="1800" dirty="0">
                <a:ea typeface="MS PGothic" pitchFamily="34" charset="-128"/>
              </a:rPr>
              <a:t>Nicotine absorbed through the buccal membrane (Spray, Inhalator, Gum, Lozenges) </a:t>
            </a:r>
          </a:p>
          <a:p>
            <a:pPr>
              <a:buClr>
                <a:schemeClr val="tx2"/>
              </a:buClr>
              <a:buSzPct val="150000"/>
              <a:buFont typeface="Wingdings" panose="05000000000000000000" pitchFamily="2" charset="2"/>
              <a:buChar char="§"/>
            </a:pPr>
            <a:r>
              <a:rPr lang="en-US" sz="1800" b="1" dirty="0">
                <a:ea typeface="MS PGothic" pitchFamily="34" charset="-128"/>
              </a:rPr>
              <a:t>Long Acting – </a:t>
            </a:r>
            <a:r>
              <a:rPr lang="en-US" sz="1800" dirty="0">
                <a:ea typeface="MS PGothic" pitchFamily="34" charset="-128"/>
              </a:rPr>
              <a:t>Through the skin (Patches) </a:t>
            </a:r>
            <a:r>
              <a:rPr lang="en-GB" sz="1800" dirty="0"/>
              <a:t> </a:t>
            </a:r>
          </a:p>
          <a:p>
            <a:pPr marL="0" indent="0">
              <a:lnSpc>
                <a:spcPct val="90000"/>
              </a:lnSpc>
              <a:buClr>
                <a:schemeClr val="tx2"/>
              </a:buClr>
              <a:buSzPct val="150000"/>
              <a:buNone/>
            </a:pPr>
            <a:r>
              <a:rPr lang="en-GB" sz="1800" b="1" dirty="0"/>
              <a:t> 	21mg, 14mg, 7mg </a:t>
            </a:r>
            <a:r>
              <a:rPr lang="en-GB" sz="1800" b="1" dirty="0">
                <a:sym typeface="Wingdings" panose="05000000000000000000" pitchFamily="2" charset="2"/>
              </a:rPr>
              <a:t>over </a:t>
            </a:r>
            <a:r>
              <a:rPr lang="en-GB" sz="1800" b="1" dirty="0"/>
              <a:t>24hrs</a:t>
            </a:r>
          </a:p>
          <a:p>
            <a:pPr marL="0" indent="0">
              <a:lnSpc>
                <a:spcPct val="90000"/>
              </a:lnSpc>
              <a:buClr>
                <a:schemeClr val="tx2"/>
              </a:buClr>
              <a:buSzPct val="150000"/>
              <a:buNone/>
            </a:pPr>
            <a:r>
              <a:rPr lang="en-GB" sz="1800" b="1" dirty="0"/>
              <a:t>       	25mg, 15mg, 10mg </a:t>
            </a:r>
            <a:r>
              <a:rPr lang="en-GB" sz="1800" b="1" dirty="0">
                <a:sym typeface="Wingdings" panose="05000000000000000000" pitchFamily="2" charset="2"/>
              </a:rPr>
              <a:t>over </a:t>
            </a:r>
            <a:r>
              <a:rPr lang="en-GB" sz="1800" b="1" dirty="0"/>
              <a:t>16hrs</a:t>
            </a:r>
            <a:endParaRPr lang="en-US" sz="1800" b="1" dirty="0">
              <a:ea typeface="MS PGothic" pitchFamily="34" charset="-128"/>
            </a:endParaRPr>
          </a:p>
          <a:p>
            <a:pPr marL="0" indent="0" fontAlgn="base">
              <a:lnSpc>
                <a:spcPct val="150000"/>
              </a:lnSpc>
              <a:spcBef>
                <a:spcPct val="20000"/>
              </a:spcBef>
              <a:spcAft>
                <a:spcPct val="0"/>
              </a:spcAft>
              <a:buNone/>
            </a:pPr>
            <a:endParaRPr lang="en-US" sz="1800" dirty="0">
              <a:ea typeface="MS PGothic" pitchFamily="34" charset="-128"/>
            </a:endParaRPr>
          </a:p>
          <a:p>
            <a:pPr marL="0" indent="0" fontAlgn="base">
              <a:lnSpc>
                <a:spcPct val="150000"/>
              </a:lnSpc>
              <a:spcBef>
                <a:spcPct val="20000"/>
              </a:spcBef>
              <a:spcAft>
                <a:spcPct val="0"/>
              </a:spcAft>
              <a:buNone/>
            </a:pPr>
            <a:r>
              <a:rPr lang="en-US" sz="1800" b="1" u="sng" dirty="0">
                <a:ea typeface="MS PGothic" pitchFamily="34" charset="-128"/>
              </a:rPr>
              <a:t>Mechanism of action of Nicotine </a:t>
            </a:r>
          </a:p>
          <a:p>
            <a:pPr marL="0" indent="0" fontAlgn="base">
              <a:lnSpc>
                <a:spcPct val="150000"/>
              </a:lnSpc>
              <a:spcBef>
                <a:spcPct val="20000"/>
              </a:spcBef>
              <a:spcAft>
                <a:spcPct val="0"/>
              </a:spcAft>
              <a:buNone/>
            </a:pPr>
            <a:r>
              <a:rPr lang="en-US" sz="1800" dirty="0">
                <a:ea typeface="MS PGothic" pitchFamily="34" charset="-128"/>
              </a:rPr>
              <a:t>Nicotine reduces cravings through binding to nicotinic receptors and this causes dopamine release.</a:t>
            </a:r>
          </a:p>
        </p:txBody>
      </p:sp>
      <p:sp>
        <p:nvSpPr>
          <p:cNvPr id="2" name="Title 1">
            <a:extLst>
              <a:ext uri="{FF2B5EF4-FFF2-40B4-BE49-F238E27FC236}">
                <a16:creationId xmlns:a16="http://schemas.microsoft.com/office/drawing/2014/main" id="{EEAD80A2-650E-CA8A-C4CE-D69655AE4437}"/>
              </a:ext>
            </a:extLst>
          </p:cNvPr>
          <p:cNvSpPr>
            <a:spLocks noGrp="1"/>
          </p:cNvSpPr>
          <p:nvPr>
            <p:ph type="title"/>
          </p:nvPr>
        </p:nvSpPr>
        <p:spPr>
          <a:xfrm>
            <a:off x="414387" y="980926"/>
            <a:ext cx="6397473" cy="923376"/>
          </a:xfrm>
        </p:spPr>
        <p:txBody>
          <a:bodyPr/>
          <a:lstStyle/>
          <a:p>
            <a:br>
              <a:rPr lang="en-GB" kern="0" dirty="0"/>
            </a:br>
            <a:br>
              <a:rPr lang="en-GB" kern="0" dirty="0"/>
            </a:br>
            <a:r>
              <a:rPr lang="en-GB" sz="3000" kern="0" dirty="0"/>
              <a:t>Nicotine Replacements Therapy (NRT) </a:t>
            </a:r>
            <a:br>
              <a:rPr lang="en-GB" sz="2400" kern="0" dirty="0"/>
            </a:br>
            <a:endParaRPr lang="en-GB" sz="2400" dirty="0"/>
          </a:p>
        </p:txBody>
      </p:sp>
      <p:pic>
        <p:nvPicPr>
          <p:cNvPr id="7" name="Picture 6" descr="A no smoking sign with a cigarette in it&#10;&#10;Description automatically generated with medium confidence">
            <a:extLst>
              <a:ext uri="{FF2B5EF4-FFF2-40B4-BE49-F238E27FC236}">
                <a16:creationId xmlns:a16="http://schemas.microsoft.com/office/drawing/2014/main" id="{3ECB6304-5CC2-7595-5167-453E997CB630}"/>
              </a:ext>
            </a:extLst>
          </p:cNvPr>
          <p:cNvPicPr>
            <a:picLocks noChangeAspect="1"/>
          </p:cNvPicPr>
          <p:nvPr/>
        </p:nvPicPr>
        <p:blipFill>
          <a:blip r:embed="rId2"/>
          <a:stretch>
            <a:fillRect/>
          </a:stretch>
        </p:blipFill>
        <p:spPr>
          <a:xfrm>
            <a:off x="6702104" y="2319443"/>
            <a:ext cx="3557631" cy="3557631"/>
          </a:xfrm>
          <a:prstGeom prst="rect">
            <a:avLst/>
          </a:prstGeom>
        </p:spPr>
      </p:pic>
    </p:spTree>
    <p:extLst>
      <p:ext uri="{BB962C8B-B14F-4D97-AF65-F5344CB8AC3E}">
        <p14:creationId xmlns:p14="http://schemas.microsoft.com/office/powerpoint/2010/main" val="295231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83" y="918551"/>
            <a:ext cx="6107420" cy="952194"/>
          </a:xfrm>
        </p:spPr>
        <p:txBody>
          <a:bodyPr wrap="square" anchor="ctr">
            <a:normAutofit fontScale="90000"/>
          </a:bodyPr>
          <a:lstStyle/>
          <a:p>
            <a:br>
              <a:rPr lang="en-GB" dirty="0"/>
            </a:br>
            <a:r>
              <a:rPr lang="en-GB" dirty="0"/>
              <a:t>Can we combine NRT Treatments?</a:t>
            </a:r>
            <a:br>
              <a:rPr lang="en-GB" dirty="0"/>
            </a:br>
            <a:endParaRPr lang="en-GB" dirty="0"/>
          </a:p>
        </p:txBody>
      </p:sp>
      <p:sp>
        <p:nvSpPr>
          <p:cNvPr id="4" name="Rectangle 3">
            <a:extLst>
              <a:ext uri="{FF2B5EF4-FFF2-40B4-BE49-F238E27FC236}">
                <a16:creationId xmlns:a16="http://schemas.microsoft.com/office/drawing/2014/main" id="{FABEF59D-879D-4F34-BD1F-5E4E6FE64B4C}"/>
              </a:ext>
            </a:extLst>
          </p:cNvPr>
          <p:cNvSpPr/>
          <p:nvPr/>
        </p:nvSpPr>
        <p:spPr>
          <a:xfrm>
            <a:off x="265651" y="5789889"/>
            <a:ext cx="9144000" cy="299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7030A0"/>
                </a:solidFill>
              </a:rPr>
              <a:t>More info visit </a:t>
            </a:r>
            <a:r>
              <a:rPr lang="en-GB" dirty="0"/>
              <a:t>https://www.ncsct.co.uk/usr/pub/Combination%20NRT%202021.pdf</a:t>
            </a:r>
          </a:p>
        </p:txBody>
      </p:sp>
      <p:sp>
        <p:nvSpPr>
          <p:cNvPr id="8" name="Content Placeholder 2">
            <a:extLst>
              <a:ext uri="{FF2B5EF4-FFF2-40B4-BE49-F238E27FC236}">
                <a16:creationId xmlns:a16="http://schemas.microsoft.com/office/drawing/2014/main" id="{CA3839D3-8BBD-4A60-A16A-BCC11019DFFC}"/>
              </a:ext>
            </a:extLst>
          </p:cNvPr>
          <p:cNvSpPr txBox="1">
            <a:spLocks/>
          </p:cNvSpPr>
          <p:nvPr/>
        </p:nvSpPr>
        <p:spPr bwMode="auto">
          <a:xfrm>
            <a:off x="645952" y="2287997"/>
            <a:ext cx="4714613" cy="331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8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8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indent="0">
              <a:lnSpc>
                <a:spcPct val="90000"/>
              </a:lnSpc>
              <a:buNone/>
            </a:pPr>
            <a:r>
              <a:rPr lang="en-GB" sz="1800" b="1" kern="0" dirty="0"/>
              <a:t>Yes-</a:t>
            </a:r>
            <a:r>
              <a:rPr lang="en-GB" sz="1500" b="1" kern="0" dirty="0"/>
              <a:t> </a:t>
            </a:r>
            <a:r>
              <a:rPr lang="en-GB" sz="1600" kern="0" dirty="0"/>
              <a:t>NICE recommends a combination of NRT for all smokers who smoke more than 10 cigarettes per day.</a:t>
            </a:r>
            <a:endParaRPr lang="en-GB" sz="1500" b="1" kern="0" dirty="0"/>
          </a:p>
          <a:p>
            <a:pPr marL="0" indent="0">
              <a:lnSpc>
                <a:spcPct val="90000"/>
              </a:lnSpc>
              <a:buClr>
                <a:schemeClr val="tx2"/>
              </a:buClr>
              <a:buSzPct val="150000"/>
              <a:buNone/>
            </a:pPr>
            <a:endParaRPr lang="en-GB" sz="1500" b="1" kern="0" dirty="0"/>
          </a:p>
          <a:p>
            <a:pPr marL="0" indent="0">
              <a:lnSpc>
                <a:spcPct val="90000"/>
              </a:lnSpc>
              <a:buClr>
                <a:schemeClr val="tx2"/>
              </a:buClr>
              <a:buSzPct val="150000"/>
              <a:buNone/>
            </a:pPr>
            <a:r>
              <a:rPr lang="en-GB" sz="1600" kern="0" dirty="0"/>
              <a:t>The recommendation is for a Patch + a short acting NRT (such as an inhalator/spray)</a:t>
            </a:r>
            <a:endParaRPr lang="en-GB" sz="1500" b="1" kern="0" dirty="0"/>
          </a:p>
          <a:p>
            <a:pPr marL="0" indent="0">
              <a:lnSpc>
                <a:spcPct val="90000"/>
              </a:lnSpc>
              <a:buNone/>
            </a:pPr>
            <a:endParaRPr lang="en-GB" sz="1300" kern="0" dirty="0">
              <a:latin typeface="+mj-lt"/>
            </a:endParaRPr>
          </a:p>
        </p:txBody>
      </p:sp>
      <p:pic>
        <p:nvPicPr>
          <p:cNvPr id="6" name="Picture 5" descr="A picture containing text, label, general supply&#10;&#10;Description automatically generated">
            <a:extLst>
              <a:ext uri="{FF2B5EF4-FFF2-40B4-BE49-F238E27FC236}">
                <a16:creationId xmlns:a16="http://schemas.microsoft.com/office/drawing/2014/main" id="{9D7D16CA-530B-7437-68FD-0EF92588C54C}"/>
              </a:ext>
            </a:extLst>
          </p:cNvPr>
          <p:cNvPicPr>
            <a:picLocks noChangeAspect="1"/>
          </p:cNvPicPr>
          <p:nvPr/>
        </p:nvPicPr>
        <p:blipFill>
          <a:blip r:embed="rId3"/>
          <a:stretch>
            <a:fillRect/>
          </a:stretch>
        </p:blipFill>
        <p:spPr>
          <a:xfrm>
            <a:off x="6960067" y="2357305"/>
            <a:ext cx="3699405" cy="2760681"/>
          </a:xfrm>
          <a:prstGeom prst="rect">
            <a:avLst/>
          </a:prstGeom>
        </p:spPr>
      </p:pic>
    </p:spTree>
    <p:extLst>
      <p:ext uri="{BB962C8B-B14F-4D97-AF65-F5344CB8AC3E}">
        <p14:creationId xmlns:p14="http://schemas.microsoft.com/office/powerpoint/2010/main" val="11160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19" y="690084"/>
            <a:ext cx="2793534" cy="920080"/>
          </a:xfrm>
        </p:spPr>
        <p:txBody>
          <a:bodyPr wrap="square" anchor="ctr">
            <a:normAutofit fontScale="90000"/>
          </a:bodyPr>
          <a:lstStyle/>
          <a:p>
            <a:br>
              <a:rPr lang="en-GB" dirty="0"/>
            </a:br>
            <a:r>
              <a:rPr lang="en-GB" sz="3600" dirty="0"/>
              <a:t>NRT Patches</a:t>
            </a:r>
            <a:br>
              <a:rPr lang="en-GB" dirty="0"/>
            </a:br>
            <a:endParaRPr lang="en-GB" dirty="0"/>
          </a:p>
        </p:txBody>
      </p:sp>
      <p:sp>
        <p:nvSpPr>
          <p:cNvPr id="4" name="Rectangle 3">
            <a:extLst>
              <a:ext uri="{FF2B5EF4-FFF2-40B4-BE49-F238E27FC236}">
                <a16:creationId xmlns:a16="http://schemas.microsoft.com/office/drawing/2014/main" id="{FABEF59D-879D-4F34-BD1F-5E4E6FE64B4C}"/>
              </a:ext>
            </a:extLst>
          </p:cNvPr>
          <p:cNvSpPr/>
          <p:nvPr/>
        </p:nvSpPr>
        <p:spPr>
          <a:xfrm>
            <a:off x="1524000" y="6098840"/>
            <a:ext cx="9144000" cy="299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7030A0"/>
                </a:solidFill>
              </a:rPr>
              <a:t>More info visit </a:t>
            </a:r>
            <a:r>
              <a:rPr lang="en-GB" dirty="0"/>
              <a:t>https://www.ncsct.co.uk/usr/pub/Combination%20NRT%202021.pdf</a:t>
            </a:r>
          </a:p>
        </p:txBody>
      </p:sp>
      <p:sp>
        <p:nvSpPr>
          <p:cNvPr id="12" name="Rectangle 11">
            <a:extLst>
              <a:ext uri="{FF2B5EF4-FFF2-40B4-BE49-F238E27FC236}">
                <a16:creationId xmlns:a16="http://schemas.microsoft.com/office/drawing/2014/main" id="{4CBDC539-F034-48AD-91A5-7DE606B1536D}"/>
              </a:ext>
            </a:extLst>
          </p:cNvPr>
          <p:cNvSpPr/>
          <p:nvPr/>
        </p:nvSpPr>
        <p:spPr>
          <a:xfrm>
            <a:off x="1524000" y="2370037"/>
            <a:ext cx="9054517" cy="3129136"/>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u="sng" dirty="0">
                <a:solidFill>
                  <a:srgbClr val="7030A0"/>
                </a:solidFill>
                <a:latin typeface="Abadi Extra Light" panose="020B0204020104020204" pitchFamily="34" charset="0"/>
              </a:rPr>
              <a:t>Two simple questions to ask : </a:t>
            </a:r>
          </a:p>
          <a:p>
            <a:pPr algn="ctr"/>
            <a:endParaRPr lang="en-GB" b="1" u="sng" dirty="0">
              <a:solidFill>
                <a:srgbClr val="7030A0"/>
              </a:solidFill>
              <a:latin typeface="Abadi Extra Light" panose="020B0204020104020204" pitchFamily="34" charset="0"/>
            </a:endParaRPr>
          </a:p>
          <a:p>
            <a:pPr algn="ctr"/>
            <a:r>
              <a:rPr lang="en-GB" b="1" dirty="0"/>
              <a:t>1.How many cigarettes do you smoke a day? Which Patch should I choose?</a:t>
            </a:r>
          </a:p>
          <a:p>
            <a:pPr algn="ctr"/>
            <a:r>
              <a:rPr lang="en-GB" b="1" dirty="0">
                <a:solidFill>
                  <a:srgbClr val="00B050"/>
                </a:solidFill>
              </a:rPr>
              <a:t>&lt;10 = low level addiction</a:t>
            </a:r>
            <a:r>
              <a:rPr lang="en-GB" dirty="0">
                <a:solidFill>
                  <a:srgbClr val="00B050"/>
                </a:solidFill>
              </a:rPr>
              <a:t> </a:t>
            </a:r>
            <a:r>
              <a:rPr lang="en-GB" dirty="0"/>
              <a:t>– 15mg/16hrs or 14mg/24hrs </a:t>
            </a:r>
          </a:p>
          <a:p>
            <a:pPr algn="ctr"/>
            <a:r>
              <a:rPr lang="en-GB" b="1" dirty="0">
                <a:solidFill>
                  <a:srgbClr val="FF9900"/>
                </a:solidFill>
              </a:rPr>
              <a:t>10-19 = moderate level addiction </a:t>
            </a:r>
            <a:r>
              <a:rPr lang="en-GB" dirty="0"/>
              <a:t>-25mg /16hrs or 21mg/24hrs</a:t>
            </a:r>
          </a:p>
          <a:p>
            <a:pPr algn="ctr"/>
            <a:r>
              <a:rPr lang="en-GB" b="1" dirty="0">
                <a:solidFill>
                  <a:srgbClr val="FF0000"/>
                </a:solidFill>
              </a:rPr>
              <a:t>&gt;20 = High level addiction </a:t>
            </a:r>
            <a:r>
              <a:rPr lang="en-GB" dirty="0"/>
              <a:t>-25mg /16hrs or 21mg/24hrs</a:t>
            </a:r>
            <a:endParaRPr lang="en-GB" b="1" dirty="0">
              <a:solidFill>
                <a:srgbClr val="FF0000"/>
              </a:solidFill>
            </a:endParaRPr>
          </a:p>
          <a:p>
            <a:pPr algn="ctr"/>
            <a:endParaRPr lang="en-GB" dirty="0">
              <a:solidFill>
                <a:srgbClr val="FF0000"/>
              </a:solidFill>
            </a:endParaRPr>
          </a:p>
          <a:p>
            <a:pPr algn="ctr"/>
            <a:r>
              <a:rPr lang="en-GB" b="1" dirty="0"/>
              <a:t>2. How soon after you wake up do you have your first cigarette? </a:t>
            </a:r>
          </a:p>
          <a:p>
            <a:pPr algn="ctr"/>
            <a:r>
              <a:rPr lang="en-GB" dirty="0"/>
              <a:t>Smoking within 30 minutes of waking = </a:t>
            </a:r>
            <a:r>
              <a:rPr lang="en-GB" b="1" dirty="0">
                <a:solidFill>
                  <a:srgbClr val="FF0000"/>
                </a:solidFill>
              </a:rPr>
              <a:t>high level of addiction</a:t>
            </a:r>
            <a:r>
              <a:rPr lang="en-GB" dirty="0"/>
              <a:t>- patient will benefit from a 24hr patch</a:t>
            </a:r>
          </a:p>
        </p:txBody>
      </p:sp>
      <p:sp>
        <p:nvSpPr>
          <p:cNvPr id="14" name="TextBox 13">
            <a:extLst>
              <a:ext uri="{FF2B5EF4-FFF2-40B4-BE49-F238E27FC236}">
                <a16:creationId xmlns:a16="http://schemas.microsoft.com/office/drawing/2014/main" id="{DE0D0F61-BFB2-7AB6-DC46-74D18F5FD5A0}"/>
              </a:ext>
            </a:extLst>
          </p:cNvPr>
          <p:cNvSpPr txBox="1"/>
          <p:nvPr/>
        </p:nvSpPr>
        <p:spPr>
          <a:xfrm>
            <a:off x="0" y="1228747"/>
            <a:ext cx="11199303" cy="646331"/>
          </a:xfrm>
          <a:prstGeom prst="rect">
            <a:avLst/>
          </a:prstGeom>
          <a:noFill/>
        </p:spPr>
        <p:txBody>
          <a:bodyPr wrap="square">
            <a:spAutoFit/>
          </a:bodyPr>
          <a:lstStyle/>
          <a:p>
            <a:pPr algn="ctr"/>
            <a:r>
              <a:rPr lang="en-GB" kern="0" dirty="0"/>
              <a:t>How do I Know the level of addiction ? </a:t>
            </a:r>
          </a:p>
          <a:p>
            <a:pPr algn="ctr"/>
            <a:r>
              <a:rPr lang="en-GB" kern="0" dirty="0"/>
              <a:t>Which NRT Patch should I choose?</a:t>
            </a:r>
          </a:p>
        </p:txBody>
      </p:sp>
    </p:spTree>
    <p:extLst>
      <p:ext uri="{BB962C8B-B14F-4D97-AF65-F5344CB8AC3E}">
        <p14:creationId xmlns:p14="http://schemas.microsoft.com/office/powerpoint/2010/main" val="24093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555-D115-C49E-FE48-62018760CD07}"/>
              </a:ext>
            </a:extLst>
          </p:cNvPr>
          <p:cNvSpPr>
            <a:spLocks noGrp="1"/>
          </p:cNvSpPr>
          <p:nvPr>
            <p:ph type="title"/>
          </p:nvPr>
        </p:nvSpPr>
        <p:spPr/>
        <p:txBody>
          <a:bodyPr/>
          <a:lstStyle/>
          <a:p>
            <a:r>
              <a:rPr lang="en-GB" dirty="0"/>
              <a:t>NRT Treatment Summary at LHCH</a:t>
            </a:r>
          </a:p>
        </p:txBody>
      </p:sp>
      <p:sp>
        <p:nvSpPr>
          <p:cNvPr id="3" name="Content Placeholder 2">
            <a:extLst>
              <a:ext uri="{FF2B5EF4-FFF2-40B4-BE49-F238E27FC236}">
                <a16:creationId xmlns:a16="http://schemas.microsoft.com/office/drawing/2014/main" id="{E5D089A0-B71F-67E6-8AC5-3AFD06454730}"/>
              </a:ext>
            </a:extLst>
          </p:cNvPr>
          <p:cNvSpPr>
            <a:spLocks noGrp="1"/>
          </p:cNvSpPr>
          <p:nvPr>
            <p:ph idx="1"/>
          </p:nvPr>
        </p:nvSpPr>
        <p:spPr/>
        <p:txBody>
          <a:bodyPr/>
          <a:lstStyle/>
          <a:p>
            <a:pPr marL="0" lvl="0" indent="0">
              <a:buNone/>
            </a:pPr>
            <a:r>
              <a:rPr lang="en-GB" sz="1600" b="1" dirty="0">
                <a:solidFill>
                  <a:srgbClr val="000000"/>
                </a:solidFill>
                <a:effectLst/>
                <a:latin typeface="Arial" panose="020B0604020202020204" pitchFamily="34" charset="0"/>
                <a:ea typeface="Arial" panose="020B0604020202020204" pitchFamily="34" charset="0"/>
              </a:rPr>
              <a:t>At LHCH we will be using the following NRT via discretionary medicines</a:t>
            </a:r>
            <a:r>
              <a:rPr lang="en-GB" sz="1600" b="1" dirty="0">
                <a:solidFill>
                  <a:srgbClr val="000000"/>
                </a:solidFill>
                <a:ea typeface="Arial" panose="020B0604020202020204" pitchFamily="34" charset="0"/>
                <a:cs typeface="Times New Roman" panose="02020603050405020304" pitchFamily="18" charset="0"/>
              </a:rPr>
              <a:t>:</a:t>
            </a:r>
          </a:p>
          <a:p>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6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Date Placeholder 3">
            <a:extLst>
              <a:ext uri="{FF2B5EF4-FFF2-40B4-BE49-F238E27FC236}">
                <a16:creationId xmlns:a16="http://schemas.microsoft.com/office/drawing/2014/main" id="{B2475E02-2F0C-DCF2-1367-9273E47E6AFD}"/>
              </a:ext>
            </a:extLst>
          </p:cNvPr>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a:extLst>
              <a:ext uri="{FF2B5EF4-FFF2-40B4-BE49-F238E27FC236}">
                <a16:creationId xmlns:a16="http://schemas.microsoft.com/office/drawing/2014/main" id="{5C22EDC3-BE31-302F-93F8-30D39B69BDCC}"/>
              </a:ext>
            </a:extLst>
          </p:cNvPr>
          <p:cNvSpPr>
            <a:spLocks noGrp="1"/>
          </p:cNvSpPr>
          <p:nvPr>
            <p:ph type="sldNum" sz="quarter" idx="12"/>
          </p:nvPr>
        </p:nvSpPr>
        <p:spPr/>
        <p:txBody>
          <a:bodyPr/>
          <a:lstStyle/>
          <a:p>
            <a:fld id="{C53DD674-0FE8-9A43-90ED-815A93F2FBA3}" type="slidenum">
              <a:rPr lang="en-US" smtClean="0"/>
              <a:pPr/>
              <a:t>24</a:t>
            </a:fld>
            <a:endParaRPr lang="en-US"/>
          </a:p>
        </p:txBody>
      </p:sp>
      <p:graphicFrame>
        <p:nvGraphicFramePr>
          <p:cNvPr id="6" name="Table 5">
            <a:extLst>
              <a:ext uri="{FF2B5EF4-FFF2-40B4-BE49-F238E27FC236}">
                <a16:creationId xmlns:a16="http://schemas.microsoft.com/office/drawing/2014/main" id="{8F862119-FC4F-A20E-5177-0495C501E38A}"/>
              </a:ext>
            </a:extLst>
          </p:cNvPr>
          <p:cNvGraphicFramePr>
            <a:graphicFrameLocks noGrp="1"/>
          </p:cNvGraphicFramePr>
          <p:nvPr>
            <p:extLst>
              <p:ext uri="{D42A27DB-BD31-4B8C-83A1-F6EECF244321}">
                <p14:modId xmlns:p14="http://schemas.microsoft.com/office/powerpoint/2010/main" val="1425283556"/>
              </p:ext>
            </p:extLst>
          </p:nvPr>
        </p:nvGraphicFramePr>
        <p:xfrm>
          <a:off x="1867121" y="2676088"/>
          <a:ext cx="7214829" cy="2729640"/>
        </p:xfrm>
        <a:graphic>
          <a:graphicData uri="http://schemas.openxmlformats.org/drawingml/2006/table">
            <a:tbl>
              <a:tblPr firstRow="1" firstCol="1" bandRow="1">
                <a:tableStyleId>{5C22544A-7EE6-4342-B048-85BDC9FD1C3A}</a:tableStyleId>
              </a:tblPr>
              <a:tblGrid>
                <a:gridCol w="2161975">
                  <a:extLst>
                    <a:ext uri="{9D8B030D-6E8A-4147-A177-3AD203B41FA5}">
                      <a16:colId xmlns:a16="http://schemas.microsoft.com/office/drawing/2014/main" val="632945044"/>
                    </a:ext>
                  </a:extLst>
                </a:gridCol>
                <a:gridCol w="1117360">
                  <a:extLst>
                    <a:ext uri="{9D8B030D-6E8A-4147-A177-3AD203B41FA5}">
                      <a16:colId xmlns:a16="http://schemas.microsoft.com/office/drawing/2014/main" val="3489277191"/>
                    </a:ext>
                  </a:extLst>
                </a:gridCol>
                <a:gridCol w="3935494">
                  <a:extLst>
                    <a:ext uri="{9D8B030D-6E8A-4147-A177-3AD203B41FA5}">
                      <a16:colId xmlns:a16="http://schemas.microsoft.com/office/drawing/2014/main" val="47873866"/>
                    </a:ext>
                  </a:extLst>
                </a:gridCol>
              </a:tblGrid>
              <a:tr h="419450">
                <a:tc>
                  <a:txBody>
                    <a:bodyPr/>
                    <a:lstStyle/>
                    <a:p>
                      <a:pPr>
                        <a:lnSpc>
                          <a:spcPct val="107000"/>
                        </a:lnSpc>
                        <a:spcAft>
                          <a:spcPts val="800"/>
                        </a:spcAft>
                      </a:pPr>
                      <a:r>
                        <a:rPr lang="en-GB" sz="1200" dirty="0">
                          <a:effectLst/>
                        </a:rPr>
                        <a:t>Number of cigarettes per day (CPD)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Type of treatment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Nicotine Replacement Therapy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3738719"/>
                  </a:ext>
                </a:extLst>
              </a:tr>
              <a:tr h="200463">
                <a:tc rowSpan="4">
                  <a:txBody>
                    <a:bodyPr/>
                    <a:lstStyle/>
                    <a:p>
                      <a:pPr algn="ctr">
                        <a:lnSpc>
                          <a:spcPct val="107000"/>
                        </a:lnSpc>
                        <a:spcAft>
                          <a:spcPts val="800"/>
                        </a:spcAft>
                      </a:pPr>
                      <a:endParaRPr lang="en-GB" sz="1200" dirty="0">
                        <a:effectLst/>
                      </a:endParaRPr>
                    </a:p>
                    <a:p>
                      <a:pPr algn="ctr">
                        <a:lnSpc>
                          <a:spcPct val="107000"/>
                        </a:lnSpc>
                        <a:spcAft>
                          <a:spcPts val="800"/>
                        </a:spcAft>
                      </a:pPr>
                      <a:r>
                        <a:rPr lang="en-GB" sz="1200" dirty="0">
                          <a:effectLst/>
                        </a:rPr>
                        <a:t>&lt;10</a:t>
                      </a:r>
                    </a:p>
                    <a:p>
                      <a:pPr>
                        <a:lnSpc>
                          <a:spcPct val="107000"/>
                        </a:lnSpc>
                        <a:spcAft>
                          <a:spcPts val="800"/>
                        </a:spcAft>
                      </a:pPr>
                      <a:r>
                        <a:rPr lang="en-GB" sz="1200" dirty="0">
                          <a:effectLst/>
                        </a:rPr>
                        <a:t> </a:t>
                      </a:r>
                    </a:p>
                  </a:txBody>
                  <a:tcPr marL="68580" marR="68580" marT="0" marB="0"/>
                </a:tc>
                <a:tc rowSpan="4">
                  <a:txBody>
                    <a:bodyPr/>
                    <a:lstStyle/>
                    <a:p>
                      <a:pPr>
                        <a:lnSpc>
                          <a:spcPct val="107000"/>
                        </a:lnSpc>
                        <a:spcAft>
                          <a:spcPts val="800"/>
                        </a:spcAft>
                      </a:pPr>
                      <a:endParaRPr lang="en-GB" sz="1200" dirty="0">
                        <a:effectLst/>
                      </a:endParaRPr>
                    </a:p>
                    <a:p>
                      <a:pPr>
                        <a:lnSpc>
                          <a:spcPct val="107000"/>
                        </a:lnSpc>
                        <a:spcAft>
                          <a:spcPts val="800"/>
                        </a:spcAft>
                      </a:pPr>
                      <a:r>
                        <a:rPr lang="en-GB" sz="1200" dirty="0">
                          <a:effectLst/>
                        </a:rPr>
                        <a:t>Single therapy </a:t>
                      </a:r>
                    </a:p>
                    <a:p>
                      <a:pPr>
                        <a:lnSpc>
                          <a:spcPct val="107000"/>
                        </a:lnSpc>
                        <a:spcAft>
                          <a:spcPts val="800"/>
                        </a:spcAft>
                      </a:pPr>
                      <a:r>
                        <a:rPr lang="en-GB" sz="1200" dirty="0">
                          <a:effectLst/>
                        </a:rPr>
                        <a:t> </a:t>
                      </a:r>
                    </a:p>
                  </a:txBody>
                  <a:tcPr marL="68580" marR="68580" marT="0" marB="0"/>
                </a:tc>
                <a:tc>
                  <a:txBody>
                    <a:bodyPr/>
                    <a:lstStyle/>
                    <a:p>
                      <a:pPr>
                        <a:lnSpc>
                          <a:spcPct val="107000"/>
                        </a:lnSpc>
                        <a:spcAft>
                          <a:spcPts val="800"/>
                        </a:spcAft>
                      </a:pPr>
                      <a:r>
                        <a:rPr lang="en-GB" sz="1200" dirty="0" err="1">
                          <a:effectLst/>
                        </a:rPr>
                        <a:t>Nicotinell</a:t>
                      </a:r>
                      <a:r>
                        <a:rPr lang="en-GB" sz="1200" dirty="0">
                          <a:effectLst/>
                        </a:rPr>
                        <a:t> TTS 20 14mg/24hour patches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10655"/>
                  </a:ext>
                </a:extLst>
              </a:tr>
              <a:tr h="200463">
                <a:tc vMerge="1">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Nicorette 15mg Inhalator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3828468"/>
                  </a:ext>
                </a:extLst>
              </a:tr>
              <a:tr h="200463">
                <a:tc vMerge="1">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Nicotine </a:t>
                      </a:r>
                      <a:r>
                        <a:rPr lang="en-GB" sz="1200" dirty="0" err="1">
                          <a:effectLst/>
                        </a:rPr>
                        <a:t>Quickmist</a:t>
                      </a:r>
                      <a:r>
                        <a:rPr lang="en-GB" sz="1200" dirty="0">
                          <a:effectLst/>
                        </a:rPr>
                        <a:t> 1mg spray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06404"/>
                  </a:ext>
                </a:extLst>
              </a:tr>
              <a:tr h="0">
                <a:tc vMerge="1">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860925"/>
                  </a:ext>
                </a:extLst>
              </a:tr>
              <a:tr h="1522936">
                <a:tc>
                  <a:txBody>
                    <a:bodyPr/>
                    <a:lstStyle/>
                    <a:p>
                      <a:pPr algn="ctr">
                        <a:lnSpc>
                          <a:spcPct val="107000"/>
                        </a:lnSpc>
                        <a:spcAft>
                          <a:spcPts val="800"/>
                        </a:spcAft>
                      </a:pPr>
                      <a:endParaRPr lang="en-GB" sz="1200" dirty="0">
                        <a:effectLst/>
                      </a:endParaRPr>
                    </a:p>
                    <a:p>
                      <a:pPr algn="ctr">
                        <a:lnSpc>
                          <a:spcPct val="107000"/>
                        </a:lnSpc>
                        <a:spcAft>
                          <a:spcPts val="800"/>
                        </a:spcAft>
                      </a:pPr>
                      <a:r>
                        <a:rPr lang="en-GB" sz="1200" dirty="0">
                          <a:effectLst/>
                        </a:rPr>
                        <a:t>&gt;10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200">
                        <a:effectLst/>
                      </a:endParaRPr>
                    </a:p>
                    <a:p>
                      <a:pPr>
                        <a:lnSpc>
                          <a:spcPct val="107000"/>
                        </a:lnSpc>
                        <a:spcAft>
                          <a:spcPts val="800"/>
                        </a:spcAft>
                      </a:pPr>
                      <a:r>
                        <a:rPr lang="en-GB" sz="1200">
                          <a:effectLst/>
                        </a:rPr>
                        <a:t>Combination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Nicotinell TTS 30 21mg/24hour patches</a:t>
                      </a:r>
                    </a:p>
                    <a:p>
                      <a:pPr>
                        <a:lnSpc>
                          <a:spcPct val="107000"/>
                        </a:lnSpc>
                        <a:spcAft>
                          <a:spcPts val="800"/>
                        </a:spcAft>
                      </a:pPr>
                      <a:r>
                        <a:rPr lang="en-GB" sz="1200" b="1" dirty="0">
                          <a:effectLst/>
                        </a:rPr>
                        <a:t> + </a:t>
                      </a:r>
                    </a:p>
                    <a:p>
                      <a:pPr>
                        <a:lnSpc>
                          <a:spcPct val="107000"/>
                        </a:lnSpc>
                        <a:spcAft>
                          <a:spcPts val="800"/>
                        </a:spcAft>
                      </a:pPr>
                      <a:r>
                        <a:rPr lang="en-GB" sz="1200" dirty="0">
                          <a:effectLst/>
                        </a:rPr>
                        <a:t>Nicorette 15mg Inhalator</a:t>
                      </a:r>
                    </a:p>
                    <a:p>
                      <a:pPr>
                        <a:lnSpc>
                          <a:spcPct val="107000"/>
                        </a:lnSpc>
                        <a:spcAft>
                          <a:spcPts val="800"/>
                        </a:spcAft>
                      </a:pPr>
                      <a:r>
                        <a:rPr lang="en-GB" sz="1200" dirty="0">
                          <a:effectLst/>
                        </a:rPr>
                        <a:t>Or</a:t>
                      </a:r>
                    </a:p>
                    <a:p>
                      <a:pPr>
                        <a:lnSpc>
                          <a:spcPct val="107000"/>
                        </a:lnSpc>
                        <a:spcAft>
                          <a:spcPts val="800"/>
                        </a:spcAft>
                      </a:pPr>
                      <a:r>
                        <a:rPr lang="en-GB" sz="1200" dirty="0">
                          <a:effectLst/>
                        </a:rPr>
                        <a:t>Nicotine </a:t>
                      </a:r>
                      <a:r>
                        <a:rPr lang="en-GB" sz="1200" dirty="0" err="1">
                          <a:effectLst/>
                        </a:rPr>
                        <a:t>Quickmist</a:t>
                      </a:r>
                      <a:r>
                        <a:rPr lang="en-GB" sz="1200" dirty="0">
                          <a:effectLst/>
                        </a:rPr>
                        <a:t> 1mg spray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905487"/>
                  </a:ext>
                </a:extLst>
              </a:tr>
            </a:tbl>
          </a:graphicData>
        </a:graphic>
      </p:graphicFrame>
    </p:spTree>
    <p:extLst>
      <p:ext uri="{BB962C8B-B14F-4D97-AF65-F5344CB8AC3E}">
        <p14:creationId xmlns:p14="http://schemas.microsoft.com/office/powerpoint/2010/main" val="347460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FC3E-79B1-4F8A-7D96-0FAC4D6D2502}"/>
              </a:ext>
            </a:extLst>
          </p:cNvPr>
          <p:cNvSpPr>
            <a:spLocks noGrp="1"/>
          </p:cNvSpPr>
          <p:nvPr>
            <p:ph type="title"/>
          </p:nvPr>
        </p:nvSpPr>
        <p:spPr/>
        <p:txBody>
          <a:bodyPr/>
          <a:lstStyle/>
          <a:p>
            <a:r>
              <a:rPr lang="en-GB" sz="2600" dirty="0"/>
              <a:t>NRT - Exclusion list </a:t>
            </a:r>
          </a:p>
        </p:txBody>
      </p:sp>
      <p:sp>
        <p:nvSpPr>
          <p:cNvPr id="3" name="Content Placeholder 2">
            <a:extLst>
              <a:ext uri="{FF2B5EF4-FFF2-40B4-BE49-F238E27FC236}">
                <a16:creationId xmlns:a16="http://schemas.microsoft.com/office/drawing/2014/main" id="{F95579B5-9385-861C-7441-92A335B35ABB}"/>
              </a:ext>
            </a:extLst>
          </p:cNvPr>
          <p:cNvSpPr>
            <a:spLocks noGrp="1"/>
          </p:cNvSpPr>
          <p:nvPr>
            <p:ph idx="1"/>
          </p:nvPr>
        </p:nvSpPr>
        <p:spPr>
          <a:xfrm>
            <a:off x="339417" y="1940174"/>
            <a:ext cx="11458300" cy="4437243"/>
          </a:xfrm>
        </p:spPr>
        <p:txBody>
          <a:bodyPr/>
          <a:lstStyle/>
          <a:p>
            <a:pPr marL="342900" lvl="0" indent="-342900">
              <a:buFont typeface="Symbol" panose="05050102010706020507" pitchFamily="18" charset="2"/>
              <a:buChar char=""/>
              <a:tabLst>
                <a:tab pos="228600" algn="l"/>
              </a:tabLst>
            </a:pPr>
            <a:r>
              <a:rPr lang="en-GB" sz="1100" dirty="0">
                <a:solidFill>
                  <a:schemeClr val="tx1"/>
                </a:solidFill>
                <a:effectLst/>
                <a:latin typeface="Arial" panose="020B0604020202020204" pitchFamily="34" charset="0"/>
                <a:ea typeface="Calibri" panose="020F0502020204030204" pitchFamily="34" charset="0"/>
              </a:rPr>
              <a:t>No valid consent </a:t>
            </a:r>
          </a:p>
          <a:p>
            <a:pPr marL="342900" indent="-342900">
              <a:buFont typeface="Symbol" panose="05050102010706020507" pitchFamily="18" charset="2"/>
              <a:buChar char=""/>
              <a:tabLst>
                <a:tab pos="228600" algn="l"/>
              </a:tabLst>
            </a:pPr>
            <a:r>
              <a:rPr lang="en-GB" sz="1100" dirty="0">
                <a:solidFill>
                  <a:schemeClr val="tx1"/>
                </a:solidFill>
                <a:effectLst/>
                <a:latin typeface="Arial" panose="020B0604020202020204" pitchFamily="34" charset="0"/>
                <a:ea typeface="Calibri" panose="020F0502020204030204" pitchFamily="34" charset="0"/>
              </a:rPr>
              <a:t>Under 18 years of age. </a:t>
            </a:r>
          </a:p>
          <a:p>
            <a:pPr marL="342900" indent="-342900">
              <a:buFont typeface="Symbol" panose="05050102010706020507" pitchFamily="18" charset="2"/>
              <a:buChar char=""/>
              <a:tabLst>
                <a:tab pos="228600" algn="l"/>
              </a:tabLst>
            </a:pPr>
            <a:r>
              <a:rPr lang="en-GB" sz="1100" dirty="0">
                <a:solidFill>
                  <a:schemeClr val="tx1"/>
                </a:solidFill>
                <a:effectLst/>
                <a:latin typeface="Arial" panose="020B0604020202020204" pitchFamily="34" charset="0"/>
                <a:ea typeface="Calibri" panose="020F0502020204030204" pitchFamily="34" charset="0"/>
              </a:rPr>
              <a:t>History of Seizures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Current use of Bupropion (Zyban) or Varenicline (Champix)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Previous allergic reaction to an NRT product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History of uncontrolled psychiatric illness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Unstable Cardiovascular disease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Creatinine Clearance less than 30ml/min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Moderate to severe hepatic impairment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Stroke in the previous 2 weeks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Uncontrolled hyperthyroidism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chronic generalised skin disease (patches only)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Client undergoing treatment for alcohol dependency (</a:t>
            </a:r>
            <a:r>
              <a:rPr lang="en-GB" sz="1100" dirty="0" err="1">
                <a:solidFill>
                  <a:schemeClr val="tx1"/>
                </a:solidFill>
                <a:effectLst/>
                <a:latin typeface="Arial" panose="020B0604020202020204" pitchFamily="34" charset="0"/>
                <a:ea typeface="Calibri" panose="020F0502020204030204" pitchFamily="34" charset="0"/>
              </a:rPr>
              <a:t>Quickmist</a:t>
            </a:r>
            <a:r>
              <a:rPr lang="en-GB" sz="1100" dirty="0">
                <a:solidFill>
                  <a:schemeClr val="tx1"/>
                </a:solidFill>
                <a:effectLst/>
                <a:latin typeface="Arial" panose="020B0604020202020204" pitchFamily="34" charset="0"/>
                <a:ea typeface="Calibri" panose="020F0502020204030204" pitchFamily="34" charset="0"/>
              </a:rPr>
              <a:t> only due to ethanol content)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History of gastritis, oesophagitis or peptic ulcers (oral therapy only) </a:t>
            </a:r>
          </a:p>
          <a:p>
            <a:pPr marL="342900" lvl="0" indent="-342900">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rPr>
              <a:t>Phaeochromocytoma. </a:t>
            </a:r>
          </a:p>
          <a:p>
            <a:endParaRPr lang="en-GB" sz="800" dirty="0"/>
          </a:p>
        </p:txBody>
      </p:sp>
      <p:sp>
        <p:nvSpPr>
          <p:cNvPr id="4" name="Date Placeholder 3">
            <a:extLst>
              <a:ext uri="{FF2B5EF4-FFF2-40B4-BE49-F238E27FC236}">
                <a16:creationId xmlns:a16="http://schemas.microsoft.com/office/drawing/2014/main" id="{3CE421CC-29EF-69C1-5DEF-26FB45109423}"/>
              </a:ext>
            </a:extLst>
          </p:cNvPr>
          <p:cNvSpPr>
            <a:spLocks noGrp="1"/>
          </p:cNvSpPr>
          <p:nvPr>
            <p:ph type="dt" sz="half" idx="10"/>
          </p:nvPr>
        </p:nvSpPr>
        <p:spPr/>
        <p:txBody>
          <a:bodyPr/>
          <a:lstStyle/>
          <a:p>
            <a:fld id="{A41A7A7B-F31D-B344-836C-A639F0094DD6}" type="datetime1">
              <a:rPr lang="en-GB" smtClean="0"/>
              <a:t>07/06/2023</a:t>
            </a:fld>
            <a:endParaRPr lang="en-US" dirty="0"/>
          </a:p>
        </p:txBody>
      </p:sp>
      <p:sp>
        <p:nvSpPr>
          <p:cNvPr id="5" name="Slide Number Placeholder 4">
            <a:extLst>
              <a:ext uri="{FF2B5EF4-FFF2-40B4-BE49-F238E27FC236}">
                <a16:creationId xmlns:a16="http://schemas.microsoft.com/office/drawing/2014/main" id="{9353AD21-1B98-1F3C-F040-955A462DF6D3}"/>
              </a:ext>
            </a:extLst>
          </p:cNvPr>
          <p:cNvSpPr>
            <a:spLocks noGrp="1"/>
          </p:cNvSpPr>
          <p:nvPr>
            <p:ph type="sldNum" sz="quarter" idx="12"/>
          </p:nvPr>
        </p:nvSpPr>
        <p:spPr/>
        <p:txBody>
          <a:bodyPr/>
          <a:lstStyle/>
          <a:p>
            <a:fld id="{C53DD674-0FE8-9A43-90ED-815A93F2FBA3}" type="slidenum">
              <a:rPr lang="en-US" smtClean="0"/>
              <a:pPr/>
              <a:t>25</a:t>
            </a:fld>
            <a:endParaRPr lang="en-US" dirty="0"/>
          </a:p>
        </p:txBody>
      </p:sp>
      <p:pic>
        <p:nvPicPr>
          <p:cNvPr id="7" name="Picture 6" descr="A red and white stop sign&#10;&#10;Description automatically generated with medium confidence">
            <a:extLst>
              <a:ext uri="{FF2B5EF4-FFF2-40B4-BE49-F238E27FC236}">
                <a16:creationId xmlns:a16="http://schemas.microsoft.com/office/drawing/2014/main" id="{1AA91F3A-6661-9EE3-AFBE-BA194DD2B434}"/>
              </a:ext>
            </a:extLst>
          </p:cNvPr>
          <p:cNvPicPr>
            <a:picLocks noChangeAspect="1"/>
          </p:cNvPicPr>
          <p:nvPr/>
        </p:nvPicPr>
        <p:blipFill>
          <a:blip r:embed="rId2"/>
          <a:stretch>
            <a:fillRect/>
          </a:stretch>
        </p:blipFill>
        <p:spPr>
          <a:xfrm>
            <a:off x="7544575" y="2673239"/>
            <a:ext cx="2832608" cy="2842522"/>
          </a:xfrm>
          <a:prstGeom prst="rect">
            <a:avLst/>
          </a:prstGeom>
        </p:spPr>
      </p:pic>
    </p:spTree>
    <p:extLst>
      <p:ext uri="{BB962C8B-B14F-4D97-AF65-F5344CB8AC3E}">
        <p14:creationId xmlns:p14="http://schemas.microsoft.com/office/powerpoint/2010/main" val="234651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E509-B79B-9E49-B26A-9E7CDE77C572}"/>
              </a:ext>
            </a:extLst>
          </p:cNvPr>
          <p:cNvSpPr>
            <a:spLocks noGrp="1"/>
          </p:cNvSpPr>
          <p:nvPr>
            <p:ph type="title"/>
          </p:nvPr>
        </p:nvSpPr>
        <p:spPr>
          <a:xfrm>
            <a:off x="308127" y="1024695"/>
            <a:ext cx="11458300" cy="842276"/>
          </a:xfrm>
        </p:spPr>
        <p:txBody>
          <a:bodyPr/>
          <a:lstStyle/>
          <a:p>
            <a:r>
              <a:rPr lang="en-GB" sz="3200" dirty="0"/>
              <a:t>NRT- Additional Information </a:t>
            </a:r>
            <a:endParaRPr lang="en-GB" dirty="0"/>
          </a:p>
        </p:txBody>
      </p:sp>
      <p:sp>
        <p:nvSpPr>
          <p:cNvPr id="3" name="Content Placeholder 2">
            <a:extLst>
              <a:ext uri="{FF2B5EF4-FFF2-40B4-BE49-F238E27FC236}">
                <a16:creationId xmlns:a16="http://schemas.microsoft.com/office/drawing/2014/main" id="{9A4DCB44-53D8-AC98-115B-B64200422141}"/>
              </a:ext>
            </a:extLst>
          </p:cNvPr>
          <p:cNvSpPr>
            <a:spLocks noGrp="1"/>
          </p:cNvSpPr>
          <p:nvPr>
            <p:ph idx="1"/>
          </p:nvPr>
        </p:nvSpPr>
        <p:spPr>
          <a:xfrm>
            <a:off x="366850" y="1934121"/>
            <a:ext cx="11458300" cy="4140535"/>
          </a:xfrm>
        </p:spPr>
        <p:txBody>
          <a:bodyPr/>
          <a:lstStyle/>
          <a:p>
            <a:pPr marL="0" indent="0">
              <a:buNone/>
            </a:pPr>
            <a:r>
              <a:rPr lang="en-GB" b="1" dirty="0">
                <a:solidFill>
                  <a:schemeClr val="tx1"/>
                </a:solidFill>
              </a:rPr>
              <a:t>Cautions</a:t>
            </a:r>
            <a:r>
              <a:rPr lang="en-GB" sz="1200" dirty="0">
                <a:solidFill>
                  <a:schemeClr val="tx1"/>
                </a:solidFill>
              </a:rPr>
              <a:t> : insulin treated </a:t>
            </a: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Diabetes ,</a:t>
            </a:r>
            <a:r>
              <a:rPr lang="en-GB" sz="1200" dirty="0">
                <a:solidFill>
                  <a:schemeClr val="tx1"/>
                </a:solidFill>
                <a:effectLst/>
                <a:latin typeface="Arial" panose="020B0604020202020204" pitchFamily="34" charset="0"/>
                <a:ea typeface="Calibri" panose="020F0502020204030204" pitchFamily="34" charset="0"/>
              </a:rPr>
              <a:t> Gastrointestinal disease ,</a:t>
            </a: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Pregnancy and breastfeeding</a:t>
            </a:r>
          </a:p>
          <a:p>
            <a:pPr marL="0" indent="0">
              <a:buNone/>
            </a:pP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buNone/>
            </a:pPr>
            <a:r>
              <a:rPr lang="en-GB" b="1" dirty="0">
                <a:solidFill>
                  <a:schemeClr val="tx1"/>
                </a:solidFill>
                <a:ea typeface="Calibri" panose="020F0502020204030204" pitchFamily="34" charset="0"/>
                <a:cs typeface="Times New Roman" panose="02020603050405020304" pitchFamily="18" charset="0"/>
              </a:rPr>
              <a:t> Drug Interactions</a:t>
            </a:r>
            <a:r>
              <a:rPr lang="en-GB" dirty="0">
                <a:solidFill>
                  <a:schemeClr val="tx1"/>
                </a:solidFill>
                <a:ea typeface="Calibri" panose="020F0502020204030204" pitchFamily="34" charset="0"/>
                <a:cs typeface="Times New Roman" panose="02020603050405020304" pitchFamily="18" charset="0"/>
              </a:rPr>
              <a:t>: </a:t>
            </a:r>
            <a:r>
              <a:rPr lang="en-GB" sz="1200" dirty="0">
                <a:solidFill>
                  <a:schemeClr val="tx1"/>
                </a:solidFill>
                <a:effectLst/>
                <a:latin typeface="Arial" panose="020B0604020202020204" pitchFamily="34" charset="0"/>
                <a:ea typeface="Calibri" panose="020F0502020204030204" pitchFamily="34" charset="0"/>
              </a:rPr>
              <a:t>Smoking cessation may cause alteration to the levels in the patients taking the following drugs. Beta agonists, Beta blockers, Alpha blockers </a:t>
            </a:r>
          </a:p>
          <a:p>
            <a:pPr marL="0" lvl="0" indent="0">
              <a:buNone/>
            </a:pPr>
            <a:r>
              <a:rPr lang="en-GB" sz="1200" dirty="0">
                <a:solidFill>
                  <a:schemeClr val="tx1"/>
                </a:solidFill>
                <a:ea typeface="Calibri" panose="020F0502020204030204" pitchFamily="34" charset="0"/>
              </a:rPr>
              <a:t>     </a:t>
            </a:r>
            <a:r>
              <a:rPr lang="en-GB" sz="1200" dirty="0">
                <a:solidFill>
                  <a:schemeClr val="tx1"/>
                </a:solidFill>
                <a:effectLst/>
                <a:latin typeface="Arial" panose="020B0604020202020204" pitchFamily="34" charset="0"/>
                <a:ea typeface="Calibri" panose="020F0502020204030204" pitchFamily="34" charset="0"/>
              </a:rPr>
              <a:t>Oxazepam , Furosemide ,H2 receptor antagonists , Warfarin, Fluvoxamine ,Clomipramine ,Imipramine ,Flecainide ,Pentazocine ,Theophylline ,</a:t>
            </a:r>
            <a:r>
              <a:rPr lang="en-GB" sz="1200" dirty="0" err="1">
                <a:solidFill>
                  <a:schemeClr val="tx1"/>
                </a:solidFill>
                <a:effectLst/>
                <a:latin typeface="Arial" panose="020B0604020202020204" pitchFamily="34" charset="0"/>
                <a:ea typeface="Calibri" panose="020F0502020204030204" pitchFamily="34" charset="0"/>
              </a:rPr>
              <a:t>Cinacalcet,Ropinirole</a:t>
            </a:r>
            <a:r>
              <a:rPr lang="en-GB" sz="1200" dirty="0">
                <a:solidFill>
                  <a:schemeClr val="tx1"/>
                </a:solidFill>
                <a:effectLst/>
                <a:latin typeface="Arial" panose="020B0604020202020204" pitchFamily="34" charset="0"/>
                <a:ea typeface="Calibri" panose="020F0502020204030204" pitchFamily="34" charset="0"/>
              </a:rPr>
              <a:t> </a:t>
            </a:r>
          </a:p>
          <a:p>
            <a:pPr marL="0" lvl="0" indent="0">
              <a:buNone/>
            </a:pPr>
            <a:r>
              <a:rPr lang="en-GB" sz="1200" dirty="0">
                <a:solidFill>
                  <a:schemeClr val="tx1"/>
                </a:solidFill>
                <a:ea typeface="Calibri" panose="020F0502020204030204" pitchFamily="34" charset="0"/>
              </a:rPr>
              <a:t>     </a:t>
            </a:r>
            <a:r>
              <a:rPr lang="en-GB" sz="1200" dirty="0">
                <a:solidFill>
                  <a:schemeClr val="tx1"/>
                </a:solidFill>
                <a:effectLst/>
                <a:latin typeface="Arial" panose="020B0604020202020204" pitchFamily="34" charset="0"/>
                <a:ea typeface="Calibri" panose="020F0502020204030204" pitchFamily="34" charset="0"/>
              </a:rPr>
              <a:t>and </a:t>
            </a: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Some antipsychotics ( including clozapine, olanzapine, chlorpromazine and haloperidol) </a:t>
            </a:r>
          </a:p>
          <a:p>
            <a:pPr marL="0" indent="0">
              <a:buNone/>
            </a:pPr>
            <a:endParaRPr lang="en-GB" sz="1200" b="1" dirty="0">
              <a:solidFill>
                <a:srgbClr val="000000"/>
              </a:solidFill>
              <a:effectLst/>
              <a:latin typeface="Arial" panose="020B0604020202020204" pitchFamily="34" charset="0"/>
              <a:ea typeface="Calibri" panose="020F0502020204030204" pitchFamily="34" charset="0"/>
            </a:endParaRPr>
          </a:p>
          <a:p>
            <a:pPr marL="0" indent="0">
              <a:buNone/>
            </a:pPr>
            <a:r>
              <a:rPr lang="en-GB" b="1" dirty="0">
                <a:solidFill>
                  <a:srgbClr val="000000"/>
                </a:solidFill>
                <a:effectLst/>
                <a:latin typeface="Arial" panose="020B0604020202020204" pitchFamily="34" charset="0"/>
                <a:ea typeface="Calibri" panose="020F0502020204030204" pitchFamily="34" charset="0"/>
              </a:rPr>
              <a:t>Side effects </a:t>
            </a:r>
            <a:r>
              <a:rPr lang="en-GB" sz="1200" dirty="0">
                <a:solidFill>
                  <a:srgbClr val="000000"/>
                </a:solidFill>
                <a:effectLst/>
                <a:latin typeface="Arial" panose="020B0604020202020204" pitchFamily="34" charset="0"/>
                <a:ea typeface="Calibri" panose="020F0502020204030204" pitchFamily="34" charset="0"/>
              </a:rPr>
              <a:t>may include: </a:t>
            </a:r>
          </a:p>
          <a:p>
            <a:pPr marL="342900" lvl="0" indent="-342900">
              <a:buFont typeface="Arial" panose="020B0604020202020204" pitchFamily="34" charset="0"/>
              <a:buChar char="•"/>
            </a:pPr>
            <a:r>
              <a:rPr lang="en-GB" sz="1200" dirty="0">
                <a:solidFill>
                  <a:srgbClr val="000000"/>
                </a:solidFill>
                <a:effectLst/>
                <a:latin typeface="Arial" panose="020B0604020202020204" pitchFamily="34" charset="0"/>
                <a:ea typeface="Times New Roman" panose="02020603050405020304" pitchFamily="18" charset="0"/>
              </a:rPr>
              <a:t>With patches: skin reactions –discontinue if severe, vasculitis reported and changes in blood pressure , sleep disturbances, nightmares, chest pain. </a:t>
            </a:r>
          </a:p>
          <a:p>
            <a:pPr marL="342900" lvl="0" indent="-342900">
              <a:buFont typeface="Arial" panose="020B0604020202020204" pitchFamily="34" charset="0"/>
              <a:buChar char="•"/>
            </a:pPr>
            <a:r>
              <a:rPr lang="en-GB" sz="1200" dirty="0">
                <a:solidFill>
                  <a:srgbClr val="000000"/>
                </a:solidFill>
                <a:effectLst/>
                <a:latin typeface="Arial" panose="020B0604020202020204" pitchFamily="34" charset="0"/>
                <a:ea typeface="Times New Roman" panose="02020603050405020304" pitchFamily="18" charset="0"/>
              </a:rPr>
              <a:t>With  inhalator: hiccups, throat irritation </a:t>
            </a:r>
          </a:p>
          <a:p>
            <a:pPr marL="342900" lvl="0" indent="-342900">
              <a:buFont typeface="Arial" panose="020B0604020202020204" pitchFamily="34" charset="0"/>
              <a:buChar char="•"/>
            </a:pPr>
            <a:r>
              <a:rPr lang="en-GB" sz="1200" dirty="0">
                <a:solidFill>
                  <a:srgbClr val="000000"/>
                </a:solidFill>
                <a:effectLst/>
                <a:latin typeface="Arial" panose="020B0604020202020204" pitchFamily="34" charset="0"/>
                <a:ea typeface="Times New Roman" panose="02020603050405020304" pitchFamily="18" charset="0"/>
              </a:rPr>
              <a:t>With </a:t>
            </a:r>
            <a:r>
              <a:rPr lang="en-GB" sz="1200" dirty="0" err="1">
                <a:solidFill>
                  <a:srgbClr val="000000"/>
                </a:solidFill>
                <a:effectLst/>
                <a:latin typeface="Arial" panose="020B0604020202020204" pitchFamily="34" charset="0"/>
                <a:ea typeface="Times New Roman" panose="02020603050405020304" pitchFamily="18" charset="0"/>
              </a:rPr>
              <a:t>oromucosal</a:t>
            </a:r>
            <a:r>
              <a:rPr lang="en-GB" sz="1200" dirty="0">
                <a:solidFill>
                  <a:srgbClr val="000000"/>
                </a:solidFill>
                <a:effectLst/>
                <a:latin typeface="Arial" panose="020B0604020202020204" pitchFamily="34" charset="0"/>
                <a:ea typeface="Times New Roman" panose="02020603050405020304" pitchFamily="18" charset="0"/>
              </a:rPr>
              <a:t> spray: hiccups, oral symptoms such as burning lips or taste disturbance and gastric upset </a:t>
            </a:r>
          </a:p>
          <a:p>
            <a:pPr marL="0" indent="0">
              <a:buNone/>
            </a:pPr>
            <a:endParaRPr lang="en-GB" sz="1800" b="1" dirty="0">
              <a:solidFill>
                <a:srgbClr val="000000"/>
              </a:solidFill>
              <a:effectLst/>
              <a:latin typeface="Arial" panose="020B0604020202020204" pitchFamily="34" charset="0"/>
              <a:ea typeface="Calibri" panose="020F0502020204030204" pitchFamily="34" charset="0"/>
            </a:endParaRPr>
          </a:p>
          <a:p>
            <a:pPr marL="0" indent="0">
              <a:buNone/>
            </a:pPr>
            <a:r>
              <a:rPr lang="en-GB" b="1" dirty="0">
                <a:solidFill>
                  <a:srgbClr val="000000"/>
                </a:solidFill>
                <a:effectLst/>
                <a:latin typeface="Arial" panose="020B0604020202020204" pitchFamily="34" charset="0"/>
                <a:ea typeface="Calibri" panose="020F0502020204030204" pitchFamily="34" charset="0"/>
              </a:rPr>
              <a:t>Record Keeping </a:t>
            </a:r>
            <a:r>
              <a:rPr lang="en-GB" dirty="0">
                <a:solidFill>
                  <a:srgbClr val="000000"/>
                </a:solidFill>
                <a:effectLst/>
                <a:latin typeface="Arial" panose="020B0604020202020204" pitchFamily="34" charset="0"/>
                <a:ea typeface="Calibri" panose="020F0502020204030204" pitchFamily="34" charset="0"/>
              </a:rPr>
              <a:t>: </a:t>
            </a:r>
          </a:p>
          <a:p>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Doses must be recorded on EPR in the orders section under the title Nurse discretionary medicines &amp; an entry made in the nursing notes</a:t>
            </a:r>
            <a:endPar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Date Placeholder 3">
            <a:extLst>
              <a:ext uri="{FF2B5EF4-FFF2-40B4-BE49-F238E27FC236}">
                <a16:creationId xmlns:a16="http://schemas.microsoft.com/office/drawing/2014/main" id="{5AADBA20-04EF-24EB-633C-922440202651}"/>
              </a:ext>
            </a:extLst>
          </p:cNvPr>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a:extLst>
              <a:ext uri="{FF2B5EF4-FFF2-40B4-BE49-F238E27FC236}">
                <a16:creationId xmlns:a16="http://schemas.microsoft.com/office/drawing/2014/main" id="{6B3EFCFE-0055-AB21-FC6B-0CB3A8D6916F}"/>
              </a:ext>
            </a:extLst>
          </p:cNvPr>
          <p:cNvSpPr>
            <a:spLocks noGrp="1"/>
          </p:cNvSpPr>
          <p:nvPr>
            <p:ph type="sldNum" sz="quarter" idx="12"/>
          </p:nvPr>
        </p:nvSpPr>
        <p:spPr/>
        <p:txBody>
          <a:bodyPr/>
          <a:lstStyle/>
          <a:p>
            <a:fld id="{C53DD674-0FE8-9A43-90ED-815A93F2FBA3}" type="slidenum">
              <a:rPr lang="en-US" smtClean="0"/>
              <a:pPr/>
              <a:t>26</a:t>
            </a:fld>
            <a:endParaRPr lang="en-US"/>
          </a:p>
        </p:txBody>
      </p:sp>
    </p:spTree>
    <p:extLst>
      <p:ext uri="{BB962C8B-B14F-4D97-AF65-F5344CB8AC3E}">
        <p14:creationId xmlns:p14="http://schemas.microsoft.com/office/powerpoint/2010/main" val="3295644372"/>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Discretionary Medicines on EPR</a:t>
            </a:r>
          </a:p>
        </p:txBody>
      </p:sp>
      <p:sp>
        <p:nvSpPr>
          <p:cNvPr id="2" name="Subtitle 1">
            <a:extLst>
              <a:ext uri="{FF2B5EF4-FFF2-40B4-BE49-F238E27FC236}">
                <a16:creationId xmlns:a16="http://schemas.microsoft.com/office/drawing/2014/main" id="{2D1656BA-F6DF-0626-0BE7-FB34D1D293B4}"/>
              </a:ext>
            </a:extLst>
          </p:cNvPr>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6D5990-D230-494A-AFE1-A377BD46F56A}"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27</a:t>
            </a:fld>
            <a:endParaRPr lang="en-US"/>
          </a:p>
        </p:txBody>
      </p:sp>
    </p:spTree>
    <p:extLst>
      <p:ext uri="{BB962C8B-B14F-4D97-AF65-F5344CB8AC3E}">
        <p14:creationId xmlns:p14="http://schemas.microsoft.com/office/powerpoint/2010/main" val="409577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sp>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28</a:t>
            </a:fld>
            <a:endParaRPr lang="en-US"/>
          </a:p>
        </p:txBody>
      </p:sp>
      <p:sp>
        <p:nvSpPr>
          <p:cNvPr id="2" name="Title 1"/>
          <p:cNvSpPr>
            <a:spLocks noGrp="1"/>
          </p:cNvSpPr>
          <p:nvPr>
            <p:ph type="title" idx="4294967295"/>
          </p:nvPr>
        </p:nvSpPr>
        <p:spPr>
          <a:xfrm>
            <a:off x="181101" y="728466"/>
            <a:ext cx="7760632" cy="842962"/>
          </a:xfrm>
        </p:spPr>
        <p:txBody>
          <a:bodyPr/>
          <a:lstStyle/>
          <a:p>
            <a:r>
              <a:rPr lang="en-GB" sz="2800" dirty="0"/>
              <a:t>How to show on EPR that you have given a medicine under this policy…</a:t>
            </a:r>
          </a:p>
        </p:txBody>
      </p:sp>
      <p:sp>
        <p:nvSpPr>
          <p:cNvPr id="3" name="Content Placeholder 2"/>
          <p:cNvSpPr>
            <a:spLocks noGrp="1"/>
          </p:cNvSpPr>
          <p:nvPr>
            <p:ph sz="half" idx="4294967295"/>
          </p:nvPr>
        </p:nvSpPr>
        <p:spPr>
          <a:xfrm>
            <a:off x="366850" y="1816961"/>
            <a:ext cx="11458300" cy="4076955"/>
          </a:xfrm>
        </p:spPr>
        <p:txBody>
          <a:bodyPr/>
          <a:lstStyle/>
          <a:p>
            <a:pPr marL="0" indent="0">
              <a:buNone/>
            </a:pPr>
            <a:r>
              <a:rPr lang="en-GB" dirty="0">
                <a:solidFill>
                  <a:schemeClr val="tx1"/>
                </a:solidFill>
              </a:rPr>
              <a:t>It is important that once you have given a dose of a medicine under this policy that you not only </a:t>
            </a:r>
            <a:r>
              <a:rPr lang="en-GB" b="1" dirty="0">
                <a:solidFill>
                  <a:schemeClr val="tx1"/>
                </a:solidFill>
              </a:rPr>
              <a:t>record this in the nursing notes</a:t>
            </a:r>
            <a:r>
              <a:rPr lang="en-GB" dirty="0">
                <a:solidFill>
                  <a:schemeClr val="tx1"/>
                </a:solidFill>
              </a:rPr>
              <a:t> on EPR but that you also </a:t>
            </a:r>
            <a:r>
              <a:rPr lang="en-GB" b="1" dirty="0">
                <a:solidFill>
                  <a:schemeClr val="tx1"/>
                </a:solidFill>
              </a:rPr>
              <a:t>record the dose on the EPR drug list </a:t>
            </a:r>
            <a:r>
              <a:rPr lang="en-GB" dirty="0">
                <a:solidFill>
                  <a:schemeClr val="tx1"/>
                </a:solidFill>
              </a:rPr>
              <a:t>to show what you have administered.</a:t>
            </a:r>
          </a:p>
          <a:p>
            <a:pPr marL="0" indent="0">
              <a:buNone/>
            </a:pPr>
            <a:r>
              <a:rPr lang="en-GB" dirty="0">
                <a:solidFill>
                  <a:schemeClr val="tx1"/>
                </a:solidFill>
              </a:rPr>
              <a:t> </a:t>
            </a:r>
            <a:endParaRPr lang="en-GB" b="1" dirty="0">
              <a:solidFill>
                <a:schemeClr val="tx1"/>
              </a:solidFill>
            </a:endParaRPr>
          </a:p>
          <a:p>
            <a:pPr marL="0" indent="0">
              <a:buNone/>
            </a:pPr>
            <a:r>
              <a:rPr lang="en-GB" dirty="0">
                <a:solidFill>
                  <a:schemeClr val="tx1"/>
                </a:solidFill>
              </a:rPr>
              <a:t>To do this you need to order the drug via the “nurse discretionary medicines order set” and show that you have administered the dose.</a:t>
            </a:r>
          </a:p>
          <a:p>
            <a:pPr marL="0" indent="0">
              <a:buNone/>
            </a:pPr>
            <a:r>
              <a:rPr lang="en-GB" dirty="0">
                <a:solidFill>
                  <a:schemeClr val="tx1"/>
                </a:solidFill>
              </a:rPr>
              <a:t>To do this, please follow the steps outlined in the next five slides…</a:t>
            </a:r>
          </a:p>
          <a:p>
            <a:pPr marL="0" indent="0">
              <a:buNone/>
            </a:pPr>
            <a:endParaRPr lang="en-GB" dirty="0">
              <a:solidFill>
                <a:schemeClr val="tx1"/>
              </a:solidFill>
            </a:endParaRPr>
          </a:p>
          <a:p>
            <a:pPr marL="0" indent="0">
              <a:buNone/>
            </a:pPr>
            <a:r>
              <a:rPr lang="en-GB" b="1" dirty="0">
                <a:solidFill>
                  <a:schemeClr val="tx1"/>
                </a:solidFill>
              </a:rPr>
              <a:t>PLEASE NOTE:</a:t>
            </a:r>
          </a:p>
          <a:p>
            <a:pPr marL="0" indent="0">
              <a:buNone/>
            </a:pPr>
            <a:r>
              <a:rPr lang="en-GB" b="1" dirty="0">
                <a:solidFill>
                  <a:schemeClr val="tx1"/>
                </a:solidFill>
              </a:rPr>
              <a:t>ONLY ONCE YOU HAVE COMPLETED THIS TRAINING AND PASSED THE ESR ASSESSMENT WILL YOU HAVE THE PERMISSIONS TO BE ABLE TO ORDER SOMETHING VIA THE “NURSE DISCRETIONARY MEDICINES ORDER SET” </a:t>
            </a:r>
          </a:p>
        </p:txBody>
      </p:sp>
    </p:spTree>
    <p:extLst>
      <p:ext uri="{BB962C8B-B14F-4D97-AF65-F5344CB8AC3E}">
        <p14:creationId xmlns:p14="http://schemas.microsoft.com/office/powerpoint/2010/main" val="424945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29</a:t>
            </a:fld>
            <a:endParaRPr lang="en-US"/>
          </a:p>
        </p:txBody>
      </p:sp>
      <p:sp>
        <p:nvSpPr>
          <p:cNvPr id="2" name="Title 1"/>
          <p:cNvSpPr>
            <a:spLocks noGrp="1"/>
          </p:cNvSpPr>
          <p:nvPr>
            <p:ph type="title" idx="4294967295"/>
          </p:nvPr>
        </p:nvSpPr>
        <p:spPr>
          <a:xfrm>
            <a:off x="-47499" y="616547"/>
            <a:ext cx="7908965" cy="842962"/>
          </a:xfrm>
        </p:spPr>
        <p:txBody>
          <a:bodyPr/>
          <a:lstStyle/>
          <a:p>
            <a:r>
              <a:rPr lang="en-GB" dirty="0"/>
              <a:t>How to show on EPR that you have given a medicine under this policy…</a:t>
            </a:r>
          </a:p>
        </p:txBody>
      </p:sp>
      <p:sp>
        <p:nvSpPr>
          <p:cNvPr id="3" name="Content Placeholder 2"/>
          <p:cNvSpPr>
            <a:spLocks noGrp="1"/>
          </p:cNvSpPr>
          <p:nvPr>
            <p:ph sz="half" idx="4294967295"/>
          </p:nvPr>
        </p:nvSpPr>
        <p:spPr>
          <a:xfrm>
            <a:off x="0" y="1388259"/>
            <a:ext cx="12192000" cy="4144962"/>
          </a:xfrm>
        </p:spPr>
        <p:txBody>
          <a:bodyPr/>
          <a:lstStyle/>
          <a:p>
            <a:pPr marL="0" indent="0">
              <a:buNone/>
            </a:pPr>
            <a:r>
              <a:rPr lang="en-GB" b="1" dirty="0">
                <a:solidFill>
                  <a:schemeClr val="tx1"/>
                </a:solidFill>
              </a:rPr>
              <a:t>Step 1: When on your patient record on EPR, click on the prescribing icon to request an order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93" r="90813" b="79167"/>
          <a:stretch/>
        </p:blipFill>
        <p:spPr bwMode="auto">
          <a:xfrm>
            <a:off x="3110050" y="2126518"/>
            <a:ext cx="6695800" cy="365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743200" y="3400425"/>
            <a:ext cx="2228850" cy="21327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926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Brief overview of the policy </a:t>
            </a:r>
          </a:p>
        </p:txBody>
      </p:sp>
      <p:sp>
        <p:nvSpPr>
          <p:cNvPr id="3" name="Content Placeholder 2"/>
          <p:cNvSpPr>
            <a:spLocks noGrp="1"/>
          </p:cNvSpPr>
          <p:nvPr>
            <p:ph idx="1"/>
          </p:nvPr>
        </p:nvSpPr>
        <p:spPr/>
        <p:txBody>
          <a:bodyPr/>
          <a:lstStyle/>
          <a:p>
            <a:r>
              <a:rPr lang="en-GB" dirty="0">
                <a:solidFill>
                  <a:schemeClr val="tx1"/>
                </a:solidFill>
              </a:rPr>
              <a:t>Discretionary medicines are ‘Pharmacy Only’ or ‘General Sales List’ medicines that can be given to a patient, often the first dose only, without the authorisation of a prescriber or under a Patient Group/specific Direction.  </a:t>
            </a:r>
          </a:p>
          <a:p>
            <a:r>
              <a:rPr lang="en-GB" dirty="0">
                <a:solidFill>
                  <a:schemeClr val="tx1"/>
                </a:solidFill>
              </a:rPr>
              <a:t>Treatment with medicines in this policy may be administered by LHCH nurses who are band 5 or above without the authorisation of a prescriber; provided:</a:t>
            </a:r>
          </a:p>
          <a:p>
            <a:pPr marL="0" indent="0">
              <a:buNone/>
            </a:pPr>
            <a:r>
              <a:rPr lang="en-GB" dirty="0">
                <a:solidFill>
                  <a:schemeClr val="tx1"/>
                </a:solidFill>
              </a:rPr>
              <a:t>	- Individual protocols are followed</a:t>
            </a:r>
          </a:p>
          <a:p>
            <a:pPr marL="0" indent="0">
              <a:buNone/>
            </a:pPr>
            <a:r>
              <a:rPr lang="en-GB" dirty="0">
                <a:solidFill>
                  <a:schemeClr val="tx1"/>
                </a:solidFill>
              </a:rPr>
              <a:t>	- The treatment is recorded on EPR to show administration</a:t>
            </a:r>
          </a:p>
          <a:p>
            <a:pPr marL="0" indent="0">
              <a:buNone/>
            </a:pPr>
            <a:r>
              <a:rPr lang="en-GB" dirty="0">
                <a:solidFill>
                  <a:schemeClr val="tx1"/>
                </a:solidFill>
              </a:rPr>
              <a:t>	- The treatment is documented in the ERP nursing notes</a:t>
            </a:r>
          </a:p>
          <a:p>
            <a:pPr marL="0" indent="0">
              <a:buNone/>
            </a:pPr>
            <a:r>
              <a:rPr lang="en-GB" dirty="0">
                <a:solidFill>
                  <a:schemeClr val="tx1"/>
                </a:solidFill>
              </a:rPr>
              <a:t>	- The nurse has taken part in discretionary medicines training (this presentation) and passed the ESR 		   assessment (which is to be undertaken after this training) EVERY TWO YEARS</a:t>
            </a:r>
          </a:p>
          <a:p>
            <a:pPr marL="0" indent="0">
              <a:buNone/>
            </a:pPr>
            <a:endParaRPr lang="en-GB" dirty="0">
              <a:solidFill>
                <a:schemeClr val="tx1"/>
              </a:solidFill>
            </a:endParaRPr>
          </a:p>
          <a:p>
            <a:r>
              <a:rPr lang="en-GB" dirty="0">
                <a:solidFill>
                  <a:schemeClr val="tx1"/>
                </a:solidFill>
              </a:rPr>
              <a:t>An Audit is undertaken every 2 years to ensure compliance with the medications listed in this policy</a:t>
            </a:r>
          </a:p>
          <a:p>
            <a:pPr marL="0" indent="0">
              <a:buNone/>
            </a:pPr>
            <a:endParaRPr lang="en-GB" dirty="0"/>
          </a:p>
        </p:txBody>
      </p:sp>
      <p:sp>
        <p:nvSpPr>
          <p:cNvPr id="4" name="Date Placeholder 3"/>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pPr/>
              <a:t>3</a:t>
            </a:fld>
            <a:endParaRPr lang="en-US"/>
          </a:p>
        </p:txBody>
      </p:sp>
    </p:spTree>
    <p:extLst>
      <p:ext uri="{BB962C8B-B14F-4D97-AF65-F5344CB8AC3E}">
        <p14:creationId xmlns:p14="http://schemas.microsoft.com/office/powerpoint/2010/main" val="3551898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30</a:t>
            </a:fld>
            <a:endParaRPr lang="en-US"/>
          </a:p>
        </p:txBody>
      </p:sp>
      <p:sp>
        <p:nvSpPr>
          <p:cNvPr id="2" name="Title 1"/>
          <p:cNvSpPr>
            <a:spLocks noGrp="1"/>
          </p:cNvSpPr>
          <p:nvPr>
            <p:ph type="title" idx="4294967295"/>
          </p:nvPr>
        </p:nvSpPr>
        <p:spPr>
          <a:xfrm>
            <a:off x="-47499" y="616547"/>
            <a:ext cx="7908965" cy="842962"/>
          </a:xfrm>
        </p:spPr>
        <p:txBody>
          <a:bodyPr/>
          <a:lstStyle/>
          <a:p>
            <a:r>
              <a:rPr lang="en-GB" dirty="0"/>
              <a:t>How to show on EPR that you have given a medicine under this policy…</a:t>
            </a:r>
          </a:p>
        </p:txBody>
      </p:sp>
      <p:sp>
        <p:nvSpPr>
          <p:cNvPr id="3" name="Content Placeholder 2"/>
          <p:cNvSpPr>
            <a:spLocks noGrp="1"/>
          </p:cNvSpPr>
          <p:nvPr>
            <p:ph sz="half" idx="4294967295"/>
          </p:nvPr>
        </p:nvSpPr>
        <p:spPr>
          <a:xfrm>
            <a:off x="0" y="1388259"/>
            <a:ext cx="12192000" cy="4144962"/>
          </a:xfrm>
        </p:spPr>
        <p:txBody>
          <a:bodyPr/>
          <a:lstStyle/>
          <a:p>
            <a:pPr marL="0" indent="0">
              <a:buNone/>
            </a:pPr>
            <a:r>
              <a:rPr lang="en-GB" b="1" dirty="0">
                <a:solidFill>
                  <a:schemeClr val="tx1"/>
                </a:solidFill>
              </a:rPr>
              <a:t>Step 2: Type in “Nurse” and Select the “Nurse Discretionary Medicines Order Set”. </a:t>
            </a:r>
          </a:p>
          <a:p>
            <a:pPr marL="0" indent="0">
              <a:buNone/>
            </a:pPr>
            <a:r>
              <a:rPr lang="en-GB" b="1" dirty="0">
                <a:solidFill>
                  <a:schemeClr val="tx1"/>
                </a:solidFill>
              </a:rPr>
              <a:t>For NRT - Type in “NRT” and select the “Nicotine Replacement Discretionary Medicines Order Set”. </a:t>
            </a:r>
          </a:p>
          <a:p>
            <a:pPr marL="0" indent="0">
              <a:buNone/>
            </a:pPr>
            <a:r>
              <a:rPr lang="en-GB" b="1" dirty="0">
                <a:solidFill>
                  <a:schemeClr val="tx1"/>
                </a:solidFill>
              </a:rPr>
              <a:t>Click “OK” to the warning which is advising that all Discretionary medicines should be ordered under the policy</a:t>
            </a:r>
          </a:p>
        </p:txBody>
      </p:sp>
      <p:grpSp>
        <p:nvGrpSpPr>
          <p:cNvPr id="7" name="Group 6">
            <a:extLst>
              <a:ext uri="{FF2B5EF4-FFF2-40B4-BE49-F238E27FC236}">
                <a16:creationId xmlns:a16="http://schemas.microsoft.com/office/drawing/2014/main" id="{B656FE55-4013-3648-DF30-35D4C3398072}"/>
              </a:ext>
            </a:extLst>
          </p:cNvPr>
          <p:cNvGrpSpPr/>
          <p:nvPr/>
        </p:nvGrpSpPr>
        <p:grpSpPr>
          <a:xfrm>
            <a:off x="2252977" y="2507629"/>
            <a:ext cx="7167860" cy="4069340"/>
            <a:chOff x="2516249" y="2144534"/>
            <a:chExt cx="7793890" cy="4493411"/>
          </a:xfrm>
        </p:grpSpPr>
        <p:pic>
          <p:nvPicPr>
            <p:cNvPr id="13"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 t="2405" r="1880" b="18816"/>
            <a:stretch/>
          </p:blipFill>
          <p:spPr bwMode="auto">
            <a:xfrm>
              <a:off x="2516249" y="2144534"/>
              <a:ext cx="7793890" cy="444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645" y="4351936"/>
              <a:ext cx="3152609" cy="214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6948570" y="5926946"/>
              <a:ext cx="898691" cy="710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34487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pic>
        <p:nvPicPr>
          <p:cNvPr id="2051"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 y="1804419"/>
            <a:ext cx="10250805" cy="500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31</a:t>
            </a:fld>
            <a:endParaRPr lang="en-US"/>
          </a:p>
        </p:txBody>
      </p:sp>
      <p:sp>
        <p:nvSpPr>
          <p:cNvPr id="2" name="Title 1"/>
          <p:cNvSpPr>
            <a:spLocks noGrp="1"/>
          </p:cNvSpPr>
          <p:nvPr>
            <p:ph type="title" idx="4294967295"/>
          </p:nvPr>
        </p:nvSpPr>
        <p:spPr>
          <a:xfrm>
            <a:off x="-47499" y="616547"/>
            <a:ext cx="7908965" cy="842962"/>
          </a:xfrm>
        </p:spPr>
        <p:txBody>
          <a:bodyPr/>
          <a:lstStyle/>
          <a:p>
            <a:r>
              <a:rPr lang="en-GB" dirty="0"/>
              <a:t>How to show on EPR that you have given a medicine under this policy…</a:t>
            </a:r>
          </a:p>
        </p:txBody>
      </p:sp>
      <p:sp>
        <p:nvSpPr>
          <p:cNvPr id="3" name="Content Placeholder 2"/>
          <p:cNvSpPr>
            <a:spLocks noGrp="1"/>
          </p:cNvSpPr>
          <p:nvPr>
            <p:ph sz="half" idx="4294967295"/>
          </p:nvPr>
        </p:nvSpPr>
        <p:spPr>
          <a:xfrm>
            <a:off x="0" y="1388259"/>
            <a:ext cx="12192000" cy="4144962"/>
          </a:xfrm>
        </p:spPr>
        <p:txBody>
          <a:bodyPr/>
          <a:lstStyle/>
          <a:p>
            <a:pPr marL="0" indent="0">
              <a:buNone/>
            </a:pPr>
            <a:r>
              <a:rPr lang="en-GB" b="1" dirty="0">
                <a:solidFill>
                  <a:schemeClr val="tx1"/>
                </a:solidFill>
              </a:rPr>
              <a:t>Step 3: Tick the little box next to the item you have given via the policy e.g. Simple Linctus and then click “OK”</a:t>
            </a:r>
          </a:p>
        </p:txBody>
      </p:sp>
      <p:sp>
        <p:nvSpPr>
          <p:cNvPr id="10" name="Oval 9"/>
          <p:cNvSpPr/>
          <p:nvPr/>
        </p:nvSpPr>
        <p:spPr>
          <a:xfrm>
            <a:off x="1047947" y="5191369"/>
            <a:ext cx="184067" cy="261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486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32</a:t>
            </a:fld>
            <a:endParaRPr lang="en-US"/>
          </a:p>
        </p:txBody>
      </p:sp>
      <p:sp>
        <p:nvSpPr>
          <p:cNvPr id="2" name="Title 1"/>
          <p:cNvSpPr>
            <a:spLocks noGrp="1"/>
          </p:cNvSpPr>
          <p:nvPr>
            <p:ph type="title" idx="4294967295"/>
          </p:nvPr>
        </p:nvSpPr>
        <p:spPr>
          <a:xfrm>
            <a:off x="-47499" y="616547"/>
            <a:ext cx="7908965" cy="842962"/>
          </a:xfrm>
        </p:spPr>
        <p:txBody>
          <a:bodyPr/>
          <a:lstStyle/>
          <a:p>
            <a:r>
              <a:rPr lang="en-GB" dirty="0"/>
              <a:t>How to show on EPR that you have given a medicine under this policy…</a:t>
            </a:r>
          </a:p>
        </p:txBody>
      </p:sp>
      <p:sp>
        <p:nvSpPr>
          <p:cNvPr id="3" name="Content Placeholder 2"/>
          <p:cNvSpPr>
            <a:spLocks noGrp="1"/>
          </p:cNvSpPr>
          <p:nvPr>
            <p:ph sz="half" idx="4294967295"/>
          </p:nvPr>
        </p:nvSpPr>
        <p:spPr>
          <a:xfrm>
            <a:off x="0" y="1388259"/>
            <a:ext cx="12192000" cy="4144962"/>
          </a:xfrm>
        </p:spPr>
        <p:txBody>
          <a:bodyPr/>
          <a:lstStyle/>
          <a:p>
            <a:pPr marL="0" indent="0">
              <a:buNone/>
            </a:pPr>
            <a:r>
              <a:rPr lang="en-GB" b="1" dirty="0">
                <a:solidFill>
                  <a:schemeClr val="tx1"/>
                </a:solidFill>
              </a:rPr>
              <a:t>Step 4: Review the order and then click “Submit Order”</a:t>
            </a:r>
          </a:p>
        </p:txBody>
      </p:sp>
      <p:pic>
        <p:nvPicPr>
          <p:cNvPr id="4098" name="Picture 4"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50660" t="5447" b="4503"/>
          <a:stretch/>
        </p:blipFill>
        <p:spPr bwMode="auto">
          <a:xfrm>
            <a:off x="2802466" y="1726813"/>
            <a:ext cx="7024550" cy="498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6252800" y="6357976"/>
            <a:ext cx="1841333" cy="405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527467" y="4639243"/>
            <a:ext cx="7149933" cy="550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877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33</a:t>
            </a:fld>
            <a:endParaRPr lang="en-US"/>
          </a:p>
        </p:txBody>
      </p:sp>
      <p:sp>
        <p:nvSpPr>
          <p:cNvPr id="2" name="Title 1"/>
          <p:cNvSpPr>
            <a:spLocks noGrp="1"/>
          </p:cNvSpPr>
          <p:nvPr>
            <p:ph type="title" idx="4294967295"/>
          </p:nvPr>
        </p:nvSpPr>
        <p:spPr>
          <a:xfrm>
            <a:off x="-47499" y="616547"/>
            <a:ext cx="7908965" cy="842962"/>
          </a:xfrm>
        </p:spPr>
        <p:txBody>
          <a:bodyPr/>
          <a:lstStyle/>
          <a:p>
            <a:r>
              <a:rPr lang="en-GB" dirty="0"/>
              <a:t>How to show on EPR that you have given a medicine under this policy…</a:t>
            </a:r>
          </a:p>
        </p:txBody>
      </p:sp>
      <p:sp>
        <p:nvSpPr>
          <p:cNvPr id="3" name="Content Placeholder 2"/>
          <p:cNvSpPr>
            <a:spLocks noGrp="1"/>
          </p:cNvSpPr>
          <p:nvPr>
            <p:ph sz="half" idx="4294967295"/>
          </p:nvPr>
        </p:nvSpPr>
        <p:spPr>
          <a:xfrm>
            <a:off x="0" y="1388259"/>
            <a:ext cx="12192000" cy="4144962"/>
          </a:xfrm>
        </p:spPr>
        <p:txBody>
          <a:bodyPr/>
          <a:lstStyle/>
          <a:p>
            <a:pPr marL="0" indent="0">
              <a:buNone/>
            </a:pPr>
            <a:r>
              <a:rPr lang="en-GB" b="1" dirty="0">
                <a:solidFill>
                  <a:schemeClr val="tx1"/>
                </a:solidFill>
              </a:rPr>
              <a:t>Step 5: Use KBMA to scan the NRT products when administering. Ensure they are signed off on KBMA once given. </a:t>
            </a:r>
          </a:p>
        </p:txBody>
      </p:sp>
      <p:pic>
        <p:nvPicPr>
          <p:cNvPr id="5122" name="Picture 6" descr="image009"/>
          <p:cNvPicPr>
            <a:picLocks noChangeAspect="1" noChangeArrowheads="1"/>
          </p:cNvPicPr>
          <p:nvPr/>
        </p:nvPicPr>
        <p:blipFill rotWithShape="1">
          <a:blip r:embed="rId2">
            <a:extLst>
              <a:ext uri="{28A0092B-C50C-407E-A947-70E740481C1C}">
                <a14:useLocalDpi xmlns:a14="http://schemas.microsoft.com/office/drawing/2010/main" val="0"/>
              </a:ext>
            </a:extLst>
          </a:blip>
          <a:srcRect b="6338"/>
          <a:stretch/>
        </p:blipFill>
        <p:spPr bwMode="auto">
          <a:xfrm>
            <a:off x="303854" y="2014526"/>
            <a:ext cx="11521296" cy="419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10435330" y="3896640"/>
            <a:ext cx="672935" cy="430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0" y="3488266"/>
            <a:ext cx="4881967" cy="3306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3426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Additional Information for Discretionary Medicines</a:t>
            </a:r>
          </a:p>
        </p:txBody>
      </p:sp>
      <p:sp>
        <p:nvSpPr>
          <p:cNvPr id="2" name="Subtitle 1">
            <a:extLst>
              <a:ext uri="{FF2B5EF4-FFF2-40B4-BE49-F238E27FC236}">
                <a16:creationId xmlns:a16="http://schemas.microsoft.com/office/drawing/2014/main" id="{2D1656BA-F6DF-0626-0BE7-FB34D1D293B4}"/>
              </a:ext>
            </a:extLst>
          </p:cNvPr>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6D5990-D230-494A-AFE1-A377BD46F56A}"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34</a:t>
            </a:fld>
            <a:endParaRPr lang="en-US"/>
          </a:p>
        </p:txBody>
      </p:sp>
    </p:spTree>
    <p:extLst>
      <p:ext uri="{BB962C8B-B14F-4D97-AF65-F5344CB8AC3E}">
        <p14:creationId xmlns:p14="http://schemas.microsoft.com/office/powerpoint/2010/main" val="3829834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50" y="989069"/>
            <a:ext cx="4205150" cy="842276"/>
          </a:xfrm>
        </p:spPr>
        <p:txBody>
          <a:bodyPr/>
          <a:lstStyle/>
          <a:p>
            <a:r>
              <a:rPr lang="en-GB" dirty="0"/>
              <a:t>Further Information </a:t>
            </a:r>
          </a:p>
        </p:txBody>
      </p:sp>
      <p:sp>
        <p:nvSpPr>
          <p:cNvPr id="3" name="Content Placeholder 2"/>
          <p:cNvSpPr>
            <a:spLocks noGrp="1"/>
          </p:cNvSpPr>
          <p:nvPr>
            <p:ph idx="1"/>
          </p:nvPr>
        </p:nvSpPr>
        <p:spPr>
          <a:noFill/>
        </p:spPr>
        <p:txBody>
          <a:bodyPr/>
          <a:lstStyle/>
          <a:p>
            <a:r>
              <a:rPr lang="en-GB" dirty="0">
                <a:solidFill>
                  <a:schemeClr val="tx1"/>
                </a:solidFill>
              </a:rPr>
              <a:t>The following topical products can be applied without the authorisation of a prescriber:</a:t>
            </a:r>
          </a:p>
          <a:p>
            <a:pPr marL="0" indent="0">
              <a:buNone/>
            </a:pPr>
            <a:r>
              <a:rPr lang="en-GB" dirty="0">
                <a:solidFill>
                  <a:schemeClr val="tx1"/>
                </a:solidFill>
              </a:rPr>
              <a:t>	- Aqueous cream – moisturiser/soap substitute </a:t>
            </a:r>
          </a:p>
          <a:p>
            <a:pPr marL="0" indent="0">
              <a:buNone/>
            </a:pPr>
            <a:r>
              <a:rPr lang="en-GB" dirty="0">
                <a:solidFill>
                  <a:schemeClr val="tx1"/>
                </a:solidFill>
              </a:rPr>
              <a:t>	- Lubricating Jelly – dry lips or nasal passages in patients </a:t>
            </a:r>
            <a:r>
              <a:rPr lang="en-GB" u="sng" dirty="0">
                <a:solidFill>
                  <a:schemeClr val="tx1"/>
                </a:solidFill>
              </a:rPr>
              <a:t>on Oxygen </a:t>
            </a:r>
          </a:p>
          <a:p>
            <a:pPr marL="0" indent="0">
              <a:buNone/>
            </a:pPr>
            <a:r>
              <a:rPr lang="en-GB" dirty="0">
                <a:solidFill>
                  <a:schemeClr val="tx1"/>
                </a:solidFill>
              </a:rPr>
              <a:t>	- White soft paraffin/yellow soft paraffin for patients with dry/chapped lips </a:t>
            </a:r>
            <a:r>
              <a:rPr lang="en-GB" u="sng" dirty="0">
                <a:solidFill>
                  <a:schemeClr val="tx1"/>
                </a:solidFill>
              </a:rPr>
              <a:t>not on Oxygen </a:t>
            </a:r>
          </a:p>
          <a:p>
            <a:pPr>
              <a:buFontTx/>
              <a:buChar char="-"/>
            </a:pPr>
            <a:r>
              <a:rPr lang="en-GB" dirty="0">
                <a:solidFill>
                  <a:schemeClr val="tx1"/>
                </a:solidFill>
              </a:rPr>
              <a:t>A record should be made on nursing notes, no record is needed on the medication chart</a:t>
            </a:r>
          </a:p>
          <a:p>
            <a:pPr marL="0" indent="0">
              <a:buNone/>
            </a:pPr>
            <a:endParaRPr lang="en-GB" dirty="0">
              <a:solidFill>
                <a:schemeClr val="tx1"/>
              </a:solidFill>
            </a:endParaRPr>
          </a:p>
          <a:p>
            <a:r>
              <a:rPr lang="en-GB" dirty="0">
                <a:solidFill>
                  <a:schemeClr val="tx1"/>
                </a:solidFill>
              </a:rPr>
              <a:t>See the ‘First Dressing Scheme Policy’ for information relating to wound care. </a:t>
            </a:r>
          </a:p>
          <a:p>
            <a:endParaRPr lang="en-GB" dirty="0">
              <a:solidFill>
                <a:schemeClr val="tx1"/>
              </a:solidFill>
            </a:endParaRPr>
          </a:p>
          <a:p>
            <a:r>
              <a:rPr lang="en-GB" b="1" dirty="0">
                <a:solidFill>
                  <a:schemeClr val="tx1"/>
                </a:solidFill>
              </a:rPr>
              <a:t>Please read the ‘Administration of Discretionary Medicines Policy’ that is available on the trust intranet. </a:t>
            </a:r>
          </a:p>
          <a:p>
            <a:pPr marL="0" indent="0">
              <a:buNone/>
            </a:pPr>
            <a:endParaRPr lang="en-GB" dirty="0">
              <a:solidFill>
                <a:schemeClr val="tx1"/>
              </a:solidFill>
            </a:endParaRPr>
          </a:p>
          <a:p>
            <a:r>
              <a:rPr lang="en-GB" b="1" dirty="0">
                <a:solidFill>
                  <a:schemeClr val="tx1"/>
                </a:solidFill>
              </a:rPr>
              <a:t>Please complete the ESR Discretionary Medicines Assessment when you are happy you have read and understood this training.</a:t>
            </a:r>
          </a:p>
        </p:txBody>
      </p:sp>
      <p:sp>
        <p:nvSpPr>
          <p:cNvPr id="4" name="Date Placeholder 3"/>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pPr/>
              <a:t>35</a:t>
            </a:fld>
            <a:endParaRPr lang="en-US"/>
          </a:p>
        </p:txBody>
      </p:sp>
    </p:spTree>
    <p:extLst>
      <p:ext uri="{BB962C8B-B14F-4D97-AF65-F5344CB8AC3E}">
        <p14:creationId xmlns:p14="http://schemas.microsoft.com/office/powerpoint/2010/main" val="367345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50" y="989069"/>
            <a:ext cx="4205150" cy="842276"/>
          </a:xfrm>
        </p:spPr>
        <p:txBody>
          <a:bodyPr/>
          <a:lstStyle/>
          <a:p>
            <a:r>
              <a:rPr lang="en-GB" dirty="0"/>
              <a:t>Further Information </a:t>
            </a:r>
          </a:p>
        </p:txBody>
      </p:sp>
      <p:sp>
        <p:nvSpPr>
          <p:cNvPr id="3" name="Content Placeholder 2"/>
          <p:cNvSpPr>
            <a:spLocks noGrp="1"/>
          </p:cNvSpPr>
          <p:nvPr>
            <p:ph idx="1"/>
          </p:nvPr>
        </p:nvSpPr>
        <p:spPr>
          <a:noFill/>
        </p:spPr>
        <p:txBody>
          <a:bodyPr/>
          <a:lstStyle/>
          <a:p>
            <a:pPr marL="0" indent="0">
              <a:buNone/>
            </a:pPr>
            <a:r>
              <a:rPr lang="en-GB" dirty="0">
                <a:solidFill>
                  <a:schemeClr val="tx1"/>
                </a:solidFill>
              </a:rPr>
              <a:t>Once you have completed this training you will be granted the rights by EPR to be able to order Discretionary Medicines on the EPR system. These rights will expire after TWO YEARS, so please ensure you renew your training on ESR before the two years is over.</a:t>
            </a:r>
          </a:p>
          <a:p>
            <a:pPr marL="0" indent="0">
              <a:buNone/>
            </a:pPr>
            <a:endParaRPr lang="en-GB" dirty="0">
              <a:solidFill>
                <a:schemeClr val="tx1"/>
              </a:solidFill>
            </a:endParaRPr>
          </a:p>
        </p:txBody>
      </p:sp>
      <p:sp>
        <p:nvSpPr>
          <p:cNvPr id="4" name="Date Placeholder 3"/>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pPr/>
              <a:t>36</a:t>
            </a:fld>
            <a:endParaRPr lang="en-US"/>
          </a:p>
        </p:txBody>
      </p:sp>
    </p:spTree>
    <p:extLst>
      <p:ext uri="{BB962C8B-B14F-4D97-AF65-F5344CB8AC3E}">
        <p14:creationId xmlns:p14="http://schemas.microsoft.com/office/powerpoint/2010/main" val="1868609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Contacts</a:t>
            </a:r>
          </a:p>
        </p:txBody>
      </p:sp>
      <p:sp>
        <p:nvSpPr>
          <p:cNvPr id="3" name="Content Placeholder 2"/>
          <p:cNvSpPr>
            <a:spLocks noGrp="1"/>
          </p:cNvSpPr>
          <p:nvPr>
            <p:ph idx="1"/>
          </p:nvPr>
        </p:nvSpPr>
        <p:spPr/>
        <p:txBody>
          <a:bodyPr/>
          <a:lstStyle/>
          <a:p>
            <a:pPr marL="0" indent="0">
              <a:buNone/>
            </a:pPr>
            <a:r>
              <a:rPr lang="en-GB" dirty="0">
                <a:solidFill>
                  <a:schemeClr val="tx1"/>
                </a:solidFill>
              </a:rPr>
              <a:t>If there are any questions relating to this training, the discretionary medicines policy, or NRT then please contact:</a:t>
            </a:r>
          </a:p>
          <a:p>
            <a:pPr marL="0" indent="0">
              <a:buNone/>
            </a:pPr>
            <a:endParaRPr lang="en-GB" dirty="0">
              <a:solidFill>
                <a:schemeClr val="tx1"/>
              </a:solidFill>
            </a:endParaRPr>
          </a:p>
          <a:p>
            <a:pPr marL="0" indent="0">
              <a:buNone/>
            </a:pPr>
            <a:r>
              <a:rPr lang="en-GB" dirty="0">
                <a:solidFill>
                  <a:schemeClr val="tx1"/>
                </a:solidFill>
              </a:rPr>
              <a:t>Rebecca Renfrew (Lead Pharmacist for PGDs) :                    0151 600 1840      Rebecca.Renfrew@lhch.nhs.uk</a:t>
            </a:r>
          </a:p>
          <a:p>
            <a:pPr marL="0" indent="0">
              <a:buNone/>
            </a:pPr>
            <a:r>
              <a:rPr lang="en-GB" dirty="0">
                <a:solidFill>
                  <a:schemeClr val="tx1"/>
                </a:solidFill>
              </a:rPr>
              <a:t>Pavan Goel (Lead Pharmacist for Education and Training) :   0151 600 1193      Pavan.Goel@lhch.nhs.uk</a:t>
            </a:r>
          </a:p>
          <a:p>
            <a:pPr marL="0" indent="0">
              <a:buNone/>
            </a:pPr>
            <a:r>
              <a:rPr lang="en-GB" dirty="0">
                <a:solidFill>
                  <a:schemeClr val="tx1"/>
                </a:solidFill>
              </a:rPr>
              <a:t>Djeyapraba Kadar (Smoking Cessation Lead)                         0151 600 1052     Djeyapraba.Kadar@lhch.nhs.uk</a:t>
            </a:r>
          </a:p>
          <a:p>
            <a:pPr marL="0" indent="0">
              <a:buNone/>
            </a:pPr>
            <a:r>
              <a:rPr lang="en-GB" dirty="0">
                <a:solidFill>
                  <a:schemeClr val="tx1"/>
                </a:solidFill>
              </a:rPr>
              <a:t>The Education Centre:                                                             0151 600 1061     theeducationcentre@lhch.nhs.uk</a:t>
            </a:r>
          </a:p>
          <a:p>
            <a:pPr marL="0" indent="0">
              <a:buNone/>
            </a:pPr>
            <a:endParaRPr lang="en-GB" dirty="0">
              <a:solidFill>
                <a:schemeClr val="tx1"/>
              </a:solidFill>
            </a:endParaRPr>
          </a:p>
          <a:p>
            <a:pPr marL="0" indent="0">
              <a:buNone/>
            </a:pPr>
            <a:endParaRPr lang="en-GB" dirty="0"/>
          </a:p>
          <a:p>
            <a:pPr marL="0" indent="0">
              <a:buNone/>
            </a:pPr>
            <a:r>
              <a:rPr lang="en-US" sz="6000" dirty="0">
                <a:solidFill>
                  <a:srgbClr val="7030A0"/>
                </a:solidFill>
              </a:rPr>
              <a:t>Thank you</a:t>
            </a:r>
            <a:endParaRPr lang="en-GB" sz="6000" dirty="0">
              <a:solidFill>
                <a:srgbClr val="7030A0"/>
              </a:solidFill>
            </a:endParaRPr>
          </a:p>
          <a:p>
            <a:pPr marL="0" indent="0">
              <a:buNone/>
            </a:pPr>
            <a:endParaRPr lang="en-GB" dirty="0"/>
          </a:p>
        </p:txBody>
      </p:sp>
      <p:sp>
        <p:nvSpPr>
          <p:cNvPr id="4" name="Date Placeholder 3"/>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pPr/>
              <a:t>37</a:t>
            </a:fld>
            <a:endParaRPr lang="en-US"/>
          </a:p>
        </p:txBody>
      </p:sp>
    </p:spTree>
    <p:extLst>
      <p:ext uri="{BB962C8B-B14F-4D97-AF65-F5344CB8AC3E}">
        <p14:creationId xmlns:p14="http://schemas.microsoft.com/office/powerpoint/2010/main" val="94879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Medicines included in the Discretionary Medicines Policy</a:t>
            </a:r>
          </a:p>
        </p:txBody>
      </p:sp>
      <p:sp>
        <p:nvSpPr>
          <p:cNvPr id="3" name="Content Placeholder 2"/>
          <p:cNvSpPr>
            <a:spLocks noGrp="1"/>
          </p:cNvSpPr>
          <p:nvPr>
            <p:ph idx="1"/>
          </p:nvPr>
        </p:nvSpPr>
        <p:spPr/>
        <p:txBody>
          <a:bodyPr/>
          <a:lstStyle/>
          <a:p>
            <a:r>
              <a:rPr lang="en-GB" sz="1800" dirty="0">
                <a:solidFill>
                  <a:schemeClr val="tx1"/>
                </a:solidFill>
              </a:rPr>
              <a:t>Paracetamol </a:t>
            </a:r>
          </a:p>
          <a:p>
            <a:r>
              <a:rPr lang="en-US" sz="1800" dirty="0">
                <a:solidFill>
                  <a:schemeClr val="tx1"/>
                </a:solidFill>
              </a:rPr>
              <a:t>Glyceryl trinitrate (S/L tabs, spray)</a:t>
            </a:r>
          </a:p>
          <a:p>
            <a:r>
              <a:rPr lang="en-US" sz="1800" dirty="0" err="1">
                <a:solidFill>
                  <a:schemeClr val="tx1"/>
                </a:solidFill>
              </a:rPr>
              <a:t>Gaviscon</a:t>
            </a:r>
            <a:r>
              <a:rPr lang="en-US" sz="1800" dirty="0">
                <a:solidFill>
                  <a:schemeClr val="tx1"/>
                </a:solidFill>
              </a:rPr>
              <a:t> Advance Liquid </a:t>
            </a:r>
          </a:p>
          <a:p>
            <a:r>
              <a:rPr lang="en-US" sz="1800" dirty="0" err="1">
                <a:solidFill>
                  <a:schemeClr val="tx1"/>
                </a:solidFill>
              </a:rPr>
              <a:t>Chlorphenamine</a:t>
            </a:r>
            <a:r>
              <a:rPr lang="en-US" sz="1800" dirty="0">
                <a:solidFill>
                  <a:schemeClr val="tx1"/>
                </a:solidFill>
              </a:rPr>
              <a:t> tablets</a:t>
            </a:r>
          </a:p>
          <a:p>
            <a:r>
              <a:rPr lang="en-US" sz="1800" dirty="0" err="1">
                <a:solidFill>
                  <a:schemeClr val="tx1"/>
                </a:solidFill>
              </a:rPr>
              <a:t>Strepsils</a:t>
            </a:r>
            <a:r>
              <a:rPr lang="en-US" sz="1800" dirty="0">
                <a:solidFill>
                  <a:schemeClr val="tx1"/>
                </a:solidFill>
              </a:rPr>
              <a:t> </a:t>
            </a:r>
          </a:p>
          <a:p>
            <a:r>
              <a:rPr lang="en-US" sz="1800" dirty="0">
                <a:solidFill>
                  <a:schemeClr val="tx1"/>
                </a:solidFill>
              </a:rPr>
              <a:t>Senna tablets/liquid </a:t>
            </a:r>
          </a:p>
          <a:p>
            <a:r>
              <a:rPr lang="en-US" sz="1800" dirty="0">
                <a:solidFill>
                  <a:schemeClr val="tx1"/>
                </a:solidFill>
              </a:rPr>
              <a:t>Simple Linctus</a:t>
            </a:r>
          </a:p>
          <a:p>
            <a:r>
              <a:rPr lang="en-US" sz="1800" dirty="0">
                <a:solidFill>
                  <a:schemeClr val="tx1"/>
                </a:solidFill>
              </a:rPr>
              <a:t>Nicotine Replacement Therapy (NRT) </a:t>
            </a:r>
          </a:p>
          <a:p>
            <a:endParaRPr lang="en-US" dirty="0"/>
          </a:p>
          <a:p>
            <a:pPr marL="0" indent="0">
              <a:buNone/>
            </a:pPr>
            <a:endParaRPr lang="en-GB" dirty="0"/>
          </a:p>
        </p:txBody>
      </p:sp>
      <p:sp>
        <p:nvSpPr>
          <p:cNvPr id="4" name="Date Placeholder 3"/>
          <p:cNvSpPr>
            <a:spLocks noGrp="1"/>
          </p:cNvSpPr>
          <p:nvPr>
            <p:ph type="dt" sz="half" idx="10"/>
          </p:nvPr>
        </p:nvSpPr>
        <p:spPr/>
        <p:txBody>
          <a:bodyPr/>
          <a:lstStyle/>
          <a:p>
            <a:fld id="{A41A7A7B-F31D-B344-836C-A639F0094DD6}"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pPr/>
              <a:t>4</a:t>
            </a:fld>
            <a:endParaRPr lang="en-US"/>
          </a:p>
        </p:txBody>
      </p:sp>
    </p:spTree>
    <p:extLst>
      <p:ext uri="{BB962C8B-B14F-4D97-AF65-F5344CB8AC3E}">
        <p14:creationId xmlns:p14="http://schemas.microsoft.com/office/powerpoint/2010/main" val="281235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Staff Competencies for discretionary medicines </a:t>
            </a:r>
          </a:p>
        </p:txBody>
      </p:sp>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799697000"/>
              </p:ext>
            </p:extLst>
          </p:nvPr>
        </p:nvGraphicFramePr>
        <p:xfrm>
          <a:off x="366850" y="2273519"/>
          <a:ext cx="11615353" cy="1377604"/>
        </p:xfrm>
        <a:graphic>
          <a:graphicData uri="http://schemas.openxmlformats.org/drawingml/2006/table">
            <a:tbl>
              <a:tblPr firstRow="1" bandRow="1">
                <a:tableStyleId>{5C22544A-7EE6-4342-B048-85BDC9FD1C3A}</a:tableStyleId>
              </a:tblPr>
              <a:tblGrid>
                <a:gridCol w="2667794">
                  <a:extLst>
                    <a:ext uri="{9D8B030D-6E8A-4147-A177-3AD203B41FA5}">
                      <a16:colId xmlns:a16="http://schemas.microsoft.com/office/drawing/2014/main" val="20000"/>
                    </a:ext>
                  </a:extLst>
                </a:gridCol>
                <a:gridCol w="8947559">
                  <a:extLst>
                    <a:ext uri="{9D8B030D-6E8A-4147-A177-3AD203B41FA5}">
                      <a16:colId xmlns:a16="http://schemas.microsoft.com/office/drawing/2014/main" val="20001"/>
                    </a:ext>
                  </a:extLst>
                </a:gridCol>
              </a:tblGrid>
              <a:tr h="0">
                <a:tc gridSpan="2">
                  <a:txBody>
                    <a:bodyPr/>
                    <a:lstStyle/>
                    <a:p>
                      <a:pPr algn="ctr"/>
                      <a:r>
                        <a:rPr lang="en-GB" dirty="0"/>
                        <a:t>Staff</a:t>
                      </a:r>
                      <a:r>
                        <a:rPr lang="en-GB" baseline="0" dirty="0"/>
                        <a:t> Competencies</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29468">
                <a:tc>
                  <a:txBody>
                    <a:bodyPr/>
                    <a:lstStyle/>
                    <a:p>
                      <a:r>
                        <a:rPr lang="en-GB" sz="1200" b="1" dirty="0"/>
                        <a:t>Authorised Staff</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Nurses band 5 and above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54644">
                <a:tc>
                  <a:txBody>
                    <a:bodyPr/>
                    <a:lstStyle/>
                    <a:p>
                      <a:r>
                        <a:rPr lang="en-GB" sz="1200" b="1" dirty="0"/>
                        <a:t>Additional Requirements</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Completion of training on administration of discretionary medicines ESR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6044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972" y="189922"/>
            <a:ext cx="2743200" cy="842276"/>
          </a:xfrm>
        </p:spPr>
        <p:txBody>
          <a:bodyPr/>
          <a:lstStyle/>
          <a:p>
            <a:r>
              <a:rPr lang="en-GB" dirty="0"/>
              <a:t>Paracetamol</a:t>
            </a:r>
          </a:p>
        </p:txBody>
      </p:sp>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6</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9800" y="5331217"/>
            <a:ext cx="6172200" cy="1119404"/>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19764204"/>
              </p:ext>
            </p:extLst>
          </p:nvPr>
        </p:nvGraphicFramePr>
        <p:xfrm>
          <a:off x="259972" y="1274278"/>
          <a:ext cx="11743738" cy="3487728"/>
        </p:xfrm>
        <a:graphic>
          <a:graphicData uri="http://schemas.openxmlformats.org/drawingml/2006/table">
            <a:tbl>
              <a:tblPr firstRow="1" bandRow="1">
                <a:tableStyleId>{5C22544A-7EE6-4342-B048-85BDC9FD1C3A}</a:tableStyleId>
              </a:tblPr>
              <a:tblGrid>
                <a:gridCol w="2697282">
                  <a:extLst>
                    <a:ext uri="{9D8B030D-6E8A-4147-A177-3AD203B41FA5}">
                      <a16:colId xmlns:a16="http://schemas.microsoft.com/office/drawing/2014/main" val="20000"/>
                    </a:ext>
                  </a:extLst>
                </a:gridCol>
                <a:gridCol w="9046456">
                  <a:extLst>
                    <a:ext uri="{9D8B030D-6E8A-4147-A177-3AD203B41FA5}">
                      <a16:colId xmlns:a16="http://schemas.microsoft.com/office/drawing/2014/main" val="20001"/>
                    </a:ext>
                  </a:extLst>
                </a:gridCol>
              </a:tblGrid>
              <a:tr h="470208">
                <a:tc gridSpan="2">
                  <a:txBody>
                    <a:bodyPr/>
                    <a:lstStyle/>
                    <a:p>
                      <a:pPr algn="ctr"/>
                      <a:r>
                        <a:rPr lang="en-GB" dirty="0"/>
                        <a:t>Clinical</a:t>
                      </a:r>
                      <a:r>
                        <a:rPr lang="en-GB" baseline="0" dirty="0"/>
                        <a:t> condition or situation</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dirty="0"/>
                        <a:t>Clinical</a:t>
                      </a:r>
                      <a:r>
                        <a:rPr lang="en-GB" sz="1200" b="1" baseline="0" dirty="0"/>
                        <a:t> Situation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Mild to moderate pain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8207">
                <a:tc>
                  <a:txBody>
                    <a:bodyPr/>
                    <a:lstStyle/>
                    <a:p>
                      <a:r>
                        <a:rPr lang="en-GB" sz="1200" b="1" dirty="0"/>
                        <a:t>Patients</a:t>
                      </a:r>
                      <a:r>
                        <a:rPr lang="en-GB" sz="1200" b="1" baseline="0" dirty="0"/>
                        <a:t> included</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All patients with mild to moderate pain who are not excluded below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dirty="0"/>
                        <a:t>Patients Excluded</a:t>
                      </a:r>
                      <a:r>
                        <a:rPr lang="en-GB" sz="1200" b="1" baseline="0" dirty="0"/>
                        <a:t>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Patients under the age of 16 years of age </a:t>
                      </a:r>
                    </a:p>
                    <a:p>
                      <a:r>
                        <a:rPr lang="en-GB" sz="1200" b="0" i="0" u="none" strike="noStrike" kern="1200" baseline="0" dirty="0">
                          <a:solidFill>
                            <a:schemeClr val="dk1"/>
                          </a:solidFill>
                          <a:latin typeface="+mn-lt"/>
                          <a:ea typeface="+mn-ea"/>
                          <a:cs typeface="+mn-cs"/>
                        </a:rPr>
                        <a:t>Patients who are pregnant or breast-feeding </a:t>
                      </a:r>
                    </a:p>
                    <a:p>
                      <a:r>
                        <a:rPr lang="en-GB" sz="1200" b="0" i="0" u="none" strike="noStrike" kern="1200" baseline="0" dirty="0">
                          <a:solidFill>
                            <a:schemeClr val="dk1"/>
                          </a:solidFill>
                          <a:latin typeface="+mn-lt"/>
                          <a:ea typeface="+mn-ea"/>
                          <a:cs typeface="+mn-cs"/>
                        </a:rPr>
                        <a:t>Patients who are prescribed or have taken paracetamol contain product within the last 4 hours. </a:t>
                      </a:r>
                    </a:p>
                    <a:p>
                      <a:r>
                        <a:rPr lang="en-GB" sz="1200" b="0" i="0" u="none" strike="noStrike" kern="1200" baseline="0" dirty="0">
                          <a:solidFill>
                            <a:schemeClr val="dk1"/>
                          </a:solidFill>
                          <a:latin typeface="+mn-lt"/>
                          <a:ea typeface="+mn-ea"/>
                          <a:cs typeface="+mn-cs"/>
                        </a:rPr>
                        <a:t>Patients with renal impairment or active liver disease </a:t>
                      </a:r>
                    </a:p>
                    <a:p>
                      <a:r>
                        <a:rPr lang="en-GB" sz="1200" b="0" i="0" u="none" strike="noStrike" kern="1200" baseline="0" dirty="0">
                          <a:solidFill>
                            <a:schemeClr val="dk1"/>
                          </a:solidFill>
                          <a:latin typeface="+mn-lt"/>
                          <a:ea typeface="+mn-ea"/>
                          <a:cs typeface="+mn-cs"/>
                        </a:rPr>
                        <a:t>Patients with known allergy/hypersensitivity to paracetamol or its excipients.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dirty="0"/>
                        <a:t>Action for</a:t>
                      </a:r>
                      <a:r>
                        <a:rPr lang="en-GB" sz="1200" b="1" baseline="0" dirty="0"/>
                        <a:t> patients excluded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7020">
                <a:tc>
                  <a:txBody>
                    <a:bodyPr/>
                    <a:lstStyle/>
                    <a:p>
                      <a:r>
                        <a:rPr lang="en-GB" sz="1200" b="1" dirty="0"/>
                        <a:t>Action</a:t>
                      </a:r>
                      <a:r>
                        <a:rPr lang="en-GB" sz="1200" b="1" baseline="0" dirty="0"/>
                        <a:t> if patient declines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and record in EPR notes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14" name="Picture 2" descr="Image result for Paracetamo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50" y="4972143"/>
            <a:ext cx="1644732" cy="164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0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7473" y="51790"/>
            <a:ext cx="2637607" cy="842276"/>
          </a:xfrm>
        </p:spPr>
        <p:txBody>
          <a:bodyPr/>
          <a:lstStyle/>
          <a:p>
            <a:r>
              <a:rPr lang="en-GB" dirty="0"/>
              <a:t>Paracetamol </a:t>
            </a:r>
          </a:p>
        </p:txBody>
      </p:sp>
      <p:sp>
        <p:nvSpPr>
          <p:cNvPr id="4" name="Date Placeholder 3"/>
          <p:cNvSpPr>
            <a:spLocks noGrp="1"/>
          </p:cNvSpPr>
          <p:nvPr>
            <p:ph type="dt" sz="half" idx="10"/>
          </p:nvPr>
        </p:nvSpPr>
        <p:spPr/>
        <p:txBody>
          <a:bodyPr/>
          <a:lstStyle/>
          <a:p>
            <a:fld id="{BB88E271-B3DF-3847-9E4A-D9F367CE14CC}" type="datetime1">
              <a:rPr lang="en-GB" smtClean="0"/>
              <a:t>07/06/2023</a:t>
            </a:fld>
            <a:endParaRPr lang="en-US" dirty="0"/>
          </a:p>
        </p:txBody>
      </p:sp>
      <p:sp>
        <p:nvSpPr>
          <p:cNvPr id="5" name="Slide Number Placeholder 4"/>
          <p:cNvSpPr>
            <a:spLocks noGrp="1"/>
          </p:cNvSpPr>
          <p:nvPr>
            <p:ph type="sldNum" sz="quarter" idx="12"/>
          </p:nvPr>
        </p:nvSpPr>
        <p:spPr/>
        <p:txBody>
          <a:bodyPr/>
          <a:lstStyle/>
          <a:p>
            <a:fld id="{C53DD674-0FE8-9A43-90ED-815A93F2FBA3}" type="slidenum">
              <a:rPr lang="en-US" smtClean="0"/>
              <a:pPr/>
              <a:t>7</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133607395"/>
              </p:ext>
            </p:extLst>
          </p:nvPr>
        </p:nvGraphicFramePr>
        <p:xfrm>
          <a:off x="366850" y="1024695"/>
          <a:ext cx="11458300" cy="3194918"/>
        </p:xfrm>
        <a:graphic>
          <a:graphicData uri="http://schemas.openxmlformats.org/drawingml/2006/table">
            <a:tbl>
              <a:tblPr firstRow="1" bandRow="1">
                <a:tableStyleId>{5C22544A-7EE6-4342-B048-85BDC9FD1C3A}</a:tableStyleId>
              </a:tblPr>
              <a:tblGrid>
                <a:gridCol w="3974859">
                  <a:extLst>
                    <a:ext uri="{9D8B030D-6E8A-4147-A177-3AD203B41FA5}">
                      <a16:colId xmlns:a16="http://schemas.microsoft.com/office/drawing/2014/main" val="20000"/>
                    </a:ext>
                  </a:extLst>
                </a:gridCol>
                <a:gridCol w="7483441">
                  <a:extLst>
                    <a:ext uri="{9D8B030D-6E8A-4147-A177-3AD203B41FA5}">
                      <a16:colId xmlns:a16="http://schemas.microsoft.com/office/drawing/2014/main" val="20001"/>
                    </a:ext>
                  </a:extLst>
                </a:gridCol>
              </a:tblGrid>
              <a:tr h="470208">
                <a:tc gridSpan="2">
                  <a:txBody>
                    <a:bodyPr/>
                    <a:lstStyle/>
                    <a:p>
                      <a:pPr algn="ctr"/>
                      <a:r>
                        <a:rPr lang="en-GB" dirty="0"/>
                        <a:t>Description of treatment </a:t>
                      </a:r>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i="0" u="none" strike="noStrike" kern="1200" baseline="0" dirty="0">
                          <a:solidFill>
                            <a:schemeClr val="dk1"/>
                          </a:solidFill>
                          <a:latin typeface="+mn-lt"/>
                          <a:ea typeface="+mn-ea"/>
                          <a:cs typeface="+mn-cs"/>
                        </a:rPr>
                        <a:t>Medicine to be administered/supplied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dk1"/>
                          </a:solidFill>
                          <a:latin typeface="+mn-lt"/>
                          <a:ea typeface="+mn-ea"/>
                          <a:cs typeface="+mn-cs"/>
                        </a:rPr>
                        <a:t>Paracetamol 500mg tablets/ dispersible tablets/ suppositories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8207">
                <a:tc>
                  <a:txBody>
                    <a:bodyPr/>
                    <a:lstStyle/>
                    <a:p>
                      <a:r>
                        <a:rPr lang="en-GB" sz="1200" b="1" i="0" u="none" strike="noStrike" kern="1200" baseline="0" dirty="0">
                          <a:solidFill>
                            <a:schemeClr val="dk1"/>
                          </a:solidFill>
                          <a:latin typeface="+mn-lt"/>
                          <a:ea typeface="+mn-ea"/>
                          <a:cs typeface="+mn-cs"/>
                        </a:rPr>
                        <a:t>Dose schedule including maximum dosage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1g every four to six hours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i="0" u="none" strike="noStrike" kern="1200" baseline="0" dirty="0">
                          <a:solidFill>
                            <a:schemeClr val="dk1"/>
                          </a:solidFill>
                          <a:latin typeface="+mn-lt"/>
                          <a:ea typeface="+mn-ea"/>
                          <a:cs typeface="+mn-cs"/>
                        </a:rPr>
                        <a:t>Maximum number of doses which can be administered under protocol for before review by a prescriber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ONE dose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i="0" u="none" strike="noStrike" kern="1200" baseline="0" dirty="0">
                          <a:solidFill>
                            <a:schemeClr val="dk1"/>
                          </a:solidFill>
                          <a:latin typeface="+mn-lt"/>
                          <a:ea typeface="+mn-ea"/>
                          <a:cs typeface="+mn-cs"/>
                        </a:rPr>
                        <a:t>Follow up/Patient advice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Inform patient of medicine being administered and rationale. </a:t>
                      </a:r>
                    </a:p>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If administered monitor patient and use clinical judgement to decide when to seek medical advice.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43379">
                <a:tc>
                  <a:txBody>
                    <a:bodyPr/>
                    <a:lstStyle/>
                    <a:p>
                      <a:r>
                        <a:rPr lang="en-GB" sz="1200" b="1" i="0" u="none" strike="noStrike" kern="1200" baseline="0" dirty="0">
                          <a:solidFill>
                            <a:schemeClr val="dk1"/>
                          </a:solidFill>
                          <a:latin typeface="+mn-lt"/>
                          <a:ea typeface="+mn-ea"/>
                          <a:cs typeface="+mn-cs"/>
                        </a:rPr>
                        <a:t>Record keeping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Doses must be recorded on EPR in the orders section under the title Nurse discretionary medicines </a:t>
                      </a:r>
                    </a:p>
                    <a:p>
                      <a:r>
                        <a:rPr lang="en-GB" sz="1200" b="0" i="0" u="none" strike="noStrike" kern="1200" baseline="0" dirty="0">
                          <a:solidFill>
                            <a:schemeClr val="dk1"/>
                          </a:solidFill>
                          <a:latin typeface="+mn-lt"/>
                          <a:ea typeface="+mn-ea"/>
                          <a:cs typeface="+mn-cs"/>
                        </a:rPr>
                        <a:t>Entry made in nursing notes document on EPR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14" name="Picture 2" descr="Image result for Paracetamo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73" y="4525532"/>
            <a:ext cx="1746958" cy="174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1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2792" y="284052"/>
            <a:ext cx="6402085" cy="842276"/>
          </a:xfrm>
        </p:spPr>
        <p:txBody>
          <a:bodyPr/>
          <a:lstStyle/>
          <a:p>
            <a:r>
              <a:rPr lang="en-US" dirty="0"/>
              <a:t>Glyceryl trinitrate (S/L tabs, spray)</a:t>
            </a:r>
            <a:endParaRPr lang="en-GB" dirty="0"/>
          </a:p>
        </p:txBody>
      </p:sp>
      <p:sp>
        <p:nvSpPr>
          <p:cNvPr id="5" name="Date Placeholder 4"/>
          <p:cNvSpPr>
            <a:spLocks noGrp="1"/>
          </p:cNvSpPr>
          <p:nvPr>
            <p:ph type="dt" sz="half" idx="10"/>
          </p:nvPr>
        </p:nvSpPr>
        <p:spPr/>
        <p:txBody>
          <a:bodyPr/>
          <a:lstStyle/>
          <a:p>
            <a:fld id="{854ECE1E-1B55-2947-9963-54AF5CBEA441}" type="datetime1">
              <a:rPr lang="en-GB" smtClean="0"/>
              <a:t>07/06/2023</a:t>
            </a:fld>
            <a:endParaRPr lang="en-US"/>
          </a:p>
        </p:txBody>
      </p:sp>
      <p:sp>
        <p:nvSpPr>
          <p:cNvPr id="6" name="Slide Number Placeholder 5"/>
          <p:cNvSpPr>
            <a:spLocks noGrp="1"/>
          </p:cNvSpPr>
          <p:nvPr>
            <p:ph type="sldNum" sz="quarter" idx="12"/>
          </p:nvPr>
        </p:nvSpPr>
        <p:spPr/>
        <p:txBody>
          <a:bodyPr/>
          <a:lstStyle/>
          <a:p>
            <a:fld id="{C53DD674-0FE8-9A43-90ED-815A93F2FBA3}" type="slidenum">
              <a:rPr lang="en-US" smtClean="0"/>
              <a:t>8</a:t>
            </a:fld>
            <a:endParaRPr lang="en-US"/>
          </a:p>
        </p:txBody>
      </p:sp>
      <p:pic>
        <p:nvPicPr>
          <p:cNvPr id="10" name="Graphic 8">
            <a:extLst>
              <a:ext uri="{FF2B5EF4-FFF2-40B4-BE49-F238E27FC236}">
                <a16:creationId xmlns:a16="http://schemas.microsoft.com/office/drawing/2014/main" id="{429097D4-CC32-5340-84FA-9402A6EF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9800" y="5331217"/>
            <a:ext cx="6172200" cy="111940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95750457"/>
              </p:ext>
            </p:extLst>
          </p:nvPr>
        </p:nvGraphicFramePr>
        <p:xfrm>
          <a:off x="366850" y="1199408"/>
          <a:ext cx="11487398" cy="4180879"/>
        </p:xfrm>
        <a:graphic>
          <a:graphicData uri="http://schemas.openxmlformats.org/drawingml/2006/table">
            <a:tbl>
              <a:tblPr firstRow="1" bandRow="1">
                <a:tableStyleId>{5C22544A-7EE6-4342-B048-85BDC9FD1C3A}</a:tableStyleId>
              </a:tblPr>
              <a:tblGrid>
                <a:gridCol w="2638406">
                  <a:extLst>
                    <a:ext uri="{9D8B030D-6E8A-4147-A177-3AD203B41FA5}">
                      <a16:colId xmlns:a16="http://schemas.microsoft.com/office/drawing/2014/main" val="20000"/>
                    </a:ext>
                  </a:extLst>
                </a:gridCol>
                <a:gridCol w="8848992">
                  <a:extLst>
                    <a:ext uri="{9D8B030D-6E8A-4147-A177-3AD203B41FA5}">
                      <a16:colId xmlns:a16="http://schemas.microsoft.com/office/drawing/2014/main" val="20001"/>
                    </a:ext>
                  </a:extLst>
                </a:gridCol>
              </a:tblGrid>
              <a:tr h="672345">
                <a:tc gridSpan="2">
                  <a:txBody>
                    <a:bodyPr/>
                    <a:lstStyle/>
                    <a:p>
                      <a:pPr algn="ctr"/>
                      <a:r>
                        <a:rPr lang="en-GB" dirty="0"/>
                        <a:t>Clinical</a:t>
                      </a:r>
                      <a:r>
                        <a:rPr lang="en-GB" baseline="0" dirty="0"/>
                        <a:t> condition or situation</a:t>
                      </a:r>
                      <a:endParaRPr lang="en-GB" dirty="0"/>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dirty="0"/>
                        <a:t>Clinical</a:t>
                      </a:r>
                      <a:r>
                        <a:rPr lang="en-GB" sz="1200" b="1" baseline="0" dirty="0"/>
                        <a:t> Situation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Symptomatic relief of angina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8207">
                <a:tc>
                  <a:txBody>
                    <a:bodyPr/>
                    <a:lstStyle/>
                    <a:p>
                      <a:r>
                        <a:rPr lang="en-GB" sz="1200" b="1" dirty="0"/>
                        <a:t>Patients</a:t>
                      </a:r>
                      <a:r>
                        <a:rPr lang="en-GB" sz="1200" b="1" baseline="0" dirty="0"/>
                        <a:t> included</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All patients requiring relief of angina who are not excluded below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769226">
                <a:tc>
                  <a:txBody>
                    <a:bodyPr/>
                    <a:lstStyle/>
                    <a:p>
                      <a:r>
                        <a:rPr lang="en-GB" sz="1200" b="1" dirty="0"/>
                        <a:t>Patients Excluded</a:t>
                      </a:r>
                      <a:r>
                        <a:rPr lang="en-GB" sz="1200" b="1" baseline="0" dirty="0"/>
                        <a:t> </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Patients under the age of 16 years of age </a:t>
                      </a:r>
                    </a:p>
                    <a:p>
                      <a:r>
                        <a:rPr lang="en-GB" sz="1200" b="0" i="0" u="none" strike="noStrike" kern="1200" baseline="0" dirty="0">
                          <a:solidFill>
                            <a:schemeClr val="dk1"/>
                          </a:solidFill>
                          <a:latin typeface="+mn-lt"/>
                          <a:ea typeface="+mn-ea"/>
                          <a:cs typeface="+mn-cs"/>
                        </a:rPr>
                        <a:t>Patients who are pregnant or breast-feeding </a:t>
                      </a:r>
                    </a:p>
                    <a:p>
                      <a:r>
                        <a:rPr lang="en-GB" sz="1200" b="0" i="0" u="none" strike="noStrike" kern="1200" baseline="0" dirty="0">
                          <a:solidFill>
                            <a:schemeClr val="dk1"/>
                          </a:solidFill>
                          <a:latin typeface="+mn-lt"/>
                          <a:ea typeface="+mn-ea"/>
                          <a:cs typeface="+mn-cs"/>
                        </a:rPr>
                        <a:t>Allergy/hypersensitivity to GTN tablets or spray or any excipients. </a:t>
                      </a:r>
                    </a:p>
                    <a:p>
                      <a:r>
                        <a:rPr lang="en-GB" sz="1200" b="0" i="0" u="none" strike="noStrike" kern="1200" baseline="0" dirty="0">
                          <a:solidFill>
                            <a:schemeClr val="dk1"/>
                          </a:solidFill>
                          <a:latin typeface="+mn-lt"/>
                          <a:ea typeface="+mn-ea"/>
                          <a:cs typeface="+mn-cs"/>
                        </a:rPr>
                        <a:t>Patients with systolic blood pressure lower than 90mm Hg, hypotensive shock, severe anaemia, constrictive pericarditis, extreme bradycardia, Glucose-6-phosphate-Dehydrogenase-deficiency, cerebral haemorrhage and brain trauma, aortic and/or mitral stenosis and angina caused by hypertrophic obstructive cardiomyopathy. </a:t>
                      </a:r>
                    </a:p>
                    <a:p>
                      <a:r>
                        <a:rPr lang="en-GB" sz="1200" b="0" i="0" u="none" strike="noStrike" kern="1200" baseline="0" dirty="0">
                          <a:solidFill>
                            <a:schemeClr val="dk1"/>
                          </a:solidFill>
                          <a:latin typeface="+mn-lt"/>
                          <a:ea typeface="+mn-ea"/>
                          <a:cs typeface="+mn-cs"/>
                        </a:rPr>
                        <a:t>Patients with circulatory collapse, cardiogenic shock and toxic pulmonary oedema. </a:t>
                      </a:r>
                    </a:p>
                    <a:p>
                      <a:r>
                        <a:rPr lang="en-GB" sz="1200" b="0" i="0" u="none" strike="noStrike" kern="1200" baseline="0" dirty="0">
                          <a:solidFill>
                            <a:schemeClr val="dk1"/>
                          </a:solidFill>
                          <a:latin typeface="+mn-lt"/>
                          <a:ea typeface="+mn-ea"/>
                          <a:cs typeface="+mn-cs"/>
                        </a:rPr>
                        <a:t>Patients taking concurrent phosphodiesterase inhibitors such as Sildenafil, </a:t>
                      </a:r>
                      <a:r>
                        <a:rPr lang="en-GB" sz="1200" b="0" i="0" u="none" strike="noStrike" kern="1200" baseline="0" dirty="0" err="1">
                          <a:solidFill>
                            <a:schemeClr val="dk1"/>
                          </a:solidFill>
                          <a:latin typeface="+mn-lt"/>
                          <a:ea typeface="+mn-ea"/>
                          <a:cs typeface="+mn-cs"/>
                        </a:rPr>
                        <a:t>Tadalafil</a:t>
                      </a:r>
                      <a:r>
                        <a:rPr lang="en-GB" sz="1200" b="0" i="0" u="none" strike="noStrike" kern="1200" baseline="0" dirty="0">
                          <a:solidFill>
                            <a:schemeClr val="dk1"/>
                          </a:solidFill>
                          <a:latin typeface="+mn-lt"/>
                          <a:ea typeface="+mn-ea"/>
                          <a:cs typeface="+mn-cs"/>
                        </a:rPr>
                        <a:t> or </a:t>
                      </a:r>
                      <a:r>
                        <a:rPr lang="en-GB" sz="1200" b="0" i="0" u="none" strike="noStrike" kern="1200" baseline="0" dirty="0" err="1">
                          <a:solidFill>
                            <a:schemeClr val="dk1"/>
                          </a:solidFill>
                          <a:latin typeface="+mn-lt"/>
                          <a:ea typeface="+mn-ea"/>
                          <a:cs typeface="+mn-cs"/>
                        </a:rPr>
                        <a:t>Vardenafil</a:t>
                      </a:r>
                      <a:r>
                        <a:rPr lang="en-GB" sz="1200" b="0" i="0" u="none" strike="noStrike" kern="1200" baseline="0" dirty="0">
                          <a:solidFill>
                            <a:schemeClr val="dk1"/>
                          </a:solidFill>
                          <a:latin typeface="+mn-lt"/>
                          <a:ea typeface="+mn-ea"/>
                          <a:cs typeface="+mn-cs"/>
                        </a:rPr>
                        <a:t> or concomitant use with the soluble guanylate cyclase stimulator </a:t>
                      </a:r>
                      <a:r>
                        <a:rPr lang="en-GB" sz="1200" b="0" i="0" u="none" strike="noStrike" kern="1200" baseline="0" dirty="0" err="1">
                          <a:solidFill>
                            <a:schemeClr val="dk1"/>
                          </a:solidFill>
                          <a:latin typeface="+mn-lt"/>
                          <a:ea typeface="+mn-ea"/>
                          <a:cs typeface="+mn-cs"/>
                        </a:rPr>
                        <a:t>riociguat</a:t>
                      </a:r>
                      <a:r>
                        <a:rPr lang="en-GB" sz="1200" b="0" i="0" u="none" strike="noStrike" kern="1200" baseline="0" dirty="0">
                          <a:solidFill>
                            <a:schemeClr val="dk1"/>
                          </a:solidFill>
                          <a:latin typeface="+mn-lt"/>
                          <a:ea typeface="+mn-ea"/>
                          <a:cs typeface="+mn-cs"/>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85008">
                <a:tc>
                  <a:txBody>
                    <a:bodyPr/>
                    <a:lstStyle/>
                    <a:p>
                      <a:r>
                        <a:rPr lang="en-GB" sz="1200" b="1" dirty="0"/>
                        <a:t>Action for</a:t>
                      </a:r>
                      <a:r>
                        <a:rPr lang="en-GB" sz="1200" b="1" baseline="0" dirty="0"/>
                        <a:t> patients excluded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7020">
                <a:tc>
                  <a:txBody>
                    <a:bodyPr/>
                    <a:lstStyle/>
                    <a:p>
                      <a:r>
                        <a:rPr lang="en-GB" sz="1200" b="1" dirty="0"/>
                        <a:t>Action</a:t>
                      </a:r>
                      <a:r>
                        <a:rPr lang="en-GB" sz="1200" b="1" baseline="0" dirty="0"/>
                        <a:t> if patient declines </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Refer to prescriber and record in EPR notes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12" name="Picture 2" descr="Image result for GTN Spr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82" y="5380288"/>
            <a:ext cx="1435458" cy="14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0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4ECE1E-1B55-2947-9963-54AF5CBEA441}" type="datetime1">
              <a:rPr lang="en-GB" smtClean="0"/>
              <a:t>07/06/2023</a:t>
            </a:fld>
            <a:endParaRPr lang="en-US"/>
          </a:p>
        </p:txBody>
      </p:sp>
      <p:sp>
        <p:nvSpPr>
          <p:cNvPr id="5" name="Slide Number Placeholder 4"/>
          <p:cNvSpPr>
            <a:spLocks noGrp="1"/>
          </p:cNvSpPr>
          <p:nvPr>
            <p:ph type="sldNum" sz="quarter" idx="12"/>
          </p:nvPr>
        </p:nvSpPr>
        <p:spPr/>
        <p:txBody>
          <a:bodyPr/>
          <a:lstStyle/>
          <a:p>
            <a:fld id="{C53DD674-0FE8-9A43-90ED-815A93F2FBA3}" type="slidenum">
              <a:rPr lang="en-US" smtClean="0"/>
              <a:t>9</a:t>
            </a:fld>
            <a:endParaRPr lang="en-US"/>
          </a:p>
        </p:txBody>
      </p:sp>
      <p:sp>
        <p:nvSpPr>
          <p:cNvPr id="7" name="Title 6"/>
          <p:cNvSpPr txBox="1">
            <a:spLocks/>
          </p:cNvSpPr>
          <p:nvPr/>
        </p:nvSpPr>
        <p:spPr>
          <a:xfrm>
            <a:off x="212471" y="426556"/>
            <a:ext cx="6402085" cy="84227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a:solidFill>
                  <a:srgbClr val="4F2683"/>
                </a:solidFill>
                <a:latin typeface="Arial" panose="020B0604020202020204" pitchFamily="34" charset="0"/>
                <a:ea typeface="+mj-ea"/>
                <a:cs typeface="Arial" panose="020B0604020202020204" pitchFamily="34" charset="0"/>
              </a:defRPr>
            </a:lvl1pPr>
          </a:lstStyle>
          <a:p>
            <a:r>
              <a:rPr lang="en-US" dirty="0"/>
              <a:t>Glyceryl trinitrate (S/L tabs, spray)</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584749414"/>
              </p:ext>
            </p:extLst>
          </p:nvPr>
        </p:nvGraphicFramePr>
        <p:xfrm>
          <a:off x="366850" y="1452206"/>
          <a:ext cx="11458300" cy="3595994"/>
        </p:xfrm>
        <a:graphic>
          <a:graphicData uri="http://schemas.openxmlformats.org/drawingml/2006/table">
            <a:tbl>
              <a:tblPr firstRow="1" bandRow="1">
                <a:tableStyleId>{5C22544A-7EE6-4342-B048-85BDC9FD1C3A}</a:tableStyleId>
              </a:tblPr>
              <a:tblGrid>
                <a:gridCol w="3974859">
                  <a:extLst>
                    <a:ext uri="{9D8B030D-6E8A-4147-A177-3AD203B41FA5}">
                      <a16:colId xmlns:a16="http://schemas.microsoft.com/office/drawing/2014/main" val="20000"/>
                    </a:ext>
                  </a:extLst>
                </a:gridCol>
                <a:gridCol w="7483441">
                  <a:extLst>
                    <a:ext uri="{9D8B030D-6E8A-4147-A177-3AD203B41FA5}">
                      <a16:colId xmlns:a16="http://schemas.microsoft.com/office/drawing/2014/main" val="20001"/>
                    </a:ext>
                  </a:extLst>
                </a:gridCol>
              </a:tblGrid>
              <a:tr h="470208">
                <a:tc gridSpan="2">
                  <a:txBody>
                    <a:bodyPr/>
                    <a:lstStyle/>
                    <a:p>
                      <a:pPr algn="ctr"/>
                      <a:r>
                        <a:rPr lang="en-GB" dirty="0"/>
                        <a:t>Description of treatment </a:t>
                      </a:r>
                    </a:p>
                  </a:txBody>
                  <a:tcPr/>
                </a:tc>
                <a:tc hMerge="1">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2269">
                <a:tc>
                  <a:txBody>
                    <a:bodyPr/>
                    <a:lstStyle/>
                    <a:p>
                      <a:r>
                        <a:rPr lang="en-GB" sz="1200" b="1" i="0" u="none" strike="noStrike" kern="1200" baseline="0" dirty="0">
                          <a:solidFill>
                            <a:schemeClr val="dk1"/>
                          </a:solidFill>
                          <a:latin typeface="+mn-lt"/>
                          <a:ea typeface="+mn-ea"/>
                          <a:cs typeface="+mn-cs"/>
                        </a:rPr>
                        <a:t>Medicine to be administered/supplied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Glyceryl Trinitrate (GTN) 500micrgram tablets or 400microgram spray 	</a:t>
                      </a:r>
                      <a:r>
                        <a:rPr lang="fr-FR" sz="1200" b="0" i="0" u="none" strike="noStrike" kern="1200" baseline="0" dirty="0">
                          <a:solidFill>
                            <a:schemeClr val="dk1"/>
                          </a:solidFill>
                          <a:latin typeface="+mn-lt"/>
                          <a:ea typeface="+mn-ea"/>
                          <a:cs typeface="+mn-cs"/>
                        </a:rPr>
                        <a:t>	</a:t>
                      </a:r>
                      <a:r>
                        <a:rPr lang="en-GB" sz="12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89217">
                <a:tc>
                  <a:txBody>
                    <a:bodyPr/>
                    <a:lstStyle/>
                    <a:p>
                      <a:r>
                        <a:rPr lang="en-GB" sz="1200" b="1" i="0" u="none" strike="noStrike" kern="1200" baseline="0" dirty="0">
                          <a:solidFill>
                            <a:schemeClr val="dk1"/>
                          </a:solidFill>
                          <a:latin typeface="+mn-lt"/>
                          <a:ea typeface="+mn-ea"/>
                          <a:cs typeface="+mn-cs"/>
                        </a:rPr>
                        <a:t>Dose schedule including maximum dosage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One dose (Two sprays or one tablet) initially under the tongue. If no relief of symptoms within five minutes a further dose can be given.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13030">
                <a:tc>
                  <a:txBody>
                    <a:bodyPr/>
                    <a:lstStyle/>
                    <a:p>
                      <a:r>
                        <a:rPr lang="en-GB" sz="1200" b="1" i="0" u="none" strike="noStrike" kern="1200" baseline="0" dirty="0">
                          <a:solidFill>
                            <a:schemeClr val="dk1"/>
                          </a:solidFill>
                          <a:latin typeface="+mn-lt"/>
                          <a:ea typeface="+mn-ea"/>
                          <a:cs typeface="+mn-cs"/>
                        </a:rPr>
                        <a:t>Maximum number of doses which can be administered under protocol for before review by a prescriber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ONE dose 	</a:t>
                      </a:r>
                    </a:p>
                    <a:p>
                      <a:endParaRPr lang="en-GB"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27331">
                <a:tc>
                  <a:txBody>
                    <a:bodyPr/>
                    <a:lstStyle/>
                    <a:p>
                      <a:r>
                        <a:rPr lang="en-GB" sz="1200" b="1" i="0" u="none" strike="noStrike" kern="1200" baseline="0" dirty="0">
                          <a:solidFill>
                            <a:schemeClr val="dk1"/>
                          </a:solidFill>
                          <a:latin typeface="+mn-lt"/>
                          <a:ea typeface="+mn-ea"/>
                          <a:cs typeface="+mn-cs"/>
                        </a:rPr>
                        <a:t>Follow up/Patient advice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Advise patient to close their mouth after administration </a:t>
                      </a:r>
                    </a:p>
                    <a:p>
                      <a:r>
                        <a:rPr lang="en-GB" sz="1200" b="0" i="0" u="none" strike="noStrike" kern="1200" baseline="0" dirty="0">
                          <a:solidFill>
                            <a:schemeClr val="dk1"/>
                          </a:solidFill>
                          <a:latin typeface="+mn-lt"/>
                          <a:ea typeface="+mn-ea"/>
                          <a:cs typeface="+mn-cs"/>
                        </a:rPr>
                        <a:t>Inform that a headache may develop following administration which may be relieved by paracetamol. </a:t>
                      </a:r>
                    </a:p>
                    <a:p>
                      <a:r>
                        <a:rPr lang="en-GB" sz="1200" b="0" i="0" u="none" strike="noStrike" kern="1200" baseline="0" dirty="0">
                          <a:solidFill>
                            <a:schemeClr val="dk1"/>
                          </a:solidFill>
                          <a:latin typeface="+mn-lt"/>
                          <a:ea typeface="+mn-ea"/>
                          <a:cs typeface="+mn-cs"/>
                        </a:rPr>
                        <a:t>Inform patient of medicine being administered and rationale. </a:t>
                      </a:r>
                    </a:p>
                    <a:p>
                      <a:r>
                        <a:rPr lang="en-GB" sz="1200" b="0" i="0" u="none" strike="noStrike" kern="1200" baseline="0" dirty="0">
                          <a:solidFill>
                            <a:schemeClr val="dk1"/>
                          </a:solidFill>
                          <a:latin typeface="+mn-lt"/>
                          <a:ea typeface="+mn-ea"/>
                          <a:cs typeface="+mn-cs"/>
                        </a:rPr>
                        <a:t>If administered seek medical advice in a timely manner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43379">
                <a:tc>
                  <a:txBody>
                    <a:bodyPr/>
                    <a:lstStyle/>
                    <a:p>
                      <a:r>
                        <a:rPr lang="en-GB" sz="1200" b="1" i="0" u="none" strike="noStrike" kern="1200" baseline="0" dirty="0">
                          <a:solidFill>
                            <a:schemeClr val="dk1"/>
                          </a:solidFill>
                          <a:latin typeface="+mn-lt"/>
                          <a:ea typeface="+mn-ea"/>
                          <a:cs typeface="+mn-cs"/>
                        </a:rPr>
                        <a:t>Record keeping </a:t>
                      </a:r>
                      <a:r>
                        <a:rPr lang="en-GB" sz="1200" b="0" i="0" u="none" strike="noStrike" kern="1200" baseline="0" dirty="0">
                          <a:solidFill>
                            <a:schemeClr val="dk1"/>
                          </a:solidFill>
                          <a:latin typeface="+mn-lt"/>
                          <a:ea typeface="+mn-ea"/>
                          <a:cs typeface="+mn-cs"/>
                        </a:rPr>
                        <a:t>	</a:t>
                      </a:r>
                    </a:p>
                  </a:txBody>
                  <a:tcPr>
                    <a:lnR w="12700" cap="flat" cmpd="sng" algn="ctr">
                      <a:solidFill>
                        <a:schemeClr val="tx1"/>
                      </a:solidFill>
                      <a:prstDash val="solid"/>
                      <a:round/>
                      <a:headEnd type="none" w="med" len="med"/>
                      <a:tailEnd type="none" w="med" len="med"/>
                    </a:lnR>
                  </a:tcPr>
                </a:tc>
                <a:tc>
                  <a:txBody>
                    <a:bodyPr/>
                    <a:lstStyle/>
                    <a:p>
                      <a:r>
                        <a:rPr lang="en-GB" sz="1200" b="0" i="0" u="none" strike="noStrike" kern="1200" baseline="0" dirty="0">
                          <a:solidFill>
                            <a:schemeClr val="dk1"/>
                          </a:solidFill>
                          <a:latin typeface="+mn-lt"/>
                          <a:ea typeface="+mn-ea"/>
                          <a:cs typeface="+mn-cs"/>
                        </a:rPr>
                        <a:t>Doses must be recorded on EPR in the orders section under the title Nurse discretionary medicines </a:t>
                      </a:r>
                    </a:p>
                    <a:p>
                      <a:r>
                        <a:rPr lang="en-GB" sz="1200" b="0" i="0" u="none" strike="noStrike" kern="1200" baseline="0" dirty="0">
                          <a:solidFill>
                            <a:schemeClr val="dk1"/>
                          </a:solidFill>
                          <a:latin typeface="+mn-lt"/>
                          <a:ea typeface="+mn-ea"/>
                          <a:cs typeface="+mn-cs"/>
                        </a:rPr>
                        <a:t>Entry made in nursing notes document on EPR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9" name="Picture 2" descr="Image result for GTN Spr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83" y="5229299"/>
            <a:ext cx="1478678" cy="147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61957"/>
      </p:ext>
    </p:extLst>
  </p:cSld>
  <p:clrMapOvr>
    <a:masterClrMapping/>
  </p:clrMapOvr>
</p:sld>
</file>

<file path=ppt/theme/theme1.xml><?xml version="1.0" encoding="utf-8"?>
<a:theme xmlns:a="http://schemas.openxmlformats.org/drawingml/2006/main" name="LHCH">
  <a:themeElements>
    <a:clrScheme name="Custom 1">
      <a:dk1>
        <a:srgbClr val="323232"/>
      </a:dk1>
      <a:lt1>
        <a:srgbClr val="FFFFFF"/>
      </a:lt1>
      <a:dk2>
        <a:srgbClr val="4F2683"/>
      </a:dk2>
      <a:lt2>
        <a:srgbClr val="EBEBEB"/>
      </a:lt2>
      <a:accent1>
        <a:srgbClr val="4F2683"/>
      </a:accent1>
      <a:accent2>
        <a:srgbClr val="F7961D"/>
      </a:accent2>
      <a:accent3>
        <a:srgbClr val="C0C0C0"/>
      </a:accent3>
      <a:accent4>
        <a:srgbClr val="28A0DC"/>
      </a:accent4>
      <a:accent5>
        <a:srgbClr val="7DAF64"/>
      </a:accent5>
      <a:accent6>
        <a:srgbClr val="FFC850"/>
      </a:accent6>
      <a:hlink>
        <a:srgbClr val="4B7FD3"/>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HCH" id="{3EFC2655-F634-044D-9862-F122A5DF0291}" vid="{E10AC9EE-8471-4540-BB60-1C0E7746DC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12753</TotalTime>
  <Words>3279</Words>
  <Application>Microsoft Office PowerPoint</Application>
  <PresentationFormat>Widescreen</PresentationFormat>
  <Paragraphs>466</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Abadi Extra Light</vt:lpstr>
      <vt:lpstr>Arial</vt:lpstr>
      <vt:lpstr>Calibri</vt:lpstr>
      <vt:lpstr>Symbol</vt:lpstr>
      <vt:lpstr>Wingdings</vt:lpstr>
      <vt:lpstr>LHCH</vt:lpstr>
      <vt:lpstr>Discretionary Medicines </vt:lpstr>
      <vt:lpstr>What this training will cover</vt:lpstr>
      <vt:lpstr>Brief overview of the policy </vt:lpstr>
      <vt:lpstr>Medicines included in the Discretionary Medicines Policy</vt:lpstr>
      <vt:lpstr>Staff Competencies for discretionary medicines </vt:lpstr>
      <vt:lpstr>Paracetamol</vt:lpstr>
      <vt:lpstr>Paracetamol </vt:lpstr>
      <vt:lpstr>Glyceryl trinitrate (S/L tabs, spray)</vt:lpstr>
      <vt:lpstr>PowerPoint Presentation</vt:lpstr>
      <vt:lpstr>Gaviscon Advance Liquid</vt:lpstr>
      <vt:lpstr>Gaviscon Advance liquid</vt:lpstr>
      <vt:lpstr>Chlorphenamine tablets</vt:lpstr>
      <vt:lpstr>Chlorphenamine tablets</vt:lpstr>
      <vt:lpstr>PowerPoint Presentation</vt:lpstr>
      <vt:lpstr>PowerPoint Presentation</vt:lpstr>
      <vt:lpstr>PowerPoint Presentation</vt:lpstr>
      <vt:lpstr>PowerPoint Presentation</vt:lpstr>
      <vt:lpstr>PowerPoint Presentation</vt:lpstr>
      <vt:lpstr>PowerPoint Presentation</vt:lpstr>
      <vt:lpstr>Nicotine Replacement Therapy Discretionary Medicines </vt:lpstr>
      <vt:lpstr>  Nicotine Replacements Therapy (NRT)  </vt:lpstr>
      <vt:lpstr> Can we combine NRT Treatments? </vt:lpstr>
      <vt:lpstr> NRT Patches </vt:lpstr>
      <vt:lpstr>NRT Treatment Summary at LHCH</vt:lpstr>
      <vt:lpstr>NRT - Exclusion list </vt:lpstr>
      <vt:lpstr>NRT- Additional Information </vt:lpstr>
      <vt:lpstr>Discretionary Medicines on EPR</vt:lpstr>
      <vt:lpstr>How to show on EPR that you have given a medicine under this policy…</vt:lpstr>
      <vt:lpstr>How to show on EPR that you have given a medicine under this policy…</vt:lpstr>
      <vt:lpstr>How to show on EPR that you have given a medicine under this policy…</vt:lpstr>
      <vt:lpstr>How to show on EPR that you have given a medicine under this policy…</vt:lpstr>
      <vt:lpstr>How to show on EPR that you have given a medicine under this policy…</vt:lpstr>
      <vt:lpstr>How to show on EPR that you have given a medicine under this policy…</vt:lpstr>
      <vt:lpstr>Additional Information for Discretionary Medicines</vt:lpstr>
      <vt:lpstr>Further Information </vt:lpstr>
      <vt:lpstr>Further Information </vt:lpstr>
      <vt:lpstr>Useful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Walker</dc:creator>
  <cp:lastModifiedBy>Peter Cook</cp:lastModifiedBy>
  <cp:revision>213</cp:revision>
  <dcterms:created xsi:type="dcterms:W3CDTF">2019-07-25T10:39:59Z</dcterms:created>
  <dcterms:modified xsi:type="dcterms:W3CDTF">2023-06-07T14:46:49Z</dcterms:modified>
</cp:coreProperties>
</file>