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tiff" ContentType="image/tiff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4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7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8.xml" ContentType="application/vnd.openxmlformats-officedocument.theme+xml"/>
  <Override PartName="/ppt/slideLayouts/slideLayout77.xml" ContentType="application/vnd.openxmlformats-officedocument.presentationml.slideLayout+xml"/>
  <Override PartName="/ppt/theme/theme9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10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11.xml" ContentType="application/vnd.openxmlformats-officedocument.theme+xml"/>
  <Override PartName="/ppt/slideLayouts/slideLayout83.xml" ContentType="application/vnd.openxmlformats-officedocument.presentationml.slideLayout+xml"/>
  <Override PartName="/ppt/theme/theme12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13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14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15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16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7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18.xml" ContentType="application/vnd.openxmlformats-officedocument.theme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19.xml" ContentType="application/vnd.openxmlformats-officedocument.theme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20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21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6" r:id="rId1"/>
    <p:sldMasterId id="2147483878" r:id="rId2"/>
    <p:sldMasterId id="2147483971" r:id="rId3"/>
    <p:sldMasterId id="2147484174" r:id="rId4"/>
    <p:sldMasterId id="2147484417" r:id="rId5"/>
    <p:sldMasterId id="2147484447" r:id="rId6"/>
    <p:sldMasterId id="2147484452" r:id="rId7"/>
    <p:sldMasterId id="2147484457" r:id="rId8"/>
    <p:sldMasterId id="2147484466" r:id="rId9"/>
    <p:sldMasterId id="2147484469" r:id="rId10"/>
    <p:sldMasterId id="2147484472" r:id="rId11"/>
    <p:sldMasterId id="2147484475" r:id="rId12"/>
    <p:sldMasterId id="2147484477" r:id="rId13"/>
    <p:sldMasterId id="2147484491" r:id="rId14"/>
    <p:sldMasterId id="2147484497" r:id="rId15"/>
    <p:sldMasterId id="2147484504" r:id="rId16"/>
    <p:sldMasterId id="2147484508" r:id="rId17"/>
    <p:sldMasterId id="2147484512" r:id="rId18"/>
    <p:sldMasterId id="2147484519" r:id="rId19"/>
    <p:sldMasterId id="2147484526" r:id="rId20"/>
    <p:sldMasterId id="2147484532" r:id="rId21"/>
    <p:sldMasterId id="2147484538" r:id="rId22"/>
  </p:sldMasterIdLst>
  <p:notesMasterIdLst>
    <p:notesMasterId r:id="rId57"/>
  </p:notesMasterIdLst>
  <p:handoutMasterIdLst>
    <p:handoutMasterId r:id="rId58"/>
  </p:handoutMasterIdLst>
  <p:sldIdLst>
    <p:sldId id="789" r:id="rId23"/>
    <p:sldId id="790" r:id="rId24"/>
    <p:sldId id="793" r:id="rId25"/>
    <p:sldId id="794" r:id="rId26"/>
    <p:sldId id="763" r:id="rId27"/>
    <p:sldId id="795" r:id="rId28"/>
    <p:sldId id="806" r:id="rId29"/>
    <p:sldId id="766" r:id="rId30"/>
    <p:sldId id="796" r:id="rId31"/>
    <p:sldId id="797" r:id="rId32"/>
    <p:sldId id="822" r:id="rId33"/>
    <p:sldId id="823" r:id="rId34"/>
    <p:sldId id="815" r:id="rId35"/>
    <p:sldId id="816" r:id="rId36"/>
    <p:sldId id="812" r:id="rId37"/>
    <p:sldId id="798" r:id="rId38"/>
    <p:sldId id="807" r:id="rId39"/>
    <p:sldId id="772" r:id="rId40"/>
    <p:sldId id="722" r:id="rId41"/>
    <p:sldId id="723" r:id="rId42"/>
    <p:sldId id="746" r:id="rId43"/>
    <p:sldId id="818" r:id="rId44"/>
    <p:sldId id="819" r:id="rId45"/>
    <p:sldId id="800" r:id="rId46"/>
    <p:sldId id="801" r:id="rId47"/>
    <p:sldId id="778" r:id="rId48"/>
    <p:sldId id="810" r:id="rId49"/>
    <p:sldId id="811" r:id="rId50"/>
    <p:sldId id="780" r:id="rId51"/>
    <p:sldId id="782" r:id="rId52"/>
    <p:sldId id="783" r:id="rId53"/>
    <p:sldId id="785" r:id="rId54"/>
    <p:sldId id="813" r:id="rId55"/>
    <p:sldId id="792" r:id="rId56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0F5DB8DF-102B-4943-8D14-EA58D3DC6670}">
          <p14:sldIdLst>
            <p14:sldId id="789"/>
            <p14:sldId id="790"/>
            <p14:sldId id="793"/>
            <p14:sldId id="794"/>
            <p14:sldId id="763"/>
            <p14:sldId id="795"/>
            <p14:sldId id="806"/>
            <p14:sldId id="766"/>
            <p14:sldId id="796"/>
            <p14:sldId id="797"/>
            <p14:sldId id="822"/>
            <p14:sldId id="823"/>
            <p14:sldId id="815"/>
            <p14:sldId id="816"/>
            <p14:sldId id="812"/>
            <p14:sldId id="798"/>
            <p14:sldId id="807"/>
            <p14:sldId id="772"/>
            <p14:sldId id="722"/>
            <p14:sldId id="723"/>
            <p14:sldId id="746"/>
            <p14:sldId id="818"/>
            <p14:sldId id="819"/>
            <p14:sldId id="800"/>
            <p14:sldId id="801"/>
            <p14:sldId id="778"/>
            <p14:sldId id="810"/>
            <p14:sldId id="811"/>
            <p14:sldId id="780"/>
            <p14:sldId id="782"/>
            <p14:sldId id="783"/>
            <p14:sldId id="785"/>
            <p14:sldId id="813"/>
            <p14:sldId id="792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hiddenSlides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B3B3"/>
    <a:srgbClr val="000000"/>
    <a:srgbClr val="0000FF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61"/>
    <p:restoredTop sz="94627"/>
  </p:normalViewPr>
  <p:slideViewPr>
    <p:cSldViewPr snapToGrid="0" snapToObjects="1">
      <p:cViewPr>
        <p:scale>
          <a:sx n="76" d="100"/>
          <a:sy n="76" d="100"/>
        </p:scale>
        <p:origin x="-2550" y="-7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4.xml"/><Relationship Id="rId39" Type="http://schemas.openxmlformats.org/officeDocument/2006/relationships/slide" Target="slides/slide17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2.xml"/><Relationship Id="rId42" Type="http://schemas.openxmlformats.org/officeDocument/2006/relationships/slide" Target="slides/slide20.xml"/><Relationship Id="rId47" Type="http://schemas.openxmlformats.org/officeDocument/2006/relationships/slide" Target="slides/slide25.xml"/><Relationship Id="rId50" Type="http://schemas.openxmlformats.org/officeDocument/2006/relationships/slide" Target="slides/slide28.xml"/><Relationship Id="rId55" Type="http://schemas.openxmlformats.org/officeDocument/2006/relationships/slide" Target="slides/slide33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7.xml"/><Relationship Id="rId41" Type="http://schemas.openxmlformats.org/officeDocument/2006/relationships/slide" Target="slides/slide19.xml"/><Relationship Id="rId54" Type="http://schemas.openxmlformats.org/officeDocument/2006/relationships/slide" Target="slides/slide32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2.xml"/><Relationship Id="rId32" Type="http://schemas.openxmlformats.org/officeDocument/2006/relationships/slide" Target="slides/slide10.xml"/><Relationship Id="rId37" Type="http://schemas.openxmlformats.org/officeDocument/2006/relationships/slide" Target="slides/slide15.xml"/><Relationship Id="rId40" Type="http://schemas.openxmlformats.org/officeDocument/2006/relationships/slide" Target="slides/slide18.xml"/><Relationship Id="rId45" Type="http://schemas.openxmlformats.org/officeDocument/2006/relationships/slide" Target="slides/slide23.xml"/><Relationship Id="rId53" Type="http://schemas.openxmlformats.org/officeDocument/2006/relationships/slide" Target="slides/slide31.xml"/><Relationship Id="rId58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slide" Target="slides/slide14.xml"/><Relationship Id="rId49" Type="http://schemas.openxmlformats.org/officeDocument/2006/relationships/slide" Target="slides/slide27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9.xml"/><Relationship Id="rId44" Type="http://schemas.openxmlformats.org/officeDocument/2006/relationships/slide" Target="slides/slide22.xml"/><Relationship Id="rId52" Type="http://schemas.openxmlformats.org/officeDocument/2006/relationships/slide" Target="slides/slide30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5.xml"/><Relationship Id="rId30" Type="http://schemas.openxmlformats.org/officeDocument/2006/relationships/slide" Target="slides/slide8.xml"/><Relationship Id="rId35" Type="http://schemas.openxmlformats.org/officeDocument/2006/relationships/slide" Target="slides/slide13.xml"/><Relationship Id="rId43" Type="http://schemas.openxmlformats.org/officeDocument/2006/relationships/slide" Target="slides/slide21.xml"/><Relationship Id="rId48" Type="http://schemas.openxmlformats.org/officeDocument/2006/relationships/slide" Target="slides/slide26.xml"/><Relationship Id="rId56" Type="http://schemas.openxmlformats.org/officeDocument/2006/relationships/slide" Target="slides/slide34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9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3.xml"/><Relationship Id="rId33" Type="http://schemas.openxmlformats.org/officeDocument/2006/relationships/slide" Target="slides/slide11.xml"/><Relationship Id="rId38" Type="http://schemas.openxmlformats.org/officeDocument/2006/relationships/slide" Target="slides/slide16.xml"/><Relationship Id="rId46" Type="http://schemas.openxmlformats.org/officeDocument/2006/relationships/slide" Target="slides/slide24.xml"/><Relationship Id="rId5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dk2" tx1="lt1" bg2="dk1" tx2="lt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4.5379093917608103E-2"/>
          <c:y val="4.8765432098765403E-2"/>
          <c:w val="0.69375134086500001"/>
          <c:h val="0.599867551278312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Low risk [CHA2DS2-VASc 0 in males, 1 in females]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8"/>
                <c:pt idx="0">
                  <c:v>Stroke</c:v>
                </c:pt>
                <c:pt idx="1">
                  <c:v>Ischaemic stroke</c:v>
                </c:pt>
                <c:pt idx="2">
                  <c:v>Stroke/SE</c:v>
                </c:pt>
                <c:pt idx="3">
                  <c:v>Stroke/SE/Death</c:v>
                </c:pt>
                <c:pt idx="4">
                  <c:v>MI</c:v>
                </c:pt>
                <c:pt idx="5">
                  <c:v>Death</c:v>
                </c:pt>
                <c:pt idx="6">
                  <c:v>Major bleeding</c:v>
                </c:pt>
                <c:pt idx="7">
                  <c:v>ICH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0.61</c:v>
                </c:pt>
                <c:pt idx="1">
                  <c:v>0.34</c:v>
                </c:pt>
                <c:pt idx="2">
                  <c:v>0.68</c:v>
                </c:pt>
                <c:pt idx="3">
                  <c:v>1.42</c:v>
                </c:pt>
                <c:pt idx="4">
                  <c:v>0.41</c:v>
                </c:pt>
                <c:pt idx="5">
                  <c:v>0.87</c:v>
                </c:pt>
                <c:pt idx="6">
                  <c:v>0.41</c:v>
                </c:pt>
                <c:pt idx="7">
                  <c:v>0.27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D7B-D44B-97E0-C009F52B10B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 risk factor [CHA2DS2VASc 1 in males; 2 in females]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Sheet1!$A$2:$A$9</c:f>
              <c:strCache>
                <c:ptCount val="8"/>
                <c:pt idx="0">
                  <c:v>Stroke</c:v>
                </c:pt>
                <c:pt idx="1">
                  <c:v>Ischaemic stroke</c:v>
                </c:pt>
                <c:pt idx="2">
                  <c:v>Stroke/SE</c:v>
                </c:pt>
                <c:pt idx="3">
                  <c:v>Stroke/SE/Death</c:v>
                </c:pt>
                <c:pt idx="4">
                  <c:v>MI</c:v>
                </c:pt>
                <c:pt idx="5">
                  <c:v>Death</c:v>
                </c:pt>
                <c:pt idx="6">
                  <c:v>Major bleeding</c:v>
                </c:pt>
                <c:pt idx="7">
                  <c:v>ICH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1.77</c:v>
                </c:pt>
                <c:pt idx="1">
                  <c:v>1.18</c:v>
                </c:pt>
                <c:pt idx="2">
                  <c:v>2.09</c:v>
                </c:pt>
                <c:pt idx="3">
                  <c:v>5.59</c:v>
                </c:pt>
                <c:pt idx="4">
                  <c:v>1.96</c:v>
                </c:pt>
                <c:pt idx="5">
                  <c:v>3.78</c:v>
                </c:pt>
                <c:pt idx="6">
                  <c:v>0.99</c:v>
                </c:pt>
                <c:pt idx="7">
                  <c:v>0.67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D7B-D44B-97E0-C009F52B10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1504512"/>
        <c:axId val="211510400"/>
      </c:barChart>
      <c:catAx>
        <c:axId val="2115045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11510400"/>
        <c:crosses val="autoZero"/>
        <c:auto val="1"/>
        <c:lblAlgn val="ctr"/>
        <c:lblOffset val="100"/>
        <c:noMultiLvlLbl val="0"/>
      </c:catAx>
      <c:valAx>
        <c:axId val="211510400"/>
        <c:scaling>
          <c:orientation val="minMax"/>
          <c:max val="5.5"/>
          <c:min val="0"/>
        </c:scaling>
        <c:delete val="0"/>
        <c:axPos val="l"/>
        <c:majorGridlines>
          <c:spPr>
            <a:ln>
              <a:solidFill>
                <a:schemeClr val="tx1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21150451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4163471413899296"/>
          <c:y val="8.5828229804607803E-2"/>
          <c:w val="0.221025105557457"/>
          <c:h val="0.6987139107611549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99E4E2-29C0-8A49-BC65-D3C455DFEC53}" type="doc">
      <dgm:prSet loTypeId="urn:microsoft.com/office/officeart/2005/8/layout/orgChart1" loCatId="" qsTypeId="urn:microsoft.com/office/officeart/2005/8/quickstyle/simple4#18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5F52A86-5A6E-074D-A4F2-4138E32EFCEA}">
      <dgm:prSet phldrT="[Text]" custT="1"/>
      <dgm:spPr>
        <a:solidFill>
          <a:schemeClr val="bg1">
            <a:lumMod val="75000"/>
          </a:schemeClr>
        </a:solidFill>
        <a:ln w="38100" cmpd="sng">
          <a:solidFill>
            <a:schemeClr val="tx1"/>
          </a:solidFill>
        </a:ln>
      </dgm:spPr>
      <dgm:t>
        <a:bodyPr/>
        <a:lstStyle/>
        <a:p>
          <a:r>
            <a:rPr lang="en-US" sz="2000" b="1" dirty="0">
              <a:solidFill>
                <a:schemeClr val="tx1"/>
              </a:solidFill>
            </a:rPr>
            <a:t>Patient with atrial fibrillation</a:t>
          </a:r>
        </a:p>
      </dgm:t>
    </dgm:pt>
    <dgm:pt modelId="{749AB389-228C-694A-B8CB-ED3180EE815C}" type="parTrans" cxnId="{BFD83316-AA9E-8948-87ED-450ED14AA537}">
      <dgm:prSet/>
      <dgm:spPr/>
      <dgm:t>
        <a:bodyPr/>
        <a:lstStyle/>
        <a:p>
          <a:endParaRPr lang="en-US"/>
        </a:p>
      </dgm:t>
    </dgm:pt>
    <dgm:pt modelId="{91615B87-D227-9345-957A-D5735C2911A9}" type="sibTrans" cxnId="{BFD83316-AA9E-8948-87ED-450ED14AA537}">
      <dgm:prSet/>
      <dgm:spPr/>
      <dgm:t>
        <a:bodyPr/>
        <a:lstStyle/>
        <a:p>
          <a:endParaRPr lang="en-US"/>
        </a:p>
      </dgm:t>
    </dgm:pt>
    <dgm:pt modelId="{9A2933C9-8092-1548-B425-38FF7FEA0A2F}">
      <dgm:prSet phldrT="[Text]" custT="1"/>
      <dgm:spPr>
        <a:solidFill>
          <a:srgbClr val="FF0000"/>
        </a:solidFill>
        <a:ln w="38100" cmpd="sng">
          <a:solidFill>
            <a:schemeClr val="tx1"/>
          </a:solidFill>
        </a:ln>
      </dgm:spPr>
      <dgm:t>
        <a:bodyPr/>
        <a:lstStyle/>
        <a:p>
          <a:r>
            <a:rPr lang="en-US" sz="2000" b="1" dirty="0">
              <a:solidFill>
                <a:schemeClr val="tx1"/>
              </a:solidFill>
            </a:rPr>
            <a:t>STEP 1  </a:t>
          </a:r>
          <a:r>
            <a:rPr lang="en-US" sz="1600" b="1" dirty="0">
              <a:solidFill>
                <a:schemeClr val="tx1"/>
              </a:solidFill>
            </a:rPr>
            <a:t>Is the patient  'low risk'?</a:t>
          </a:r>
          <a:endParaRPr lang="en-US" sz="2400" dirty="0">
            <a:solidFill>
              <a:schemeClr val="tx1"/>
            </a:solidFill>
          </a:endParaRPr>
        </a:p>
        <a:p>
          <a:r>
            <a:rPr lang="en-US" sz="1400" dirty="0">
              <a:solidFill>
                <a:schemeClr val="tx1"/>
              </a:solidFill>
            </a:rPr>
            <a:t>'Low risk'’ = CHA</a:t>
          </a:r>
          <a:r>
            <a:rPr lang="en-US" sz="1400" baseline="-25000" dirty="0">
              <a:solidFill>
                <a:schemeClr val="tx1"/>
              </a:solidFill>
            </a:rPr>
            <a:t>2</a:t>
          </a:r>
          <a:r>
            <a:rPr lang="en-US" sz="1400" dirty="0">
              <a:solidFill>
                <a:schemeClr val="tx1"/>
              </a:solidFill>
            </a:rPr>
            <a:t>DS</a:t>
          </a:r>
          <a:r>
            <a:rPr lang="en-US" sz="1400" baseline="-25000" dirty="0">
              <a:solidFill>
                <a:schemeClr val="tx1"/>
              </a:solidFill>
            </a:rPr>
            <a:t>2</a:t>
          </a:r>
          <a:r>
            <a:rPr lang="en-US" sz="1400" dirty="0">
              <a:solidFill>
                <a:schemeClr val="tx1"/>
              </a:solidFill>
            </a:rPr>
            <a:t>-VASc score = 0 (male) or 1 (female</a:t>
          </a:r>
          <a:r>
            <a:rPr lang="en-US" sz="1200" dirty="0">
              <a:solidFill>
                <a:schemeClr val="tx1"/>
              </a:solidFill>
            </a:rPr>
            <a:t>)</a:t>
          </a:r>
        </a:p>
      </dgm:t>
    </dgm:pt>
    <dgm:pt modelId="{B042FC6F-A56F-FF48-A4B9-B94CA300FB9D}" type="parTrans" cxnId="{09EB37CC-B163-D148-99ED-A7221813A8D6}">
      <dgm:prSet/>
      <dgm:spPr>
        <a:ln w="38100" cmpd="sng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804B4AE7-0937-F448-9E21-9DEDCFF03B41}" type="sibTrans" cxnId="{09EB37CC-B163-D148-99ED-A7221813A8D6}">
      <dgm:prSet/>
      <dgm:spPr/>
      <dgm:t>
        <a:bodyPr/>
        <a:lstStyle/>
        <a:p>
          <a:endParaRPr lang="en-US"/>
        </a:p>
      </dgm:t>
    </dgm:pt>
    <dgm:pt modelId="{78222012-F793-6145-844B-2C6087F34518}" type="asst">
      <dgm:prSet custT="1"/>
      <dgm:spPr>
        <a:solidFill>
          <a:schemeClr val="accent1">
            <a:lumMod val="50000"/>
          </a:schemeClr>
        </a:solidFill>
        <a:ln w="38100" cmpd="sng">
          <a:solidFill>
            <a:schemeClr val="tx1"/>
          </a:solidFill>
        </a:ln>
      </dgm:spPr>
      <dgm:t>
        <a:bodyPr/>
        <a:lstStyle/>
        <a:p>
          <a:r>
            <a:rPr lang="en-US" sz="2000" b="1" dirty="0">
              <a:solidFill>
                <a:schemeClr val="tx1"/>
              </a:solidFill>
            </a:rPr>
            <a:t>STEP 2     </a:t>
          </a:r>
        </a:p>
        <a:p>
          <a:r>
            <a:rPr lang="en-US" sz="1800" b="1" dirty="0">
              <a:solidFill>
                <a:schemeClr val="tx1"/>
              </a:solidFill>
            </a:rPr>
            <a:t>Offer stroke prevention if ≥1 additional stroke risk factors*</a:t>
          </a:r>
        </a:p>
        <a:p>
          <a:endParaRPr lang="en-US" sz="700" dirty="0">
            <a:solidFill>
              <a:schemeClr val="tx1"/>
            </a:solidFill>
          </a:endParaRPr>
        </a:p>
      </dgm:t>
    </dgm:pt>
    <dgm:pt modelId="{4DAD3F92-3B34-BF4D-A0C5-EFA53650EFA4}" type="parTrans" cxnId="{F336651E-9BEE-DB42-9E9A-86BCE539B2B1}">
      <dgm:prSet/>
      <dgm:spPr>
        <a:ln w="38100" cmpd="sng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D96DEBD4-835E-994E-A600-A6BAE0142376}" type="sibTrans" cxnId="{F336651E-9BEE-DB42-9E9A-86BCE539B2B1}">
      <dgm:prSet/>
      <dgm:spPr/>
      <dgm:t>
        <a:bodyPr/>
        <a:lstStyle/>
        <a:p>
          <a:endParaRPr lang="en-US"/>
        </a:p>
      </dgm:t>
    </dgm:pt>
    <dgm:pt modelId="{69D6CEAD-20F8-C849-A12A-D5B9F6BED178}" type="asst">
      <dgm:prSet/>
      <dgm:spPr>
        <a:noFill/>
        <a:ln w="38100" cmpd="sng">
          <a:solidFill>
            <a:schemeClr val="tx1"/>
          </a:solidFill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If yes ...</a:t>
          </a:r>
        </a:p>
        <a:p>
          <a:r>
            <a:rPr lang="en-US" b="1" dirty="0">
              <a:solidFill>
                <a:schemeClr val="tx1"/>
              </a:solidFill>
            </a:rPr>
            <a:t>No antithrombotic therapy</a:t>
          </a:r>
        </a:p>
      </dgm:t>
    </dgm:pt>
    <dgm:pt modelId="{2E27BFD4-B184-EC43-A02E-927B12B4ADB7}" type="parTrans" cxnId="{AE0265E7-599D-674B-AB08-00229B39E225}">
      <dgm:prSet/>
      <dgm:spPr>
        <a:ln w="38100" cmpd="sng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3A00DE4D-D426-A140-BB19-B8F50B758459}" type="sibTrans" cxnId="{AE0265E7-599D-674B-AB08-00229B39E225}">
      <dgm:prSet/>
      <dgm:spPr/>
      <dgm:t>
        <a:bodyPr/>
        <a:lstStyle/>
        <a:p>
          <a:endParaRPr lang="en-US"/>
        </a:p>
      </dgm:t>
    </dgm:pt>
    <dgm:pt modelId="{9B438653-218B-6D42-8035-11E782E1CBE1}" type="asst">
      <dgm:prSet custT="1"/>
      <dgm:spPr>
        <a:noFill/>
        <a:ln w="38100" cmpd="sng">
          <a:solidFill>
            <a:schemeClr val="tx1"/>
          </a:solidFill>
        </a:ln>
      </dgm:spPr>
      <dgm:t>
        <a:bodyPr/>
        <a:lstStyle/>
        <a:p>
          <a:r>
            <a:rPr lang="en-US" sz="2400" b="1" dirty="0">
              <a:solidFill>
                <a:schemeClr val="tx1"/>
              </a:solidFill>
            </a:rPr>
            <a:t>NOAC</a:t>
          </a:r>
        </a:p>
      </dgm:t>
    </dgm:pt>
    <dgm:pt modelId="{114A3950-97D1-1A4D-88BD-AAC1A32785DE}" type="parTrans" cxnId="{C523C820-0EAE-6142-B9C3-8FDE96C1ADC0}">
      <dgm:prSet/>
      <dgm:spPr>
        <a:ln w="38100" cmpd="sng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FEA8771B-A97C-F540-A0BD-11E38C081B5D}" type="sibTrans" cxnId="{C523C820-0EAE-6142-B9C3-8FDE96C1ADC0}">
      <dgm:prSet/>
      <dgm:spPr/>
      <dgm:t>
        <a:bodyPr/>
        <a:lstStyle/>
        <a:p>
          <a:endParaRPr lang="en-US"/>
        </a:p>
      </dgm:t>
    </dgm:pt>
    <dgm:pt modelId="{BBB78E3A-FF60-F44C-A30A-F744588D5F07}" type="asst">
      <dgm:prSet custT="1"/>
      <dgm:spPr>
        <a:noFill/>
        <a:ln w="38100" cmpd="sng">
          <a:solidFill>
            <a:schemeClr val="tx1"/>
          </a:solidFill>
        </a:ln>
      </dgm:spPr>
      <dgm:t>
        <a:bodyPr/>
        <a:lstStyle/>
        <a:p>
          <a:r>
            <a:rPr lang="en-US" sz="2400" b="1" dirty="0">
              <a:solidFill>
                <a:schemeClr val="tx1"/>
              </a:solidFill>
            </a:rPr>
            <a:t>VKA </a:t>
          </a:r>
          <a:r>
            <a:rPr lang="en-US" sz="1600" dirty="0">
              <a:solidFill>
                <a:schemeClr val="tx1"/>
              </a:solidFill>
            </a:rPr>
            <a:t>(</a:t>
          </a:r>
          <a:r>
            <a:rPr lang="en-US" sz="1600" dirty="0" err="1">
              <a:solidFill>
                <a:schemeClr val="tx1"/>
              </a:solidFill>
            </a:rPr>
            <a:t>eg</a:t>
          </a:r>
          <a:r>
            <a:rPr lang="en-US" sz="1600" dirty="0">
              <a:solidFill>
                <a:schemeClr val="tx1"/>
              </a:solidFill>
            </a:rPr>
            <a:t>. warfarin) </a:t>
          </a:r>
        </a:p>
        <a:p>
          <a:r>
            <a:rPr lang="en-US" sz="1200" dirty="0">
              <a:solidFill>
                <a:schemeClr val="tx1"/>
              </a:solidFill>
            </a:rPr>
            <a:t>with Time in Therapeutic Range (TTR) &gt;70%</a:t>
          </a:r>
        </a:p>
      </dgm:t>
    </dgm:pt>
    <dgm:pt modelId="{88C5B08D-E323-FD4E-8538-CE7338FB9221}" type="parTrans" cxnId="{9EFFCA11-8E9E-EA43-9C91-8C2F525C039D}">
      <dgm:prSet/>
      <dgm:spPr>
        <a:ln w="38100" cmpd="sng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170A77D5-73F4-6F4C-97E7-A24A706B5C95}" type="sibTrans" cxnId="{9EFFCA11-8E9E-EA43-9C91-8C2F525C039D}">
      <dgm:prSet/>
      <dgm:spPr/>
      <dgm:t>
        <a:bodyPr/>
        <a:lstStyle/>
        <a:p>
          <a:endParaRPr lang="en-US"/>
        </a:p>
      </dgm:t>
    </dgm:pt>
    <dgm:pt modelId="{35C23495-F12F-3142-8884-CA3E4333292E}" type="pres">
      <dgm:prSet presAssocID="{A099E4E2-29C0-8A49-BC65-D3C455DFEC5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7A7FDBB-F765-A945-9CC0-E58403960919}" type="pres">
      <dgm:prSet presAssocID="{95F52A86-5A6E-074D-A4F2-4138E32EFCEA}" presName="hierRoot1" presStyleCnt="0">
        <dgm:presLayoutVars>
          <dgm:hierBranch val="init"/>
        </dgm:presLayoutVars>
      </dgm:prSet>
      <dgm:spPr/>
    </dgm:pt>
    <dgm:pt modelId="{647A0247-A56E-9543-9402-D2840683F3F6}" type="pres">
      <dgm:prSet presAssocID="{95F52A86-5A6E-074D-A4F2-4138E32EFCEA}" presName="rootComposite1" presStyleCnt="0"/>
      <dgm:spPr/>
    </dgm:pt>
    <dgm:pt modelId="{17782113-25B6-E74A-974E-238FCEF91197}" type="pres">
      <dgm:prSet presAssocID="{95F52A86-5A6E-074D-A4F2-4138E32EFCEA}" presName="rootText1" presStyleLbl="node0" presStyleIdx="0" presStyleCnt="1" custScaleX="310972" custLinFactX="-42384" custLinFactNeighborX="-100000" custLinFactNeighborY="24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C0FEBA1-6323-4044-B40F-1DB852FE7061}" type="pres">
      <dgm:prSet presAssocID="{95F52A86-5A6E-074D-A4F2-4138E32EFCEA}" presName="rootConnector1" presStyleLbl="node1" presStyleIdx="0" presStyleCnt="0"/>
      <dgm:spPr/>
      <dgm:t>
        <a:bodyPr/>
        <a:lstStyle/>
        <a:p>
          <a:endParaRPr lang="en-US"/>
        </a:p>
      </dgm:t>
    </dgm:pt>
    <dgm:pt modelId="{F9697635-1E10-3E46-9D18-A52E6B270BA1}" type="pres">
      <dgm:prSet presAssocID="{95F52A86-5A6E-074D-A4F2-4138E32EFCEA}" presName="hierChild2" presStyleCnt="0"/>
      <dgm:spPr/>
    </dgm:pt>
    <dgm:pt modelId="{2B304EA4-2ECE-1F43-9688-986823A1DD46}" type="pres">
      <dgm:prSet presAssocID="{B042FC6F-A56F-FF48-A4B9-B94CA300FB9D}" presName="Name37" presStyleLbl="parChTrans1D2" presStyleIdx="0" presStyleCnt="1"/>
      <dgm:spPr/>
      <dgm:t>
        <a:bodyPr/>
        <a:lstStyle/>
        <a:p>
          <a:endParaRPr lang="en-US"/>
        </a:p>
      </dgm:t>
    </dgm:pt>
    <dgm:pt modelId="{17B5F636-E968-6F42-B578-5A5333F56330}" type="pres">
      <dgm:prSet presAssocID="{9A2933C9-8092-1548-B425-38FF7FEA0A2F}" presName="hierRoot2" presStyleCnt="0">
        <dgm:presLayoutVars>
          <dgm:hierBranch/>
        </dgm:presLayoutVars>
      </dgm:prSet>
      <dgm:spPr/>
    </dgm:pt>
    <dgm:pt modelId="{81F6EBEC-1A74-B644-94B0-44D6F197CEF7}" type="pres">
      <dgm:prSet presAssocID="{9A2933C9-8092-1548-B425-38FF7FEA0A2F}" presName="rootComposite" presStyleCnt="0"/>
      <dgm:spPr/>
    </dgm:pt>
    <dgm:pt modelId="{F5C51E38-0C64-3F40-9353-2161B00DBAC2}" type="pres">
      <dgm:prSet presAssocID="{9A2933C9-8092-1548-B425-38FF7FEA0A2F}" presName="rootText" presStyleLbl="node2" presStyleIdx="0" presStyleCnt="1" custScaleX="334575" custScaleY="127319" custLinFactX="-42147" custLinFactNeighborX="-100000" custLinFactNeighborY="-2205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F6FE54F-2440-F84B-9727-8CF04CF9780B}" type="pres">
      <dgm:prSet presAssocID="{9A2933C9-8092-1548-B425-38FF7FEA0A2F}" presName="rootConnector" presStyleLbl="node2" presStyleIdx="0" presStyleCnt="1"/>
      <dgm:spPr/>
      <dgm:t>
        <a:bodyPr/>
        <a:lstStyle/>
        <a:p>
          <a:endParaRPr lang="en-US"/>
        </a:p>
      </dgm:t>
    </dgm:pt>
    <dgm:pt modelId="{E024D8EE-F888-5945-B0C5-AD9A25EAF729}" type="pres">
      <dgm:prSet presAssocID="{9A2933C9-8092-1548-B425-38FF7FEA0A2F}" presName="hierChild4" presStyleCnt="0"/>
      <dgm:spPr/>
    </dgm:pt>
    <dgm:pt modelId="{70121114-F3BB-6E41-9000-1C1CC92953A7}" type="pres">
      <dgm:prSet presAssocID="{9A2933C9-8092-1548-B425-38FF7FEA0A2F}" presName="hierChild5" presStyleCnt="0"/>
      <dgm:spPr/>
    </dgm:pt>
    <dgm:pt modelId="{F451C04C-315D-1040-A81B-F160F89E00EE}" type="pres">
      <dgm:prSet presAssocID="{4DAD3F92-3B34-BF4D-A0C5-EFA53650EFA4}" presName="Name111" presStyleLbl="parChTrans1D3" presStyleIdx="0" presStyleCnt="2"/>
      <dgm:spPr/>
      <dgm:t>
        <a:bodyPr/>
        <a:lstStyle/>
        <a:p>
          <a:endParaRPr lang="en-US"/>
        </a:p>
      </dgm:t>
    </dgm:pt>
    <dgm:pt modelId="{5E3832A5-CEF3-AF4C-A8D1-CA78054F8571}" type="pres">
      <dgm:prSet presAssocID="{78222012-F793-6145-844B-2C6087F34518}" presName="hierRoot3" presStyleCnt="0">
        <dgm:presLayoutVars>
          <dgm:hierBranch/>
        </dgm:presLayoutVars>
      </dgm:prSet>
      <dgm:spPr/>
    </dgm:pt>
    <dgm:pt modelId="{3F44EE62-AF1C-9643-A726-7933D26B9C41}" type="pres">
      <dgm:prSet presAssocID="{78222012-F793-6145-844B-2C6087F34518}" presName="rootComposite3" presStyleCnt="0"/>
      <dgm:spPr/>
    </dgm:pt>
    <dgm:pt modelId="{DB046E54-AA68-FE4C-98FF-846B1509184D}" type="pres">
      <dgm:prSet presAssocID="{78222012-F793-6145-844B-2C6087F34518}" presName="rootText3" presStyleLbl="asst2" presStyleIdx="0" presStyleCnt="4" custScaleX="238683" custScaleY="182824" custLinFactNeighborX="-24724" custLinFactNeighborY="-126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930D77F-5BEE-4543-926C-6451BF55762E}" type="pres">
      <dgm:prSet presAssocID="{78222012-F793-6145-844B-2C6087F34518}" presName="rootConnector3" presStyleLbl="asst2" presStyleIdx="0" presStyleCnt="4"/>
      <dgm:spPr/>
      <dgm:t>
        <a:bodyPr/>
        <a:lstStyle/>
        <a:p>
          <a:endParaRPr lang="en-US"/>
        </a:p>
      </dgm:t>
    </dgm:pt>
    <dgm:pt modelId="{9EB53B3F-2CF5-7E4E-907A-F00CCA7F982C}" type="pres">
      <dgm:prSet presAssocID="{78222012-F793-6145-844B-2C6087F34518}" presName="hierChild6" presStyleCnt="0"/>
      <dgm:spPr/>
    </dgm:pt>
    <dgm:pt modelId="{2C67F5FC-D3DA-4640-8819-739B08507434}" type="pres">
      <dgm:prSet presAssocID="{78222012-F793-6145-844B-2C6087F34518}" presName="hierChild7" presStyleCnt="0"/>
      <dgm:spPr/>
    </dgm:pt>
    <dgm:pt modelId="{759ED71C-76A9-3E46-A15F-BA94404DFAAE}" type="pres">
      <dgm:prSet presAssocID="{114A3950-97D1-1A4D-88BD-AAC1A32785DE}" presName="Name111" presStyleLbl="parChTrans1D4" presStyleIdx="0" presStyleCnt="2"/>
      <dgm:spPr/>
      <dgm:t>
        <a:bodyPr/>
        <a:lstStyle/>
        <a:p>
          <a:endParaRPr lang="en-US"/>
        </a:p>
      </dgm:t>
    </dgm:pt>
    <dgm:pt modelId="{0420A48F-EA46-D045-8D33-24FA0860CBE2}" type="pres">
      <dgm:prSet presAssocID="{9B438653-218B-6D42-8035-11E782E1CBE1}" presName="hierRoot3" presStyleCnt="0">
        <dgm:presLayoutVars>
          <dgm:hierBranch val="init"/>
        </dgm:presLayoutVars>
      </dgm:prSet>
      <dgm:spPr/>
    </dgm:pt>
    <dgm:pt modelId="{087CB810-31CB-6041-A885-958C0AC50503}" type="pres">
      <dgm:prSet presAssocID="{9B438653-218B-6D42-8035-11E782E1CBE1}" presName="rootComposite3" presStyleCnt="0"/>
      <dgm:spPr/>
    </dgm:pt>
    <dgm:pt modelId="{5101B2E6-0784-E040-B73C-F68B88BA68F8}" type="pres">
      <dgm:prSet presAssocID="{9B438653-218B-6D42-8035-11E782E1CBE1}" presName="rootText3" presStyleLbl="asst2" presStyleIdx="1" presStyleCnt="4" custLinFactNeighborX="-41906" custLinFactNeighborY="-2414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08A3CE7-FAEA-1742-A2A7-F2DC7A7D93E6}" type="pres">
      <dgm:prSet presAssocID="{9B438653-218B-6D42-8035-11E782E1CBE1}" presName="rootConnector3" presStyleLbl="asst2" presStyleIdx="1" presStyleCnt="4"/>
      <dgm:spPr/>
      <dgm:t>
        <a:bodyPr/>
        <a:lstStyle/>
        <a:p>
          <a:endParaRPr lang="en-US"/>
        </a:p>
      </dgm:t>
    </dgm:pt>
    <dgm:pt modelId="{B802369B-89B2-6E47-AA21-B3199FA234FE}" type="pres">
      <dgm:prSet presAssocID="{9B438653-218B-6D42-8035-11E782E1CBE1}" presName="hierChild6" presStyleCnt="0"/>
      <dgm:spPr/>
    </dgm:pt>
    <dgm:pt modelId="{EF516138-CC80-9F4D-B764-DA373B09DFF1}" type="pres">
      <dgm:prSet presAssocID="{9B438653-218B-6D42-8035-11E782E1CBE1}" presName="hierChild7" presStyleCnt="0"/>
      <dgm:spPr/>
    </dgm:pt>
    <dgm:pt modelId="{37CC1BA8-F188-7549-95D9-23CE276EAB89}" type="pres">
      <dgm:prSet presAssocID="{88C5B08D-E323-FD4E-8538-CE7338FB9221}" presName="Name111" presStyleLbl="parChTrans1D4" presStyleIdx="1" presStyleCnt="2"/>
      <dgm:spPr/>
      <dgm:t>
        <a:bodyPr/>
        <a:lstStyle/>
        <a:p>
          <a:endParaRPr lang="en-US"/>
        </a:p>
      </dgm:t>
    </dgm:pt>
    <dgm:pt modelId="{53099882-F8C2-504A-A8FB-70DBF1E2511B}" type="pres">
      <dgm:prSet presAssocID="{BBB78E3A-FF60-F44C-A30A-F744588D5F07}" presName="hierRoot3" presStyleCnt="0">
        <dgm:presLayoutVars>
          <dgm:hierBranch val="init"/>
        </dgm:presLayoutVars>
      </dgm:prSet>
      <dgm:spPr/>
    </dgm:pt>
    <dgm:pt modelId="{B64ABF00-43F9-CE40-AE0B-0D2B986264C1}" type="pres">
      <dgm:prSet presAssocID="{BBB78E3A-FF60-F44C-A30A-F744588D5F07}" presName="rootComposite3" presStyleCnt="0"/>
      <dgm:spPr/>
    </dgm:pt>
    <dgm:pt modelId="{7B703B8E-6CA1-2E4E-9C9E-77121C217659}" type="pres">
      <dgm:prSet presAssocID="{BBB78E3A-FF60-F44C-A30A-F744588D5F07}" presName="rootText3" presStyleLbl="asst2" presStyleIdx="2" presStyleCnt="4" custScaleX="224580" custLinFactNeighborX="-6191" custLinFactNeighborY="-1657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C787499-69B1-E64A-8DEE-B351F62BC24D}" type="pres">
      <dgm:prSet presAssocID="{BBB78E3A-FF60-F44C-A30A-F744588D5F07}" presName="rootConnector3" presStyleLbl="asst2" presStyleIdx="2" presStyleCnt="4"/>
      <dgm:spPr/>
      <dgm:t>
        <a:bodyPr/>
        <a:lstStyle/>
        <a:p>
          <a:endParaRPr lang="en-US"/>
        </a:p>
      </dgm:t>
    </dgm:pt>
    <dgm:pt modelId="{8794F395-4A50-FA4A-A6DE-0482E4BAA7CC}" type="pres">
      <dgm:prSet presAssocID="{BBB78E3A-FF60-F44C-A30A-F744588D5F07}" presName="hierChild6" presStyleCnt="0"/>
      <dgm:spPr/>
    </dgm:pt>
    <dgm:pt modelId="{D93E3C3D-4BF9-5D42-99B7-7D63290AE9E0}" type="pres">
      <dgm:prSet presAssocID="{BBB78E3A-FF60-F44C-A30A-F744588D5F07}" presName="hierChild7" presStyleCnt="0"/>
      <dgm:spPr/>
    </dgm:pt>
    <dgm:pt modelId="{410992D8-0528-FE44-BF81-E5A16AED3224}" type="pres">
      <dgm:prSet presAssocID="{2E27BFD4-B184-EC43-A02E-927B12B4ADB7}" presName="Name111" presStyleLbl="parChTrans1D3" presStyleIdx="1" presStyleCnt="2"/>
      <dgm:spPr/>
      <dgm:t>
        <a:bodyPr/>
        <a:lstStyle/>
        <a:p>
          <a:endParaRPr lang="en-US"/>
        </a:p>
      </dgm:t>
    </dgm:pt>
    <dgm:pt modelId="{65782AD1-03FB-4B40-9106-B0D3832CF707}" type="pres">
      <dgm:prSet presAssocID="{69D6CEAD-20F8-C849-A12A-D5B9F6BED178}" presName="hierRoot3" presStyleCnt="0">
        <dgm:presLayoutVars>
          <dgm:hierBranch val="init"/>
        </dgm:presLayoutVars>
      </dgm:prSet>
      <dgm:spPr/>
    </dgm:pt>
    <dgm:pt modelId="{166A0092-FBC7-5942-A672-E8CA5748B7E9}" type="pres">
      <dgm:prSet presAssocID="{69D6CEAD-20F8-C849-A12A-D5B9F6BED178}" presName="rootComposite3" presStyleCnt="0"/>
      <dgm:spPr/>
    </dgm:pt>
    <dgm:pt modelId="{BC33B281-AF00-A84F-B32D-7DA24CF736B3}" type="pres">
      <dgm:prSet presAssocID="{69D6CEAD-20F8-C849-A12A-D5B9F6BED178}" presName="rootText3" presStyleLbl="asst2" presStyleIdx="3" presStyleCnt="4" custScaleX="178775" custScaleY="115378" custLinFactY="-57788" custLinFactNeighborX="26563" custLinFactNeighborY="-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D5FD167-8DC7-2B4E-A55F-E530D06739D0}" type="pres">
      <dgm:prSet presAssocID="{69D6CEAD-20F8-C849-A12A-D5B9F6BED178}" presName="rootConnector3" presStyleLbl="asst2" presStyleIdx="3" presStyleCnt="4"/>
      <dgm:spPr/>
      <dgm:t>
        <a:bodyPr/>
        <a:lstStyle/>
        <a:p>
          <a:endParaRPr lang="en-US"/>
        </a:p>
      </dgm:t>
    </dgm:pt>
    <dgm:pt modelId="{DBA3CB55-505A-EC41-9FB6-83BE803CC7B7}" type="pres">
      <dgm:prSet presAssocID="{69D6CEAD-20F8-C849-A12A-D5B9F6BED178}" presName="hierChild6" presStyleCnt="0"/>
      <dgm:spPr/>
    </dgm:pt>
    <dgm:pt modelId="{2DE1C9AA-A192-4948-9B42-32A078A64A30}" type="pres">
      <dgm:prSet presAssocID="{69D6CEAD-20F8-C849-A12A-D5B9F6BED178}" presName="hierChild7" presStyleCnt="0"/>
      <dgm:spPr/>
    </dgm:pt>
    <dgm:pt modelId="{0ED43186-F871-A34D-8678-08B0AD4C3263}" type="pres">
      <dgm:prSet presAssocID="{95F52A86-5A6E-074D-A4F2-4138E32EFCEA}" presName="hierChild3" presStyleCnt="0"/>
      <dgm:spPr/>
    </dgm:pt>
  </dgm:ptLst>
  <dgm:cxnLst>
    <dgm:cxn modelId="{295F4EFD-70E8-D747-9F3B-AF9D825D183A}" type="presOf" srcId="{9B438653-218B-6D42-8035-11E782E1CBE1}" destId="{5101B2E6-0784-E040-B73C-F68B88BA68F8}" srcOrd="0" destOrd="0" presId="urn:microsoft.com/office/officeart/2005/8/layout/orgChart1"/>
    <dgm:cxn modelId="{EE23B6B5-6A20-4F4F-826D-6CFDFAFD641D}" type="presOf" srcId="{95F52A86-5A6E-074D-A4F2-4138E32EFCEA}" destId="{FC0FEBA1-6323-4044-B40F-1DB852FE7061}" srcOrd="1" destOrd="0" presId="urn:microsoft.com/office/officeart/2005/8/layout/orgChart1"/>
    <dgm:cxn modelId="{F336651E-9BEE-DB42-9E9A-86BCE539B2B1}" srcId="{9A2933C9-8092-1548-B425-38FF7FEA0A2F}" destId="{78222012-F793-6145-844B-2C6087F34518}" srcOrd="0" destOrd="0" parTransId="{4DAD3F92-3B34-BF4D-A0C5-EFA53650EFA4}" sibTransId="{D96DEBD4-835E-994E-A600-A6BAE0142376}"/>
    <dgm:cxn modelId="{E61354FD-D6C9-684B-97AE-E3776E645A71}" type="presOf" srcId="{78222012-F793-6145-844B-2C6087F34518}" destId="{DB046E54-AA68-FE4C-98FF-846B1509184D}" srcOrd="0" destOrd="0" presId="urn:microsoft.com/office/officeart/2005/8/layout/orgChart1"/>
    <dgm:cxn modelId="{0CAC47C1-3E53-2546-8C5C-C903F9205EDA}" type="presOf" srcId="{B042FC6F-A56F-FF48-A4B9-B94CA300FB9D}" destId="{2B304EA4-2ECE-1F43-9688-986823A1DD46}" srcOrd="0" destOrd="0" presId="urn:microsoft.com/office/officeart/2005/8/layout/orgChart1"/>
    <dgm:cxn modelId="{0653E754-2134-C542-884C-05A3AD2A74EB}" type="presOf" srcId="{A099E4E2-29C0-8A49-BC65-D3C455DFEC53}" destId="{35C23495-F12F-3142-8884-CA3E4333292E}" srcOrd="0" destOrd="0" presId="urn:microsoft.com/office/officeart/2005/8/layout/orgChart1"/>
    <dgm:cxn modelId="{3B3E78BE-8194-224B-A918-97825AE4DA2E}" type="presOf" srcId="{78222012-F793-6145-844B-2C6087F34518}" destId="{2930D77F-5BEE-4543-926C-6451BF55762E}" srcOrd="1" destOrd="0" presId="urn:microsoft.com/office/officeart/2005/8/layout/orgChart1"/>
    <dgm:cxn modelId="{AE0265E7-599D-674B-AB08-00229B39E225}" srcId="{9A2933C9-8092-1548-B425-38FF7FEA0A2F}" destId="{69D6CEAD-20F8-C849-A12A-D5B9F6BED178}" srcOrd="1" destOrd="0" parTransId="{2E27BFD4-B184-EC43-A02E-927B12B4ADB7}" sibTransId="{3A00DE4D-D426-A140-BB19-B8F50B758459}"/>
    <dgm:cxn modelId="{589A1C22-14C0-BF46-B06B-FC7E033D2D69}" type="presOf" srcId="{2E27BFD4-B184-EC43-A02E-927B12B4ADB7}" destId="{410992D8-0528-FE44-BF81-E5A16AED3224}" srcOrd="0" destOrd="0" presId="urn:microsoft.com/office/officeart/2005/8/layout/orgChart1"/>
    <dgm:cxn modelId="{9EFFCA11-8E9E-EA43-9C91-8C2F525C039D}" srcId="{78222012-F793-6145-844B-2C6087F34518}" destId="{BBB78E3A-FF60-F44C-A30A-F744588D5F07}" srcOrd="1" destOrd="0" parTransId="{88C5B08D-E323-FD4E-8538-CE7338FB9221}" sibTransId="{170A77D5-73F4-6F4C-97E7-A24A706B5C95}"/>
    <dgm:cxn modelId="{09EB37CC-B163-D148-99ED-A7221813A8D6}" srcId="{95F52A86-5A6E-074D-A4F2-4138E32EFCEA}" destId="{9A2933C9-8092-1548-B425-38FF7FEA0A2F}" srcOrd="0" destOrd="0" parTransId="{B042FC6F-A56F-FF48-A4B9-B94CA300FB9D}" sibTransId="{804B4AE7-0937-F448-9E21-9DEDCFF03B41}"/>
    <dgm:cxn modelId="{C3720BAB-0D92-884B-8CBC-747CD5E443C0}" type="presOf" srcId="{9B438653-218B-6D42-8035-11E782E1CBE1}" destId="{808A3CE7-FAEA-1742-A2A7-F2DC7A7D93E6}" srcOrd="1" destOrd="0" presId="urn:microsoft.com/office/officeart/2005/8/layout/orgChart1"/>
    <dgm:cxn modelId="{A9226F64-E2A1-4D43-AE06-A853DB88F1F6}" type="presOf" srcId="{BBB78E3A-FF60-F44C-A30A-F744588D5F07}" destId="{7B703B8E-6CA1-2E4E-9C9E-77121C217659}" srcOrd="0" destOrd="0" presId="urn:microsoft.com/office/officeart/2005/8/layout/orgChart1"/>
    <dgm:cxn modelId="{16D535E8-5F2C-DD44-9354-918961B2B1BB}" type="presOf" srcId="{4DAD3F92-3B34-BF4D-A0C5-EFA53650EFA4}" destId="{F451C04C-315D-1040-A81B-F160F89E00EE}" srcOrd="0" destOrd="0" presId="urn:microsoft.com/office/officeart/2005/8/layout/orgChart1"/>
    <dgm:cxn modelId="{1164FA5C-4EB2-C942-AEE7-2466B658452C}" type="presOf" srcId="{9A2933C9-8092-1548-B425-38FF7FEA0A2F}" destId="{F5C51E38-0C64-3F40-9353-2161B00DBAC2}" srcOrd="0" destOrd="0" presId="urn:microsoft.com/office/officeart/2005/8/layout/orgChart1"/>
    <dgm:cxn modelId="{A1EB7875-FC92-8A4A-A92D-3EDBCCEA1CDF}" type="presOf" srcId="{114A3950-97D1-1A4D-88BD-AAC1A32785DE}" destId="{759ED71C-76A9-3E46-A15F-BA94404DFAAE}" srcOrd="0" destOrd="0" presId="urn:microsoft.com/office/officeart/2005/8/layout/orgChart1"/>
    <dgm:cxn modelId="{E646E077-367A-1449-981C-0340357D1C35}" type="presOf" srcId="{69D6CEAD-20F8-C849-A12A-D5B9F6BED178}" destId="{BD5FD167-8DC7-2B4E-A55F-E530D06739D0}" srcOrd="1" destOrd="0" presId="urn:microsoft.com/office/officeart/2005/8/layout/orgChart1"/>
    <dgm:cxn modelId="{8EEB2D9C-50AF-1A4F-BA4A-37BDF3CB072B}" type="presOf" srcId="{95F52A86-5A6E-074D-A4F2-4138E32EFCEA}" destId="{17782113-25B6-E74A-974E-238FCEF91197}" srcOrd="0" destOrd="0" presId="urn:microsoft.com/office/officeart/2005/8/layout/orgChart1"/>
    <dgm:cxn modelId="{BFD83316-AA9E-8948-87ED-450ED14AA537}" srcId="{A099E4E2-29C0-8A49-BC65-D3C455DFEC53}" destId="{95F52A86-5A6E-074D-A4F2-4138E32EFCEA}" srcOrd="0" destOrd="0" parTransId="{749AB389-228C-694A-B8CB-ED3180EE815C}" sibTransId="{91615B87-D227-9345-957A-D5735C2911A9}"/>
    <dgm:cxn modelId="{66595151-718B-7D48-9C67-D25D608B6B31}" type="presOf" srcId="{9A2933C9-8092-1548-B425-38FF7FEA0A2F}" destId="{AF6FE54F-2440-F84B-9727-8CF04CF9780B}" srcOrd="1" destOrd="0" presId="urn:microsoft.com/office/officeart/2005/8/layout/orgChart1"/>
    <dgm:cxn modelId="{FF34BC5A-55E3-DF47-A3DA-CD61C572FD6E}" type="presOf" srcId="{88C5B08D-E323-FD4E-8538-CE7338FB9221}" destId="{37CC1BA8-F188-7549-95D9-23CE276EAB89}" srcOrd="0" destOrd="0" presId="urn:microsoft.com/office/officeart/2005/8/layout/orgChart1"/>
    <dgm:cxn modelId="{C523C820-0EAE-6142-B9C3-8FDE96C1ADC0}" srcId="{78222012-F793-6145-844B-2C6087F34518}" destId="{9B438653-218B-6D42-8035-11E782E1CBE1}" srcOrd="0" destOrd="0" parTransId="{114A3950-97D1-1A4D-88BD-AAC1A32785DE}" sibTransId="{FEA8771B-A97C-F540-A0BD-11E38C081B5D}"/>
    <dgm:cxn modelId="{8567119D-7927-E34D-8458-6187795857C4}" type="presOf" srcId="{69D6CEAD-20F8-C849-A12A-D5B9F6BED178}" destId="{BC33B281-AF00-A84F-B32D-7DA24CF736B3}" srcOrd="0" destOrd="0" presId="urn:microsoft.com/office/officeart/2005/8/layout/orgChart1"/>
    <dgm:cxn modelId="{BFF26654-91BF-BE4D-B2E0-3AD20041D154}" type="presOf" srcId="{BBB78E3A-FF60-F44C-A30A-F744588D5F07}" destId="{8C787499-69B1-E64A-8DEE-B351F62BC24D}" srcOrd="1" destOrd="0" presId="urn:microsoft.com/office/officeart/2005/8/layout/orgChart1"/>
    <dgm:cxn modelId="{1C32CBA6-01BF-654B-933A-7C424164DFFA}" type="presParOf" srcId="{35C23495-F12F-3142-8884-CA3E4333292E}" destId="{67A7FDBB-F765-A945-9CC0-E58403960919}" srcOrd="0" destOrd="0" presId="urn:microsoft.com/office/officeart/2005/8/layout/orgChart1"/>
    <dgm:cxn modelId="{DFE61A3D-5DC7-ED4B-A7D3-ABFDB47C6DC0}" type="presParOf" srcId="{67A7FDBB-F765-A945-9CC0-E58403960919}" destId="{647A0247-A56E-9543-9402-D2840683F3F6}" srcOrd="0" destOrd="0" presId="urn:microsoft.com/office/officeart/2005/8/layout/orgChart1"/>
    <dgm:cxn modelId="{82259666-91FC-C446-B3E0-602EEB8D953B}" type="presParOf" srcId="{647A0247-A56E-9543-9402-D2840683F3F6}" destId="{17782113-25B6-E74A-974E-238FCEF91197}" srcOrd="0" destOrd="0" presId="urn:microsoft.com/office/officeart/2005/8/layout/orgChart1"/>
    <dgm:cxn modelId="{9E4BF341-7AC1-1142-9549-8F7701F38294}" type="presParOf" srcId="{647A0247-A56E-9543-9402-D2840683F3F6}" destId="{FC0FEBA1-6323-4044-B40F-1DB852FE7061}" srcOrd="1" destOrd="0" presId="urn:microsoft.com/office/officeart/2005/8/layout/orgChart1"/>
    <dgm:cxn modelId="{808127E1-057A-E646-8354-8E598469119A}" type="presParOf" srcId="{67A7FDBB-F765-A945-9CC0-E58403960919}" destId="{F9697635-1E10-3E46-9D18-A52E6B270BA1}" srcOrd="1" destOrd="0" presId="urn:microsoft.com/office/officeart/2005/8/layout/orgChart1"/>
    <dgm:cxn modelId="{FC15EEC7-A115-3B4F-BBA2-5A0D7A6CEE33}" type="presParOf" srcId="{F9697635-1E10-3E46-9D18-A52E6B270BA1}" destId="{2B304EA4-2ECE-1F43-9688-986823A1DD46}" srcOrd="0" destOrd="0" presId="urn:microsoft.com/office/officeart/2005/8/layout/orgChart1"/>
    <dgm:cxn modelId="{3322FDD3-CE76-F947-9BF3-DE2FE2A9F8EB}" type="presParOf" srcId="{F9697635-1E10-3E46-9D18-A52E6B270BA1}" destId="{17B5F636-E968-6F42-B578-5A5333F56330}" srcOrd="1" destOrd="0" presId="urn:microsoft.com/office/officeart/2005/8/layout/orgChart1"/>
    <dgm:cxn modelId="{47D1DACB-70A0-5E46-849F-B86E1943AE74}" type="presParOf" srcId="{17B5F636-E968-6F42-B578-5A5333F56330}" destId="{81F6EBEC-1A74-B644-94B0-44D6F197CEF7}" srcOrd="0" destOrd="0" presId="urn:microsoft.com/office/officeart/2005/8/layout/orgChart1"/>
    <dgm:cxn modelId="{75F71DAB-02C5-6D44-8038-EF4BA032885B}" type="presParOf" srcId="{81F6EBEC-1A74-B644-94B0-44D6F197CEF7}" destId="{F5C51E38-0C64-3F40-9353-2161B00DBAC2}" srcOrd="0" destOrd="0" presId="urn:microsoft.com/office/officeart/2005/8/layout/orgChart1"/>
    <dgm:cxn modelId="{B284C479-9953-8B4B-849E-65D6C6CF8587}" type="presParOf" srcId="{81F6EBEC-1A74-B644-94B0-44D6F197CEF7}" destId="{AF6FE54F-2440-F84B-9727-8CF04CF9780B}" srcOrd="1" destOrd="0" presId="urn:microsoft.com/office/officeart/2005/8/layout/orgChart1"/>
    <dgm:cxn modelId="{8A93E003-45E7-924D-A85A-5362507493B9}" type="presParOf" srcId="{17B5F636-E968-6F42-B578-5A5333F56330}" destId="{E024D8EE-F888-5945-B0C5-AD9A25EAF729}" srcOrd="1" destOrd="0" presId="urn:microsoft.com/office/officeart/2005/8/layout/orgChart1"/>
    <dgm:cxn modelId="{7A211402-E3E4-F042-B6E3-974A7A501202}" type="presParOf" srcId="{17B5F636-E968-6F42-B578-5A5333F56330}" destId="{70121114-F3BB-6E41-9000-1C1CC92953A7}" srcOrd="2" destOrd="0" presId="urn:microsoft.com/office/officeart/2005/8/layout/orgChart1"/>
    <dgm:cxn modelId="{895DBCDC-E670-0745-91DF-FA847A69F69E}" type="presParOf" srcId="{70121114-F3BB-6E41-9000-1C1CC92953A7}" destId="{F451C04C-315D-1040-A81B-F160F89E00EE}" srcOrd="0" destOrd="0" presId="urn:microsoft.com/office/officeart/2005/8/layout/orgChart1"/>
    <dgm:cxn modelId="{CE628559-FB49-E64A-B124-0B43C6352464}" type="presParOf" srcId="{70121114-F3BB-6E41-9000-1C1CC92953A7}" destId="{5E3832A5-CEF3-AF4C-A8D1-CA78054F8571}" srcOrd="1" destOrd="0" presId="urn:microsoft.com/office/officeart/2005/8/layout/orgChart1"/>
    <dgm:cxn modelId="{EE990BC5-B567-A342-9C5B-90F5A63C2A42}" type="presParOf" srcId="{5E3832A5-CEF3-AF4C-A8D1-CA78054F8571}" destId="{3F44EE62-AF1C-9643-A726-7933D26B9C41}" srcOrd="0" destOrd="0" presId="urn:microsoft.com/office/officeart/2005/8/layout/orgChart1"/>
    <dgm:cxn modelId="{7F2BF2A0-0D31-354E-B0A9-6D41EBD0A778}" type="presParOf" srcId="{3F44EE62-AF1C-9643-A726-7933D26B9C41}" destId="{DB046E54-AA68-FE4C-98FF-846B1509184D}" srcOrd="0" destOrd="0" presId="urn:microsoft.com/office/officeart/2005/8/layout/orgChart1"/>
    <dgm:cxn modelId="{2CE9949D-7CA7-3E4A-8EEB-7B323D5E4D01}" type="presParOf" srcId="{3F44EE62-AF1C-9643-A726-7933D26B9C41}" destId="{2930D77F-5BEE-4543-926C-6451BF55762E}" srcOrd="1" destOrd="0" presId="urn:microsoft.com/office/officeart/2005/8/layout/orgChart1"/>
    <dgm:cxn modelId="{FE4A2EDA-34CE-1F4F-8C83-2A7972F573EA}" type="presParOf" srcId="{5E3832A5-CEF3-AF4C-A8D1-CA78054F8571}" destId="{9EB53B3F-2CF5-7E4E-907A-F00CCA7F982C}" srcOrd="1" destOrd="0" presId="urn:microsoft.com/office/officeart/2005/8/layout/orgChart1"/>
    <dgm:cxn modelId="{A5425A58-6B6A-EE4D-957E-01786E3512B7}" type="presParOf" srcId="{5E3832A5-CEF3-AF4C-A8D1-CA78054F8571}" destId="{2C67F5FC-D3DA-4640-8819-739B08507434}" srcOrd="2" destOrd="0" presId="urn:microsoft.com/office/officeart/2005/8/layout/orgChart1"/>
    <dgm:cxn modelId="{8958DEAA-AAA1-1F4D-86C4-C5FE079BC3F6}" type="presParOf" srcId="{2C67F5FC-D3DA-4640-8819-739B08507434}" destId="{759ED71C-76A9-3E46-A15F-BA94404DFAAE}" srcOrd="0" destOrd="0" presId="urn:microsoft.com/office/officeart/2005/8/layout/orgChart1"/>
    <dgm:cxn modelId="{3110C88D-59B1-A445-ADFF-F80E6386C3A2}" type="presParOf" srcId="{2C67F5FC-D3DA-4640-8819-739B08507434}" destId="{0420A48F-EA46-D045-8D33-24FA0860CBE2}" srcOrd="1" destOrd="0" presId="urn:microsoft.com/office/officeart/2005/8/layout/orgChart1"/>
    <dgm:cxn modelId="{BD13B40E-138E-134C-BDFC-FA806C5364BC}" type="presParOf" srcId="{0420A48F-EA46-D045-8D33-24FA0860CBE2}" destId="{087CB810-31CB-6041-A885-958C0AC50503}" srcOrd="0" destOrd="0" presId="urn:microsoft.com/office/officeart/2005/8/layout/orgChart1"/>
    <dgm:cxn modelId="{013329E2-0041-E44F-92E9-89CC33A18C33}" type="presParOf" srcId="{087CB810-31CB-6041-A885-958C0AC50503}" destId="{5101B2E6-0784-E040-B73C-F68B88BA68F8}" srcOrd="0" destOrd="0" presId="urn:microsoft.com/office/officeart/2005/8/layout/orgChart1"/>
    <dgm:cxn modelId="{0A6929F2-697E-EE48-A254-EF6242F9275C}" type="presParOf" srcId="{087CB810-31CB-6041-A885-958C0AC50503}" destId="{808A3CE7-FAEA-1742-A2A7-F2DC7A7D93E6}" srcOrd="1" destOrd="0" presId="urn:microsoft.com/office/officeart/2005/8/layout/orgChart1"/>
    <dgm:cxn modelId="{296EC0A9-1C80-1E49-840D-DDD7D98006DC}" type="presParOf" srcId="{0420A48F-EA46-D045-8D33-24FA0860CBE2}" destId="{B802369B-89B2-6E47-AA21-B3199FA234FE}" srcOrd="1" destOrd="0" presId="urn:microsoft.com/office/officeart/2005/8/layout/orgChart1"/>
    <dgm:cxn modelId="{43DE4D80-C7C9-C447-B550-B7D35ACFB0A7}" type="presParOf" srcId="{0420A48F-EA46-D045-8D33-24FA0860CBE2}" destId="{EF516138-CC80-9F4D-B764-DA373B09DFF1}" srcOrd="2" destOrd="0" presId="urn:microsoft.com/office/officeart/2005/8/layout/orgChart1"/>
    <dgm:cxn modelId="{606CB8A8-6524-A94D-9DC0-D7C565419341}" type="presParOf" srcId="{2C67F5FC-D3DA-4640-8819-739B08507434}" destId="{37CC1BA8-F188-7549-95D9-23CE276EAB89}" srcOrd="2" destOrd="0" presId="urn:microsoft.com/office/officeart/2005/8/layout/orgChart1"/>
    <dgm:cxn modelId="{AE4E0B64-97AE-BE42-A16B-112E582F5B74}" type="presParOf" srcId="{2C67F5FC-D3DA-4640-8819-739B08507434}" destId="{53099882-F8C2-504A-A8FB-70DBF1E2511B}" srcOrd="3" destOrd="0" presId="urn:microsoft.com/office/officeart/2005/8/layout/orgChart1"/>
    <dgm:cxn modelId="{FBC2BECE-1AD0-9541-8B26-47F7D5E13A25}" type="presParOf" srcId="{53099882-F8C2-504A-A8FB-70DBF1E2511B}" destId="{B64ABF00-43F9-CE40-AE0B-0D2B986264C1}" srcOrd="0" destOrd="0" presId="urn:microsoft.com/office/officeart/2005/8/layout/orgChart1"/>
    <dgm:cxn modelId="{4552ED0A-52CF-0B49-A6EA-64F13FA180DC}" type="presParOf" srcId="{B64ABF00-43F9-CE40-AE0B-0D2B986264C1}" destId="{7B703B8E-6CA1-2E4E-9C9E-77121C217659}" srcOrd="0" destOrd="0" presId="urn:microsoft.com/office/officeart/2005/8/layout/orgChart1"/>
    <dgm:cxn modelId="{6F0CA739-C78A-5845-ACCF-6208717B0B14}" type="presParOf" srcId="{B64ABF00-43F9-CE40-AE0B-0D2B986264C1}" destId="{8C787499-69B1-E64A-8DEE-B351F62BC24D}" srcOrd="1" destOrd="0" presId="urn:microsoft.com/office/officeart/2005/8/layout/orgChart1"/>
    <dgm:cxn modelId="{E7F60AB0-CB64-5C42-88A7-5AE8C810282D}" type="presParOf" srcId="{53099882-F8C2-504A-A8FB-70DBF1E2511B}" destId="{8794F395-4A50-FA4A-A6DE-0482E4BAA7CC}" srcOrd="1" destOrd="0" presId="urn:microsoft.com/office/officeart/2005/8/layout/orgChart1"/>
    <dgm:cxn modelId="{371ED80E-2D5A-A143-B0FA-525B6EADE1C7}" type="presParOf" srcId="{53099882-F8C2-504A-A8FB-70DBF1E2511B}" destId="{D93E3C3D-4BF9-5D42-99B7-7D63290AE9E0}" srcOrd="2" destOrd="0" presId="urn:microsoft.com/office/officeart/2005/8/layout/orgChart1"/>
    <dgm:cxn modelId="{BFF02EC8-88A5-DE49-ABE9-D0A20982A64B}" type="presParOf" srcId="{70121114-F3BB-6E41-9000-1C1CC92953A7}" destId="{410992D8-0528-FE44-BF81-E5A16AED3224}" srcOrd="2" destOrd="0" presId="urn:microsoft.com/office/officeart/2005/8/layout/orgChart1"/>
    <dgm:cxn modelId="{1737A8FA-2E34-8A4C-950D-467181EEA44C}" type="presParOf" srcId="{70121114-F3BB-6E41-9000-1C1CC92953A7}" destId="{65782AD1-03FB-4B40-9106-B0D3832CF707}" srcOrd="3" destOrd="0" presId="urn:microsoft.com/office/officeart/2005/8/layout/orgChart1"/>
    <dgm:cxn modelId="{7EC2AA2B-3FF2-B84E-9E8E-840E72E55D76}" type="presParOf" srcId="{65782AD1-03FB-4B40-9106-B0D3832CF707}" destId="{166A0092-FBC7-5942-A672-E8CA5748B7E9}" srcOrd="0" destOrd="0" presId="urn:microsoft.com/office/officeart/2005/8/layout/orgChart1"/>
    <dgm:cxn modelId="{E24D35A5-1DA8-7644-88DB-AD2DBFD53786}" type="presParOf" srcId="{166A0092-FBC7-5942-A672-E8CA5748B7E9}" destId="{BC33B281-AF00-A84F-B32D-7DA24CF736B3}" srcOrd="0" destOrd="0" presId="urn:microsoft.com/office/officeart/2005/8/layout/orgChart1"/>
    <dgm:cxn modelId="{A52921CF-A01A-5045-8629-41D21491BFF2}" type="presParOf" srcId="{166A0092-FBC7-5942-A672-E8CA5748B7E9}" destId="{BD5FD167-8DC7-2B4E-A55F-E530D06739D0}" srcOrd="1" destOrd="0" presId="urn:microsoft.com/office/officeart/2005/8/layout/orgChart1"/>
    <dgm:cxn modelId="{1B7295BA-04FF-AC4F-A5BA-881633FD5BFF}" type="presParOf" srcId="{65782AD1-03FB-4B40-9106-B0D3832CF707}" destId="{DBA3CB55-505A-EC41-9FB6-83BE803CC7B7}" srcOrd="1" destOrd="0" presId="urn:microsoft.com/office/officeart/2005/8/layout/orgChart1"/>
    <dgm:cxn modelId="{A481ABCE-B6C3-C14B-A473-3B13C07DF3A8}" type="presParOf" srcId="{65782AD1-03FB-4B40-9106-B0D3832CF707}" destId="{2DE1C9AA-A192-4948-9B42-32A078A64A30}" srcOrd="2" destOrd="0" presId="urn:microsoft.com/office/officeart/2005/8/layout/orgChart1"/>
    <dgm:cxn modelId="{A0E64F9C-EF04-7840-BF29-EE290FD47D1E}" type="presParOf" srcId="{67A7FDBB-F765-A945-9CC0-E58403960919}" destId="{0ED43186-F871-A34D-8678-08B0AD4C326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25E8B11-3664-E644-BE7B-4968A7AE8A0B}" type="doc">
      <dgm:prSet loTypeId="urn:microsoft.com/office/officeart/2005/8/layout/orgChar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ADF012D-7876-3E4F-B141-28DCAF41FEFB}">
      <dgm:prSet phldrT="[Text]" custT="1"/>
      <dgm:spPr>
        <a:solidFill>
          <a:srgbClr val="FF66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600" b="1" dirty="0">
              <a:solidFill>
                <a:schemeClr val="tx1"/>
              </a:solidFill>
              <a:effectLst/>
            </a:rPr>
            <a:t>Patient with Atrial Fibrillation; </a:t>
          </a:r>
        </a:p>
        <a:p>
          <a:r>
            <a:rPr lang="en-US" sz="1600" b="1" dirty="0">
              <a:solidFill>
                <a:schemeClr val="tx1"/>
              </a:solidFill>
              <a:effectLst/>
            </a:rPr>
            <a:t>Eligible for Oral Anticoagulation</a:t>
          </a:r>
        </a:p>
      </dgm:t>
    </dgm:pt>
    <dgm:pt modelId="{4B552A9B-8D66-1C4C-A992-8A2E135A9DB7}" type="parTrans" cxnId="{0240B8D9-8B7A-4B4A-960B-746F76DBE517}">
      <dgm:prSet/>
      <dgm:spPr/>
      <dgm:t>
        <a:bodyPr/>
        <a:lstStyle/>
        <a:p>
          <a:endParaRPr lang="en-US"/>
        </a:p>
      </dgm:t>
    </dgm:pt>
    <dgm:pt modelId="{13047D5B-A6C3-6440-A4C3-749726D4FA7B}" type="sibTrans" cxnId="{0240B8D9-8B7A-4B4A-960B-746F76DBE517}">
      <dgm:prSet/>
      <dgm:spPr/>
      <dgm:t>
        <a:bodyPr/>
        <a:lstStyle/>
        <a:p>
          <a:endParaRPr lang="en-US"/>
        </a:p>
      </dgm:t>
    </dgm:pt>
    <dgm:pt modelId="{F1B069E2-FCEA-E94D-A1C0-5B6A32C1CCE6}">
      <dgm:prSet phldrT="[Text]" custT="1"/>
      <dgm:spPr>
        <a:solidFill>
          <a:schemeClr val="bg1">
            <a:lumMod val="60000"/>
            <a:lumOff val="4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400" dirty="0">
              <a:solidFill>
                <a:schemeClr val="tx1"/>
              </a:solidFill>
            </a:rPr>
            <a:t>Identifies ‘at risk’ patients for more regular review and follow-up</a:t>
          </a:r>
        </a:p>
      </dgm:t>
    </dgm:pt>
    <dgm:pt modelId="{8B028E12-CE8F-B245-9E46-4BEF02FF7DA2}" type="parTrans" cxnId="{C96DC1A3-F298-744B-87E1-BC98F7996842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FFFCBF77-E330-4E4C-B97A-480BA7E6C8FF}" type="sibTrans" cxnId="{C96DC1A3-F298-744B-87E1-BC98F7996842}">
      <dgm:prSet/>
      <dgm:spPr/>
      <dgm:t>
        <a:bodyPr/>
        <a:lstStyle/>
        <a:p>
          <a:endParaRPr lang="en-US"/>
        </a:p>
      </dgm:t>
    </dgm:pt>
    <dgm:pt modelId="{BC52DA63-CE77-6C4A-84D3-3C7124245763}">
      <dgm:prSet phldrT="[Text]" custT="1"/>
      <dgm:spPr>
        <a:solidFill>
          <a:schemeClr val="accent1">
            <a:lumMod val="50000"/>
          </a:schemeClr>
        </a:solidFill>
        <a:ln>
          <a:solidFill>
            <a:schemeClr val="tx1"/>
          </a:solidFill>
        </a:ln>
      </dgm:spPr>
      <dgm:t>
        <a:bodyPr/>
        <a:lstStyle/>
        <a:p>
          <a:pPr marL="182563" indent="0" algn="l"/>
          <a:r>
            <a:rPr lang="en-US" sz="1600" b="1" dirty="0">
              <a:solidFill>
                <a:schemeClr val="tx1"/>
              </a:solidFill>
            </a:rPr>
            <a:t>Review and address potentially reversible bleeding risk factors</a:t>
          </a:r>
        </a:p>
        <a:p>
          <a:pPr marL="182563" indent="0" algn="l"/>
          <a:r>
            <a:rPr lang="en-US" sz="1200" dirty="0">
              <a:solidFill>
                <a:schemeClr val="tx1"/>
              </a:solidFill>
            </a:rPr>
            <a:t>- Uncontrolled hypertension</a:t>
          </a:r>
        </a:p>
        <a:p>
          <a:pPr marL="182563" indent="0" algn="l"/>
          <a:r>
            <a:rPr lang="en-US" sz="1200" dirty="0">
              <a:solidFill>
                <a:schemeClr val="tx1"/>
              </a:solidFill>
            </a:rPr>
            <a:t>- Labile INRs (if on VKA)</a:t>
          </a:r>
        </a:p>
        <a:p>
          <a:pPr marL="182563" indent="0" algn="l"/>
          <a:r>
            <a:rPr lang="en-US" sz="1200" dirty="0">
              <a:solidFill>
                <a:schemeClr val="tx1"/>
              </a:solidFill>
            </a:rPr>
            <a:t>- Concomitant use of aspirin and NSAIDs in </a:t>
          </a:r>
          <a:r>
            <a:rPr lang="en-US" sz="1200" dirty="0" err="1">
              <a:solidFill>
                <a:schemeClr val="tx1"/>
              </a:solidFill>
            </a:rPr>
            <a:t>anticoagulated</a:t>
          </a:r>
          <a:r>
            <a:rPr lang="en-US" sz="1200" dirty="0">
              <a:solidFill>
                <a:schemeClr val="tx1"/>
              </a:solidFill>
            </a:rPr>
            <a:t> patient</a:t>
          </a:r>
        </a:p>
        <a:p>
          <a:pPr marL="182563" indent="0" algn="l"/>
          <a:r>
            <a:rPr lang="en-US" sz="1200" dirty="0">
              <a:solidFill>
                <a:schemeClr val="tx1"/>
              </a:solidFill>
            </a:rPr>
            <a:t>- Alcohol excess</a:t>
          </a:r>
        </a:p>
        <a:p>
          <a:pPr marL="182563" indent="0" algn="l"/>
          <a:endParaRPr lang="en-US" sz="1200" dirty="0">
            <a:solidFill>
              <a:schemeClr val="tx1"/>
            </a:solidFill>
          </a:endParaRPr>
        </a:p>
      </dgm:t>
    </dgm:pt>
    <dgm:pt modelId="{E9832BF7-4B13-2248-A7C7-307265ABA3F0}" type="parTrans" cxnId="{9D129D1A-EC78-874A-A4A8-63E4AC9AAE56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8F5C1D81-1BBE-AF4C-AA08-18FDC93735E6}" type="sibTrans" cxnId="{9D129D1A-EC78-874A-A4A8-63E4AC9AAE56}">
      <dgm:prSet/>
      <dgm:spPr/>
      <dgm:t>
        <a:bodyPr/>
        <a:lstStyle/>
        <a:p>
          <a:endParaRPr lang="en-US"/>
        </a:p>
      </dgm:t>
    </dgm:pt>
    <dgm:pt modelId="{59F7EBBD-0E89-B143-9B1D-05B36F9BA827}" type="asst">
      <dgm:prSet custT="1"/>
      <dgm:spPr>
        <a:solidFill>
          <a:srgbClr val="FF0000"/>
        </a:solidFill>
        <a:ln>
          <a:solidFill>
            <a:schemeClr val="tx1"/>
          </a:solidFill>
        </a:ln>
      </dgm:spPr>
      <dgm:t>
        <a:bodyPr/>
        <a:lstStyle/>
        <a:p>
          <a:pPr marL="92075" indent="0" algn="ctr"/>
          <a:r>
            <a:rPr lang="en-US" sz="2000" b="1" dirty="0">
              <a:solidFill>
                <a:schemeClr val="tx1"/>
              </a:solidFill>
            </a:rPr>
            <a:t>EHR and ‘electronic alerts’</a:t>
          </a:r>
        </a:p>
        <a:p>
          <a:pPr marL="92075" indent="0" algn="l"/>
          <a:r>
            <a:rPr lang="en-US" sz="1400" dirty="0">
              <a:solidFill>
                <a:schemeClr val="tx1"/>
              </a:solidFill>
            </a:rPr>
            <a:t>Low risk=No action</a:t>
          </a:r>
        </a:p>
        <a:p>
          <a:pPr marL="92075" indent="0" algn="l"/>
          <a:r>
            <a:rPr lang="en-US" sz="1400" dirty="0">
              <a:solidFill>
                <a:schemeClr val="tx1"/>
              </a:solidFill>
            </a:rPr>
            <a:t>High risk=Patient ‘flagged up’ for review</a:t>
          </a:r>
        </a:p>
        <a:p>
          <a:pPr marL="92075" indent="0" algn="l"/>
          <a:endParaRPr lang="en-US" sz="1200" dirty="0">
            <a:solidFill>
              <a:schemeClr val="tx1"/>
            </a:solidFill>
          </a:endParaRPr>
        </a:p>
      </dgm:t>
    </dgm:pt>
    <dgm:pt modelId="{4C777B02-A4C0-1447-9A5E-EAB01A8EFEA0}" type="parTrans" cxnId="{E9C6FB7D-7B4D-0441-B9A1-5A990E9F97E6}">
      <dgm:prSet/>
      <dgm:spPr>
        <a:noFill/>
        <a:ln>
          <a:noFill/>
        </a:ln>
      </dgm:spPr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08FC61D8-99D8-354F-A380-1935EF17B47A}" type="sibTrans" cxnId="{E9C6FB7D-7B4D-0441-B9A1-5A990E9F97E6}">
      <dgm:prSet/>
      <dgm:spPr/>
      <dgm:t>
        <a:bodyPr/>
        <a:lstStyle/>
        <a:p>
          <a:endParaRPr lang="en-US"/>
        </a:p>
      </dgm:t>
    </dgm:pt>
    <dgm:pt modelId="{E525C320-F6CA-D245-95DA-EC2ED5283A1C}">
      <dgm:prSet custT="1"/>
      <dgm:spPr>
        <a:solidFill>
          <a:srgbClr val="66FF66"/>
        </a:solidFill>
        <a:ln>
          <a:solidFill>
            <a:schemeClr val="tx1"/>
          </a:solidFill>
        </a:ln>
      </dgm:spPr>
      <dgm:t>
        <a:bodyPr/>
        <a:lstStyle/>
        <a:p>
          <a:pPr algn="ctr"/>
          <a:endParaRPr lang="en-US" sz="1400" b="1" dirty="0">
            <a:solidFill>
              <a:schemeClr val="bg1"/>
            </a:solidFill>
          </a:endParaRPr>
        </a:p>
        <a:p>
          <a:pPr marL="85725" indent="0" algn="l"/>
          <a:endParaRPr lang="en-US" sz="1400" b="1" dirty="0">
            <a:solidFill>
              <a:schemeClr val="bg1"/>
            </a:solidFill>
          </a:endParaRPr>
        </a:p>
        <a:p>
          <a:pPr marL="85725" indent="0" algn="l"/>
          <a:r>
            <a:rPr lang="en-US" sz="1400" b="1" dirty="0">
              <a:solidFill>
                <a:schemeClr val="bg1"/>
              </a:solidFill>
            </a:rPr>
            <a:t>For patients with an increased risk of bleeding the benefit of OAC usually, but not always, outweighs the bleeding risk; thus, regular review and careful monitoring of bleeding risk is important</a:t>
          </a:r>
        </a:p>
        <a:p>
          <a:pPr marL="85725" indent="0" algn="l"/>
          <a:r>
            <a:rPr lang="en-US" sz="1600" b="1" dirty="0">
              <a:solidFill>
                <a:schemeClr val="bg1"/>
              </a:solidFill>
            </a:rPr>
            <a:t>Do not withhold OAC solely because the patient is at risk of falls</a:t>
          </a:r>
        </a:p>
        <a:p>
          <a:pPr marL="85725" indent="0" algn="l"/>
          <a:endParaRPr lang="en-US" sz="1400" b="1" dirty="0">
            <a:solidFill>
              <a:srgbClr val="000033"/>
            </a:solidFill>
          </a:endParaRPr>
        </a:p>
        <a:p>
          <a:pPr algn="ctr"/>
          <a:endParaRPr lang="en-US" sz="1400" b="1" dirty="0">
            <a:solidFill>
              <a:srgbClr val="000033"/>
            </a:solidFill>
          </a:endParaRPr>
        </a:p>
      </dgm:t>
    </dgm:pt>
    <dgm:pt modelId="{F5601451-08AC-B84C-A8CB-03F8C6141AE3}" type="parTrans" cxnId="{0CFC52B9-2371-B349-8A89-AD9271DF2C7F}">
      <dgm:prSet/>
      <dgm:spPr>
        <a:noFill/>
        <a:ln>
          <a:solidFill>
            <a:schemeClr val="tx1"/>
          </a:solidFill>
        </a:ln>
      </dgm:spPr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A33A8699-40AB-444F-8A85-D90BB31133ED}" type="sibTrans" cxnId="{0CFC52B9-2371-B349-8A89-AD9271DF2C7F}">
      <dgm:prSet/>
      <dgm:spPr/>
      <dgm:t>
        <a:bodyPr/>
        <a:lstStyle/>
        <a:p>
          <a:endParaRPr lang="en-US"/>
        </a:p>
      </dgm:t>
    </dgm:pt>
    <dgm:pt modelId="{55F92494-994C-F148-B76B-627A390BBA63}" type="asst">
      <dgm:prSet custT="1"/>
      <dgm:spPr>
        <a:solidFill>
          <a:srgbClr val="FFFFFF"/>
        </a:solidFill>
        <a:ln>
          <a:solidFill>
            <a:srgbClr val="000000"/>
          </a:solidFill>
        </a:ln>
      </dgm:spPr>
      <dgm:t>
        <a:bodyPr/>
        <a:lstStyle/>
        <a:p>
          <a:r>
            <a:rPr lang="en-US" sz="2000" dirty="0">
              <a:solidFill>
                <a:srgbClr val="000000"/>
              </a:solidFill>
            </a:rPr>
            <a:t>Bleeding risk assessment</a:t>
          </a:r>
        </a:p>
      </dgm:t>
    </dgm:pt>
    <dgm:pt modelId="{0DA706B3-BB5A-474C-909A-8E87B57C5F44}" type="parTrans" cxnId="{CD0D0A49-DB6D-C445-8E6B-678BFE0C8D4C}">
      <dgm:prSet/>
      <dgm:spPr>
        <a:ln>
          <a:noFill/>
        </a:ln>
      </dgm:spPr>
      <dgm:t>
        <a:bodyPr/>
        <a:lstStyle/>
        <a:p>
          <a:endParaRPr lang="en-US"/>
        </a:p>
      </dgm:t>
    </dgm:pt>
    <dgm:pt modelId="{0120ECBE-BD3A-6C47-90DF-926893C510C0}" type="sibTrans" cxnId="{CD0D0A49-DB6D-C445-8E6B-678BFE0C8D4C}">
      <dgm:prSet/>
      <dgm:spPr/>
      <dgm:t>
        <a:bodyPr/>
        <a:lstStyle/>
        <a:p>
          <a:endParaRPr lang="en-US"/>
        </a:p>
      </dgm:t>
    </dgm:pt>
    <dgm:pt modelId="{1317BC0B-BA99-ED4D-9AE8-5B58329FF719}" type="asst">
      <dgm:prSet custT="1"/>
      <dgm:spPr>
        <a:solidFill>
          <a:schemeClr val="accent2">
            <a:lumMod val="5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400" dirty="0">
              <a:solidFill>
                <a:srgbClr val="FFFFFF"/>
              </a:solidFill>
            </a:rPr>
            <a:t>A ‘high risk’ bleeding risk score is not a reason or excuse to withhold OAC</a:t>
          </a:r>
        </a:p>
      </dgm:t>
    </dgm:pt>
    <dgm:pt modelId="{20D6CB78-6A0E-5E4A-BCB4-422978456D06}" type="parTrans" cxnId="{356D9878-1DB9-9246-8F1B-C6592BC77E80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A585E9E0-BA41-514E-BFC5-C7AF43C41972}" type="sibTrans" cxnId="{356D9878-1DB9-9246-8F1B-C6592BC77E80}">
      <dgm:prSet/>
      <dgm:spPr/>
      <dgm:t>
        <a:bodyPr/>
        <a:lstStyle/>
        <a:p>
          <a:endParaRPr lang="en-US"/>
        </a:p>
      </dgm:t>
    </dgm:pt>
    <dgm:pt modelId="{B6F871AB-BD8A-B943-9D48-5F117FA07F29}" type="pres">
      <dgm:prSet presAssocID="{B25E8B11-3664-E644-BE7B-4968A7AE8A0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4656813-51C4-4D4C-9D08-9E4536B1955C}" type="pres">
      <dgm:prSet presAssocID="{9ADF012D-7876-3E4F-B141-28DCAF41FEFB}" presName="hierRoot1" presStyleCnt="0">
        <dgm:presLayoutVars>
          <dgm:hierBranch val="init"/>
        </dgm:presLayoutVars>
      </dgm:prSet>
      <dgm:spPr/>
    </dgm:pt>
    <dgm:pt modelId="{C0BE5E74-29B1-304A-908B-A888CBAD6205}" type="pres">
      <dgm:prSet presAssocID="{9ADF012D-7876-3E4F-B141-28DCAF41FEFB}" presName="rootComposite1" presStyleCnt="0"/>
      <dgm:spPr/>
    </dgm:pt>
    <dgm:pt modelId="{F131B847-0D6E-B545-ADE9-40E4B017AB52}" type="pres">
      <dgm:prSet presAssocID="{9ADF012D-7876-3E4F-B141-28DCAF41FEFB}" presName="rootText1" presStyleLbl="node0" presStyleIdx="0" presStyleCnt="1" custScaleX="552149" custScaleY="144777" custLinFactNeighborX="2784" custLinFactNeighborY="-9761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82F202D-5862-254F-AF42-7CB9D9B5FFC4}" type="pres">
      <dgm:prSet presAssocID="{9ADF012D-7876-3E4F-B141-28DCAF41FEFB}" presName="rootConnector1" presStyleLbl="node1" presStyleIdx="0" presStyleCnt="0"/>
      <dgm:spPr/>
      <dgm:t>
        <a:bodyPr/>
        <a:lstStyle/>
        <a:p>
          <a:endParaRPr lang="en-US"/>
        </a:p>
      </dgm:t>
    </dgm:pt>
    <dgm:pt modelId="{8A349003-53FB-5740-BA59-40244EBFA3FB}" type="pres">
      <dgm:prSet presAssocID="{9ADF012D-7876-3E4F-B141-28DCAF41FEFB}" presName="hierChild2" presStyleCnt="0"/>
      <dgm:spPr/>
    </dgm:pt>
    <dgm:pt modelId="{8B904044-D84F-FE44-BEFC-76CBE8C8FCD5}" type="pres">
      <dgm:prSet presAssocID="{8B028E12-CE8F-B245-9E46-4BEF02FF7DA2}" presName="Name37" presStyleLbl="parChTrans1D2" presStyleIdx="0" presStyleCnt="3"/>
      <dgm:spPr/>
      <dgm:t>
        <a:bodyPr/>
        <a:lstStyle/>
        <a:p>
          <a:endParaRPr lang="en-US"/>
        </a:p>
      </dgm:t>
    </dgm:pt>
    <dgm:pt modelId="{753EC849-FE39-7344-BBA9-1D9CE6818FC0}" type="pres">
      <dgm:prSet presAssocID="{F1B069E2-FCEA-E94D-A1C0-5B6A32C1CCE6}" presName="hierRoot2" presStyleCnt="0">
        <dgm:presLayoutVars>
          <dgm:hierBranch val="hang"/>
        </dgm:presLayoutVars>
      </dgm:prSet>
      <dgm:spPr/>
    </dgm:pt>
    <dgm:pt modelId="{9027566E-F520-CE40-A629-AADFF8003E9C}" type="pres">
      <dgm:prSet presAssocID="{F1B069E2-FCEA-E94D-A1C0-5B6A32C1CCE6}" presName="rootComposite" presStyleCnt="0"/>
      <dgm:spPr/>
    </dgm:pt>
    <dgm:pt modelId="{DADA147C-5579-EF4B-AA65-7B7B50938FC0}" type="pres">
      <dgm:prSet presAssocID="{F1B069E2-FCEA-E94D-A1C0-5B6A32C1CCE6}" presName="rootText" presStyleLbl="node2" presStyleIdx="0" presStyleCnt="2" custScaleX="361929" custScaleY="129340" custLinFactNeighborX="1443" custLinFactNeighborY="7996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19AAE04-FD38-2440-8987-F57D18878302}" type="pres">
      <dgm:prSet presAssocID="{F1B069E2-FCEA-E94D-A1C0-5B6A32C1CCE6}" presName="rootConnector" presStyleLbl="node2" presStyleIdx="0" presStyleCnt="2"/>
      <dgm:spPr/>
      <dgm:t>
        <a:bodyPr/>
        <a:lstStyle/>
        <a:p>
          <a:endParaRPr lang="en-US"/>
        </a:p>
      </dgm:t>
    </dgm:pt>
    <dgm:pt modelId="{D223ADDE-F963-6A46-BC00-A95DAD5ED1D6}" type="pres">
      <dgm:prSet presAssocID="{F1B069E2-FCEA-E94D-A1C0-5B6A32C1CCE6}" presName="hierChild4" presStyleCnt="0"/>
      <dgm:spPr/>
    </dgm:pt>
    <dgm:pt modelId="{752511CF-A285-0D42-9F25-CD8CBFDBFE15}" type="pres">
      <dgm:prSet presAssocID="{F5601451-08AC-B84C-A8CB-03F8C6141AE3}" presName="Name48" presStyleLbl="parChTrans1D3" presStyleIdx="0" presStyleCnt="2"/>
      <dgm:spPr/>
      <dgm:t>
        <a:bodyPr/>
        <a:lstStyle/>
        <a:p>
          <a:endParaRPr lang="en-US"/>
        </a:p>
      </dgm:t>
    </dgm:pt>
    <dgm:pt modelId="{E9FD102D-A27E-AB48-B95B-29B48484F83E}" type="pres">
      <dgm:prSet presAssocID="{E525C320-F6CA-D245-95DA-EC2ED5283A1C}" presName="hierRoot2" presStyleCnt="0">
        <dgm:presLayoutVars>
          <dgm:hierBranch val="init"/>
        </dgm:presLayoutVars>
      </dgm:prSet>
      <dgm:spPr/>
    </dgm:pt>
    <dgm:pt modelId="{6EEB4EF4-EB4C-6649-89F6-A5EA7CE2D217}" type="pres">
      <dgm:prSet presAssocID="{E525C320-F6CA-D245-95DA-EC2ED5283A1C}" presName="rootComposite" presStyleCnt="0"/>
      <dgm:spPr/>
    </dgm:pt>
    <dgm:pt modelId="{D021D29A-6AE8-504C-9C61-328B70845D90}" type="pres">
      <dgm:prSet presAssocID="{E525C320-F6CA-D245-95DA-EC2ED5283A1C}" presName="rootText" presStyleLbl="node3" presStyleIdx="0" presStyleCnt="1" custScaleX="440287" custScaleY="410902" custLinFactX="200000" custLinFactNeighborX="282063" custLinFactNeighborY="-9449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A316E80-3410-9749-94A0-A90323B96AB6}" type="pres">
      <dgm:prSet presAssocID="{E525C320-F6CA-D245-95DA-EC2ED5283A1C}" presName="rootConnector" presStyleLbl="node3" presStyleIdx="0" presStyleCnt="1"/>
      <dgm:spPr/>
      <dgm:t>
        <a:bodyPr/>
        <a:lstStyle/>
        <a:p>
          <a:endParaRPr lang="en-US"/>
        </a:p>
      </dgm:t>
    </dgm:pt>
    <dgm:pt modelId="{32C568FB-950D-2D4D-9149-6D5F77871356}" type="pres">
      <dgm:prSet presAssocID="{E525C320-F6CA-D245-95DA-EC2ED5283A1C}" presName="hierChild4" presStyleCnt="0"/>
      <dgm:spPr/>
    </dgm:pt>
    <dgm:pt modelId="{956429E8-DA07-3D4D-9609-A6B7907B576B}" type="pres">
      <dgm:prSet presAssocID="{E525C320-F6CA-D245-95DA-EC2ED5283A1C}" presName="hierChild5" presStyleCnt="0"/>
      <dgm:spPr/>
    </dgm:pt>
    <dgm:pt modelId="{93DA30BE-C559-9044-ABEE-80B8725CAE03}" type="pres">
      <dgm:prSet presAssocID="{F1B069E2-FCEA-E94D-A1C0-5B6A32C1CCE6}" presName="hierChild5" presStyleCnt="0"/>
      <dgm:spPr/>
    </dgm:pt>
    <dgm:pt modelId="{BD408347-6905-DF44-A38E-1DD42FEF7B64}" type="pres">
      <dgm:prSet presAssocID="{4C777B02-A4C0-1447-9A5E-EAB01A8EFEA0}" presName="Name111" presStyleLbl="parChTrans1D3" presStyleIdx="1" presStyleCnt="2"/>
      <dgm:spPr/>
      <dgm:t>
        <a:bodyPr/>
        <a:lstStyle/>
        <a:p>
          <a:endParaRPr lang="en-US"/>
        </a:p>
      </dgm:t>
    </dgm:pt>
    <dgm:pt modelId="{C42033DB-0FFF-FA42-A13C-E14704BE7C4A}" type="pres">
      <dgm:prSet presAssocID="{59F7EBBD-0E89-B143-9B1D-05B36F9BA827}" presName="hierRoot3" presStyleCnt="0">
        <dgm:presLayoutVars>
          <dgm:hierBranch val="l"/>
        </dgm:presLayoutVars>
      </dgm:prSet>
      <dgm:spPr/>
    </dgm:pt>
    <dgm:pt modelId="{6C64C90D-82E4-6240-9972-FBDBE38C5D79}" type="pres">
      <dgm:prSet presAssocID="{59F7EBBD-0E89-B143-9B1D-05B36F9BA827}" presName="rootComposite3" presStyleCnt="0"/>
      <dgm:spPr/>
    </dgm:pt>
    <dgm:pt modelId="{D768FC8A-5009-2F44-9ADD-D6160782F5E4}" type="pres">
      <dgm:prSet presAssocID="{59F7EBBD-0E89-B143-9B1D-05B36F9BA827}" presName="rootText3" presStyleLbl="asst2" presStyleIdx="0" presStyleCnt="2" custScaleX="308428" custScaleY="368507" custLinFactX="58086" custLinFactY="45473" custLinFactNeighborX="100000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5C83B3D-D0B8-4A45-9533-79FD6DE6D0BD}" type="pres">
      <dgm:prSet presAssocID="{59F7EBBD-0E89-B143-9B1D-05B36F9BA827}" presName="rootConnector3" presStyleLbl="asst2" presStyleIdx="0" presStyleCnt="2"/>
      <dgm:spPr/>
      <dgm:t>
        <a:bodyPr/>
        <a:lstStyle/>
        <a:p>
          <a:endParaRPr lang="en-US"/>
        </a:p>
      </dgm:t>
    </dgm:pt>
    <dgm:pt modelId="{FD0CB8BA-747B-DA41-BD69-6ECEB9623D62}" type="pres">
      <dgm:prSet presAssocID="{59F7EBBD-0E89-B143-9B1D-05B36F9BA827}" presName="hierChild6" presStyleCnt="0"/>
      <dgm:spPr/>
    </dgm:pt>
    <dgm:pt modelId="{08B18E95-7ACA-6F44-9770-55B32A04DA64}" type="pres">
      <dgm:prSet presAssocID="{59F7EBBD-0E89-B143-9B1D-05B36F9BA827}" presName="hierChild7" presStyleCnt="0"/>
      <dgm:spPr/>
    </dgm:pt>
    <dgm:pt modelId="{1D1027F7-2699-4A40-9D9F-7248CD853888}" type="pres">
      <dgm:prSet presAssocID="{20D6CB78-6A0E-5E4A-BCB4-422978456D06}" presName="Name111" presStyleLbl="parChTrans1D4" presStyleIdx="0" presStyleCnt="1"/>
      <dgm:spPr/>
      <dgm:t>
        <a:bodyPr/>
        <a:lstStyle/>
        <a:p>
          <a:endParaRPr lang="en-US"/>
        </a:p>
      </dgm:t>
    </dgm:pt>
    <dgm:pt modelId="{291AA922-CB30-7040-B9DF-700B26646424}" type="pres">
      <dgm:prSet presAssocID="{1317BC0B-BA99-ED4D-9AE8-5B58329FF719}" presName="hierRoot3" presStyleCnt="0">
        <dgm:presLayoutVars>
          <dgm:hierBranch val="init"/>
        </dgm:presLayoutVars>
      </dgm:prSet>
      <dgm:spPr/>
    </dgm:pt>
    <dgm:pt modelId="{FD60BAE7-906B-FB48-9F66-01E26521AC8C}" type="pres">
      <dgm:prSet presAssocID="{1317BC0B-BA99-ED4D-9AE8-5B58329FF719}" presName="rootComposite3" presStyleCnt="0"/>
      <dgm:spPr/>
    </dgm:pt>
    <dgm:pt modelId="{A7FED278-7399-3E4B-9F80-A49C4628BBD7}" type="pres">
      <dgm:prSet presAssocID="{1317BC0B-BA99-ED4D-9AE8-5B58329FF719}" presName="rootText3" presStyleLbl="asst2" presStyleIdx="1" presStyleCnt="2" custScaleX="208109" custScaleY="265070" custLinFactX="14946" custLinFactY="135845" custLinFactNeighborX="100000" custLinFactNeighborY="2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AD1B48-339C-1241-BEAB-4D8B56792D41}" type="pres">
      <dgm:prSet presAssocID="{1317BC0B-BA99-ED4D-9AE8-5B58329FF719}" presName="rootConnector3" presStyleLbl="asst2" presStyleIdx="1" presStyleCnt="2"/>
      <dgm:spPr/>
      <dgm:t>
        <a:bodyPr/>
        <a:lstStyle/>
        <a:p>
          <a:endParaRPr lang="en-US"/>
        </a:p>
      </dgm:t>
    </dgm:pt>
    <dgm:pt modelId="{24B4A0A5-9323-EC4F-926B-952FEA9A732C}" type="pres">
      <dgm:prSet presAssocID="{1317BC0B-BA99-ED4D-9AE8-5B58329FF719}" presName="hierChild6" presStyleCnt="0"/>
      <dgm:spPr/>
    </dgm:pt>
    <dgm:pt modelId="{A2AB88AB-3AB7-E840-B2B8-AF725480EB6B}" type="pres">
      <dgm:prSet presAssocID="{1317BC0B-BA99-ED4D-9AE8-5B58329FF719}" presName="hierChild7" presStyleCnt="0"/>
      <dgm:spPr/>
    </dgm:pt>
    <dgm:pt modelId="{103A44AD-D91A-5640-AD60-3608B3245984}" type="pres">
      <dgm:prSet presAssocID="{E9832BF7-4B13-2248-A7C7-307265ABA3F0}" presName="Name37" presStyleLbl="parChTrans1D2" presStyleIdx="1" presStyleCnt="3"/>
      <dgm:spPr/>
      <dgm:t>
        <a:bodyPr/>
        <a:lstStyle/>
        <a:p>
          <a:endParaRPr lang="en-US"/>
        </a:p>
      </dgm:t>
    </dgm:pt>
    <dgm:pt modelId="{7CEF0920-3931-1A48-9225-CE80C64BDAAF}" type="pres">
      <dgm:prSet presAssocID="{BC52DA63-CE77-6C4A-84D3-3C7124245763}" presName="hierRoot2" presStyleCnt="0">
        <dgm:presLayoutVars>
          <dgm:hierBranch val="init"/>
        </dgm:presLayoutVars>
      </dgm:prSet>
      <dgm:spPr/>
    </dgm:pt>
    <dgm:pt modelId="{27B50741-0E5E-4447-804A-D8E2D64D8193}" type="pres">
      <dgm:prSet presAssocID="{BC52DA63-CE77-6C4A-84D3-3C7124245763}" presName="rootComposite" presStyleCnt="0"/>
      <dgm:spPr/>
    </dgm:pt>
    <dgm:pt modelId="{A89D286C-57B8-024A-9797-15B55054AADA}" type="pres">
      <dgm:prSet presAssocID="{BC52DA63-CE77-6C4A-84D3-3C7124245763}" presName="rootText" presStyleLbl="node2" presStyleIdx="1" presStyleCnt="2" custScaleX="291916" custScaleY="606448" custLinFactNeighborX="5960" custLinFactNeighborY="1444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B8B67DE-D1B4-5549-9DA2-A76DD707B2FF}" type="pres">
      <dgm:prSet presAssocID="{BC52DA63-CE77-6C4A-84D3-3C7124245763}" presName="rootConnector" presStyleLbl="node2" presStyleIdx="1" presStyleCnt="2"/>
      <dgm:spPr/>
      <dgm:t>
        <a:bodyPr/>
        <a:lstStyle/>
        <a:p>
          <a:endParaRPr lang="en-US"/>
        </a:p>
      </dgm:t>
    </dgm:pt>
    <dgm:pt modelId="{9FA4AE68-7354-8C48-BB05-148DF0E0C112}" type="pres">
      <dgm:prSet presAssocID="{BC52DA63-CE77-6C4A-84D3-3C7124245763}" presName="hierChild4" presStyleCnt="0"/>
      <dgm:spPr/>
    </dgm:pt>
    <dgm:pt modelId="{D4C266B5-E5A5-5840-9497-F68F18991B00}" type="pres">
      <dgm:prSet presAssocID="{BC52DA63-CE77-6C4A-84D3-3C7124245763}" presName="hierChild5" presStyleCnt="0"/>
      <dgm:spPr/>
    </dgm:pt>
    <dgm:pt modelId="{CCF19AEA-5D78-3F47-BA8E-817754ED02A1}" type="pres">
      <dgm:prSet presAssocID="{9ADF012D-7876-3E4F-B141-28DCAF41FEFB}" presName="hierChild3" presStyleCnt="0"/>
      <dgm:spPr/>
    </dgm:pt>
    <dgm:pt modelId="{6F38F4CE-7826-CA4F-933E-461304A7AD23}" type="pres">
      <dgm:prSet presAssocID="{0DA706B3-BB5A-474C-909A-8E87B57C5F44}" presName="Name111" presStyleLbl="parChTrans1D2" presStyleIdx="2" presStyleCnt="3"/>
      <dgm:spPr/>
      <dgm:t>
        <a:bodyPr/>
        <a:lstStyle/>
        <a:p>
          <a:endParaRPr lang="en-US"/>
        </a:p>
      </dgm:t>
    </dgm:pt>
    <dgm:pt modelId="{752AB500-DFAD-494A-BC05-D7CBC751167C}" type="pres">
      <dgm:prSet presAssocID="{55F92494-994C-F148-B76B-627A390BBA63}" presName="hierRoot3" presStyleCnt="0">
        <dgm:presLayoutVars>
          <dgm:hierBranch val="init"/>
        </dgm:presLayoutVars>
      </dgm:prSet>
      <dgm:spPr/>
    </dgm:pt>
    <dgm:pt modelId="{4EE2A2DB-A75A-7949-8594-1BD5C3E919F8}" type="pres">
      <dgm:prSet presAssocID="{55F92494-994C-F148-B76B-627A390BBA63}" presName="rootComposite3" presStyleCnt="0"/>
      <dgm:spPr/>
    </dgm:pt>
    <dgm:pt modelId="{0DB91A90-623C-F640-B757-07D02647437B}" type="pres">
      <dgm:prSet presAssocID="{55F92494-994C-F148-B76B-627A390BBA63}" presName="rootText3" presStyleLbl="asst1" presStyleIdx="0" presStyleCnt="1" custScaleX="329614" custLinFactX="73288" custLinFactNeighborX="100000" custLinFactNeighborY="903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E3FAEF4-425F-3A49-92EF-7481590698C8}" type="pres">
      <dgm:prSet presAssocID="{55F92494-994C-F148-B76B-627A390BBA63}" presName="rootConnector3" presStyleLbl="asst1" presStyleIdx="0" presStyleCnt="1"/>
      <dgm:spPr/>
      <dgm:t>
        <a:bodyPr/>
        <a:lstStyle/>
        <a:p>
          <a:endParaRPr lang="en-US"/>
        </a:p>
      </dgm:t>
    </dgm:pt>
    <dgm:pt modelId="{FAC3C9CB-A88B-4E48-91C7-299FDF7F23FC}" type="pres">
      <dgm:prSet presAssocID="{55F92494-994C-F148-B76B-627A390BBA63}" presName="hierChild6" presStyleCnt="0"/>
      <dgm:spPr/>
    </dgm:pt>
    <dgm:pt modelId="{BEB28785-0293-B44F-AD66-62D0CBF63EB8}" type="pres">
      <dgm:prSet presAssocID="{55F92494-994C-F148-B76B-627A390BBA63}" presName="hierChild7" presStyleCnt="0"/>
      <dgm:spPr/>
    </dgm:pt>
  </dgm:ptLst>
  <dgm:cxnLst>
    <dgm:cxn modelId="{05DF1D1C-F996-4B44-B2F9-5E64E97C31BF}" type="presOf" srcId="{59F7EBBD-0E89-B143-9B1D-05B36F9BA827}" destId="{65C83B3D-D0B8-4A45-9533-79FD6DE6D0BD}" srcOrd="1" destOrd="0" presId="urn:microsoft.com/office/officeart/2005/8/layout/orgChart1"/>
    <dgm:cxn modelId="{3965950B-7D42-8D4F-B0F4-D32E6E48147D}" type="presOf" srcId="{9ADF012D-7876-3E4F-B141-28DCAF41FEFB}" destId="{F131B847-0D6E-B545-ADE9-40E4B017AB52}" srcOrd="0" destOrd="0" presId="urn:microsoft.com/office/officeart/2005/8/layout/orgChart1"/>
    <dgm:cxn modelId="{D3BDD9F8-E55F-394E-8884-7F414DABFDA0}" type="presOf" srcId="{55F92494-994C-F148-B76B-627A390BBA63}" destId="{0DB91A90-623C-F640-B757-07D02647437B}" srcOrd="0" destOrd="0" presId="urn:microsoft.com/office/officeart/2005/8/layout/orgChart1"/>
    <dgm:cxn modelId="{9D129D1A-EC78-874A-A4A8-63E4AC9AAE56}" srcId="{9ADF012D-7876-3E4F-B141-28DCAF41FEFB}" destId="{BC52DA63-CE77-6C4A-84D3-3C7124245763}" srcOrd="1" destOrd="0" parTransId="{E9832BF7-4B13-2248-A7C7-307265ABA3F0}" sibTransId="{8F5C1D81-1BBE-AF4C-AA08-18FDC93735E6}"/>
    <dgm:cxn modelId="{0240B8D9-8B7A-4B4A-960B-746F76DBE517}" srcId="{B25E8B11-3664-E644-BE7B-4968A7AE8A0B}" destId="{9ADF012D-7876-3E4F-B141-28DCAF41FEFB}" srcOrd="0" destOrd="0" parTransId="{4B552A9B-8D66-1C4C-A992-8A2E135A9DB7}" sibTransId="{13047D5B-A6C3-6440-A4C3-749726D4FA7B}"/>
    <dgm:cxn modelId="{CD0D0A49-DB6D-C445-8E6B-678BFE0C8D4C}" srcId="{9ADF012D-7876-3E4F-B141-28DCAF41FEFB}" destId="{55F92494-994C-F148-B76B-627A390BBA63}" srcOrd="2" destOrd="0" parTransId="{0DA706B3-BB5A-474C-909A-8E87B57C5F44}" sibTransId="{0120ECBE-BD3A-6C47-90DF-926893C510C0}"/>
    <dgm:cxn modelId="{5347DB49-C41C-CF45-8DC7-7C34D3C6A1B6}" type="presOf" srcId="{E525C320-F6CA-D245-95DA-EC2ED5283A1C}" destId="{7A316E80-3410-9749-94A0-A90323B96AB6}" srcOrd="1" destOrd="0" presId="urn:microsoft.com/office/officeart/2005/8/layout/orgChart1"/>
    <dgm:cxn modelId="{CB1929AB-906E-4742-9EF4-ADF61C9D1ECC}" type="presOf" srcId="{BC52DA63-CE77-6C4A-84D3-3C7124245763}" destId="{A89D286C-57B8-024A-9797-15B55054AADA}" srcOrd="0" destOrd="0" presId="urn:microsoft.com/office/officeart/2005/8/layout/orgChart1"/>
    <dgm:cxn modelId="{0CFC52B9-2371-B349-8A89-AD9271DF2C7F}" srcId="{F1B069E2-FCEA-E94D-A1C0-5B6A32C1CCE6}" destId="{E525C320-F6CA-D245-95DA-EC2ED5283A1C}" srcOrd="1" destOrd="0" parTransId="{F5601451-08AC-B84C-A8CB-03F8C6141AE3}" sibTransId="{A33A8699-40AB-444F-8A85-D90BB31133ED}"/>
    <dgm:cxn modelId="{FD0E796B-F6FA-E648-80C8-8FCF95D6354F}" type="presOf" srcId="{F1B069E2-FCEA-E94D-A1C0-5B6A32C1CCE6}" destId="{F19AAE04-FD38-2440-8987-F57D18878302}" srcOrd="1" destOrd="0" presId="urn:microsoft.com/office/officeart/2005/8/layout/orgChart1"/>
    <dgm:cxn modelId="{AEA9E2E0-18A6-0A41-B76A-45D26DE3E0E7}" type="presOf" srcId="{F5601451-08AC-B84C-A8CB-03F8C6141AE3}" destId="{752511CF-A285-0D42-9F25-CD8CBFDBFE15}" srcOrd="0" destOrd="0" presId="urn:microsoft.com/office/officeart/2005/8/layout/orgChart1"/>
    <dgm:cxn modelId="{A3D61444-AC9F-5C46-A5FB-084AA07B0B3D}" type="presOf" srcId="{E9832BF7-4B13-2248-A7C7-307265ABA3F0}" destId="{103A44AD-D91A-5640-AD60-3608B3245984}" srcOrd="0" destOrd="0" presId="urn:microsoft.com/office/officeart/2005/8/layout/orgChart1"/>
    <dgm:cxn modelId="{4D4D6C71-E3CD-A940-8457-BE152C99F872}" type="presOf" srcId="{55F92494-994C-F148-B76B-627A390BBA63}" destId="{BE3FAEF4-425F-3A49-92EF-7481590698C8}" srcOrd="1" destOrd="0" presId="urn:microsoft.com/office/officeart/2005/8/layout/orgChart1"/>
    <dgm:cxn modelId="{356D9878-1DB9-9246-8F1B-C6592BC77E80}" srcId="{59F7EBBD-0E89-B143-9B1D-05B36F9BA827}" destId="{1317BC0B-BA99-ED4D-9AE8-5B58329FF719}" srcOrd="0" destOrd="0" parTransId="{20D6CB78-6A0E-5E4A-BCB4-422978456D06}" sibTransId="{A585E9E0-BA41-514E-BFC5-C7AF43C41972}"/>
    <dgm:cxn modelId="{9386D166-8539-814E-9F5D-9329D15E86CB}" type="presOf" srcId="{B25E8B11-3664-E644-BE7B-4968A7AE8A0B}" destId="{B6F871AB-BD8A-B943-9D48-5F117FA07F29}" srcOrd="0" destOrd="0" presId="urn:microsoft.com/office/officeart/2005/8/layout/orgChart1"/>
    <dgm:cxn modelId="{0C625974-E9C4-A142-87EB-1D8D53757AAC}" type="presOf" srcId="{0DA706B3-BB5A-474C-909A-8E87B57C5F44}" destId="{6F38F4CE-7826-CA4F-933E-461304A7AD23}" srcOrd="0" destOrd="0" presId="urn:microsoft.com/office/officeart/2005/8/layout/orgChart1"/>
    <dgm:cxn modelId="{F9A083D9-5120-CF46-9B30-7C16FECE5D86}" type="presOf" srcId="{1317BC0B-BA99-ED4D-9AE8-5B58329FF719}" destId="{46AD1B48-339C-1241-BEAB-4D8B56792D41}" srcOrd="1" destOrd="0" presId="urn:microsoft.com/office/officeart/2005/8/layout/orgChart1"/>
    <dgm:cxn modelId="{CCAEF935-1B0C-2A4B-858F-1F795A4D0A0A}" type="presOf" srcId="{59F7EBBD-0E89-B143-9B1D-05B36F9BA827}" destId="{D768FC8A-5009-2F44-9ADD-D6160782F5E4}" srcOrd="0" destOrd="0" presId="urn:microsoft.com/office/officeart/2005/8/layout/orgChart1"/>
    <dgm:cxn modelId="{55370C8D-5B9D-D642-9E14-AB640E3F0C79}" type="presOf" srcId="{4C777B02-A4C0-1447-9A5E-EAB01A8EFEA0}" destId="{BD408347-6905-DF44-A38E-1DD42FEF7B64}" srcOrd="0" destOrd="0" presId="urn:microsoft.com/office/officeart/2005/8/layout/orgChart1"/>
    <dgm:cxn modelId="{E9C6FB7D-7B4D-0441-B9A1-5A990E9F97E6}" srcId="{F1B069E2-FCEA-E94D-A1C0-5B6A32C1CCE6}" destId="{59F7EBBD-0E89-B143-9B1D-05B36F9BA827}" srcOrd="0" destOrd="0" parTransId="{4C777B02-A4C0-1447-9A5E-EAB01A8EFEA0}" sibTransId="{08FC61D8-99D8-354F-A380-1935EF17B47A}"/>
    <dgm:cxn modelId="{5AF1D3C0-472E-F24A-911D-C1687DF219DD}" type="presOf" srcId="{1317BC0B-BA99-ED4D-9AE8-5B58329FF719}" destId="{A7FED278-7399-3E4B-9F80-A49C4628BBD7}" srcOrd="0" destOrd="0" presId="urn:microsoft.com/office/officeart/2005/8/layout/orgChart1"/>
    <dgm:cxn modelId="{A20B6E43-1162-7849-94D9-D86DCCD36557}" type="presOf" srcId="{9ADF012D-7876-3E4F-B141-28DCAF41FEFB}" destId="{F82F202D-5862-254F-AF42-7CB9D9B5FFC4}" srcOrd="1" destOrd="0" presId="urn:microsoft.com/office/officeart/2005/8/layout/orgChart1"/>
    <dgm:cxn modelId="{19930A78-3063-8C40-8B59-EE5B0E0D6534}" type="presOf" srcId="{20D6CB78-6A0E-5E4A-BCB4-422978456D06}" destId="{1D1027F7-2699-4A40-9D9F-7248CD853888}" srcOrd="0" destOrd="0" presId="urn:microsoft.com/office/officeart/2005/8/layout/orgChart1"/>
    <dgm:cxn modelId="{9995EFB8-BB03-384A-A369-34967117345E}" type="presOf" srcId="{8B028E12-CE8F-B245-9E46-4BEF02FF7DA2}" destId="{8B904044-D84F-FE44-BEFC-76CBE8C8FCD5}" srcOrd="0" destOrd="0" presId="urn:microsoft.com/office/officeart/2005/8/layout/orgChart1"/>
    <dgm:cxn modelId="{B9C01A88-B752-4E4A-B8D2-16ECB30E92F8}" type="presOf" srcId="{BC52DA63-CE77-6C4A-84D3-3C7124245763}" destId="{4B8B67DE-D1B4-5549-9DA2-A76DD707B2FF}" srcOrd="1" destOrd="0" presId="urn:microsoft.com/office/officeart/2005/8/layout/orgChart1"/>
    <dgm:cxn modelId="{C96DC1A3-F298-744B-87E1-BC98F7996842}" srcId="{9ADF012D-7876-3E4F-B141-28DCAF41FEFB}" destId="{F1B069E2-FCEA-E94D-A1C0-5B6A32C1CCE6}" srcOrd="0" destOrd="0" parTransId="{8B028E12-CE8F-B245-9E46-4BEF02FF7DA2}" sibTransId="{FFFCBF77-E330-4E4C-B97A-480BA7E6C8FF}"/>
    <dgm:cxn modelId="{8B55FA8F-9C9E-6845-B06E-6A4ECE599727}" type="presOf" srcId="{F1B069E2-FCEA-E94D-A1C0-5B6A32C1CCE6}" destId="{DADA147C-5579-EF4B-AA65-7B7B50938FC0}" srcOrd="0" destOrd="0" presId="urn:microsoft.com/office/officeart/2005/8/layout/orgChart1"/>
    <dgm:cxn modelId="{3E190310-9C24-6141-AECB-8BF77009DEA5}" type="presOf" srcId="{E525C320-F6CA-D245-95DA-EC2ED5283A1C}" destId="{D021D29A-6AE8-504C-9C61-328B70845D90}" srcOrd="0" destOrd="0" presId="urn:microsoft.com/office/officeart/2005/8/layout/orgChart1"/>
    <dgm:cxn modelId="{155D37C6-8AF5-ED40-81F2-B9D4BDF983B3}" type="presParOf" srcId="{B6F871AB-BD8A-B943-9D48-5F117FA07F29}" destId="{E4656813-51C4-4D4C-9D08-9E4536B1955C}" srcOrd="0" destOrd="0" presId="urn:microsoft.com/office/officeart/2005/8/layout/orgChart1"/>
    <dgm:cxn modelId="{302ABD44-1FC1-0F4E-A2B6-ECE29E334BA0}" type="presParOf" srcId="{E4656813-51C4-4D4C-9D08-9E4536B1955C}" destId="{C0BE5E74-29B1-304A-908B-A888CBAD6205}" srcOrd="0" destOrd="0" presId="urn:microsoft.com/office/officeart/2005/8/layout/orgChart1"/>
    <dgm:cxn modelId="{124A40EE-4E9E-C64E-B55B-D574517D24CC}" type="presParOf" srcId="{C0BE5E74-29B1-304A-908B-A888CBAD6205}" destId="{F131B847-0D6E-B545-ADE9-40E4B017AB52}" srcOrd="0" destOrd="0" presId="urn:microsoft.com/office/officeart/2005/8/layout/orgChart1"/>
    <dgm:cxn modelId="{046DCC7A-C3F2-3F4E-BF9F-B5455A175179}" type="presParOf" srcId="{C0BE5E74-29B1-304A-908B-A888CBAD6205}" destId="{F82F202D-5862-254F-AF42-7CB9D9B5FFC4}" srcOrd="1" destOrd="0" presId="urn:microsoft.com/office/officeart/2005/8/layout/orgChart1"/>
    <dgm:cxn modelId="{EA509745-A436-CF4D-A48A-DC1BF05B2A4E}" type="presParOf" srcId="{E4656813-51C4-4D4C-9D08-9E4536B1955C}" destId="{8A349003-53FB-5740-BA59-40244EBFA3FB}" srcOrd="1" destOrd="0" presId="urn:microsoft.com/office/officeart/2005/8/layout/orgChart1"/>
    <dgm:cxn modelId="{62E9654E-9674-E14E-AF2F-B689079F3B3A}" type="presParOf" srcId="{8A349003-53FB-5740-BA59-40244EBFA3FB}" destId="{8B904044-D84F-FE44-BEFC-76CBE8C8FCD5}" srcOrd="0" destOrd="0" presId="urn:microsoft.com/office/officeart/2005/8/layout/orgChart1"/>
    <dgm:cxn modelId="{FEAD8523-B876-544F-91A3-FE58E0B6BF24}" type="presParOf" srcId="{8A349003-53FB-5740-BA59-40244EBFA3FB}" destId="{753EC849-FE39-7344-BBA9-1D9CE6818FC0}" srcOrd="1" destOrd="0" presId="urn:microsoft.com/office/officeart/2005/8/layout/orgChart1"/>
    <dgm:cxn modelId="{2105B72B-BC29-AE4F-ACA1-E0D78A45A5EC}" type="presParOf" srcId="{753EC849-FE39-7344-BBA9-1D9CE6818FC0}" destId="{9027566E-F520-CE40-A629-AADFF8003E9C}" srcOrd="0" destOrd="0" presId="urn:microsoft.com/office/officeart/2005/8/layout/orgChart1"/>
    <dgm:cxn modelId="{377B3489-6702-E04D-A83A-52797C695B3F}" type="presParOf" srcId="{9027566E-F520-CE40-A629-AADFF8003E9C}" destId="{DADA147C-5579-EF4B-AA65-7B7B50938FC0}" srcOrd="0" destOrd="0" presId="urn:microsoft.com/office/officeart/2005/8/layout/orgChart1"/>
    <dgm:cxn modelId="{55C7E843-69A3-6345-B6CA-9074DF848908}" type="presParOf" srcId="{9027566E-F520-CE40-A629-AADFF8003E9C}" destId="{F19AAE04-FD38-2440-8987-F57D18878302}" srcOrd="1" destOrd="0" presId="urn:microsoft.com/office/officeart/2005/8/layout/orgChart1"/>
    <dgm:cxn modelId="{C6D7072A-819E-8F4E-8E10-15710DA99D8C}" type="presParOf" srcId="{753EC849-FE39-7344-BBA9-1D9CE6818FC0}" destId="{D223ADDE-F963-6A46-BC00-A95DAD5ED1D6}" srcOrd="1" destOrd="0" presId="urn:microsoft.com/office/officeart/2005/8/layout/orgChart1"/>
    <dgm:cxn modelId="{79055035-E253-304F-80BF-39904B1D5EBF}" type="presParOf" srcId="{D223ADDE-F963-6A46-BC00-A95DAD5ED1D6}" destId="{752511CF-A285-0D42-9F25-CD8CBFDBFE15}" srcOrd="0" destOrd="0" presId="urn:microsoft.com/office/officeart/2005/8/layout/orgChart1"/>
    <dgm:cxn modelId="{7ADC48B7-F8EB-B844-A30C-05698729EA2F}" type="presParOf" srcId="{D223ADDE-F963-6A46-BC00-A95DAD5ED1D6}" destId="{E9FD102D-A27E-AB48-B95B-29B48484F83E}" srcOrd="1" destOrd="0" presId="urn:microsoft.com/office/officeart/2005/8/layout/orgChart1"/>
    <dgm:cxn modelId="{EB9AB027-60E7-594A-A9BD-9F9F31A7914B}" type="presParOf" srcId="{E9FD102D-A27E-AB48-B95B-29B48484F83E}" destId="{6EEB4EF4-EB4C-6649-89F6-A5EA7CE2D217}" srcOrd="0" destOrd="0" presId="urn:microsoft.com/office/officeart/2005/8/layout/orgChart1"/>
    <dgm:cxn modelId="{87B6EE67-6365-8045-8255-9903BAEDB94C}" type="presParOf" srcId="{6EEB4EF4-EB4C-6649-89F6-A5EA7CE2D217}" destId="{D021D29A-6AE8-504C-9C61-328B70845D90}" srcOrd="0" destOrd="0" presId="urn:microsoft.com/office/officeart/2005/8/layout/orgChart1"/>
    <dgm:cxn modelId="{4649DBBD-C95C-E84F-A8CD-5C6EEA62011B}" type="presParOf" srcId="{6EEB4EF4-EB4C-6649-89F6-A5EA7CE2D217}" destId="{7A316E80-3410-9749-94A0-A90323B96AB6}" srcOrd="1" destOrd="0" presId="urn:microsoft.com/office/officeart/2005/8/layout/orgChart1"/>
    <dgm:cxn modelId="{14D565B2-5303-024D-ADA0-E2C458C47E72}" type="presParOf" srcId="{E9FD102D-A27E-AB48-B95B-29B48484F83E}" destId="{32C568FB-950D-2D4D-9149-6D5F77871356}" srcOrd="1" destOrd="0" presId="urn:microsoft.com/office/officeart/2005/8/layout/orgChart1"/>
    <dgm:cxn modelId="{C45993CD-D2C9-2347-B87A-871FABF07CC0}" type="presParOf" srcId="{E9FD102D-A27E-AB48-B95B-29B48484F83E}" destId="{956429E8-DA07-3D4D-9609-A6B7907B576B}" srcOrd="2" destOrd="0" presId="urn:microsoft.com/office/officeart/2005/8/layout/orgChart1"/>
    <dgm:cxn modelId="{DBAE78C3-B6D9-1445-9F80-1593B7B42AFB}" type="presParOf" srcId="{753EC849-FE39-7344-BBA9-1D9CE6818FC0}" destId="{93DA30BE-C559-9044-ABEE-80B8725CAE03}" srcOrd="2" destOrd="0" presId="urn:microsoft.com/office/officeart/2005/8/layout/orgChart1"/>
    <dgm:cxn modelId="{5681377D-4DB3-AF47-A2E4-40E93BE2688F}" type="presParOf" srcId="{93DA30BE-C559-9044-ABEE-80B8725CAE03}" destId="{BD408347-6905-DF44-A38E-1DD42FEF7B64}" srcOrd="0" destOrd="0" presId="urn:microsoft.com/office/officeart/2005/8/layout/orgChart1"/>
    <dgm:cxn modelId="{56924BAD-ABE5-3946-8C40-B2754F01AC0B}" type="presParOf" srcId="{93DA30BE-C559-9044-ABEE-80B8725CAE03}" destId="{C42033DB-0FFF-FA42-A13C-E14704BE7C4A}" srcOrd="1" destOrd="0" presId="urn:microsoft.com/office/officeart/2005/8/layout/orgChart1"/>
    <dgm:cxn modelId="{A752EEE1-B0F0-6544-BA9F-D3FCDB8D13C4}" type="presParOf" srcId="{C42033DB-0FFF-FA42-A13C-E14704BE7C4A}" destId="{6C64C90D-82E4-6240-9972-FBDBE38C5D79}" srcOrd="0" destOrd="0" presId="urn:microsoft.com/office/officeart/2005/8/layout/orgChart1"/>
    <dgm:cxn modelId="{D8DD6EB9-25C6-5E44-9011-5D1D7003602F}" type="presParOf" srcId="{6C64C90D-82E4-6240-9972-FBDBE38C5D79}" destId="{D768FC8A-5009-2F44-9ADD-D6160782F5E4}" srcOrd="0" destOrd="0" presId="urn:microsoft.com/office/officeart/2005/8/layout/orgChart1"/>
    <dgm:cxn modelId="{18299740-8B98-8041-B364-6869BB4EEE44}" type="presParOf" srcId="{6C64C90D-82E4-6240-9972-FBDBE38C5D79}" destId="{65C83B3D-D0B8-4A45-9533-79FD6DE6D0BD}" srcOrd="1" destOrd="0" presId="urn:microsoft.com/office/officeart/2005/8/layout/orgChart1"/>
    <dgm:cxn modelId="{B6157A31-3F55-E248-9F24-EFE056294A78}" type="presParOf" srcId="{C42033DB-0FFF-FA42-A13C-E14704BE7C4A}" destId="{FD0CB8BA-747B-DA41-BD69-6ECEB9623D62}" srcOrd="1" destOrd="0" presId="urn:microsoft.com/office/officeart/2005/8/layout/orgChart1"/>
    <dgm:cxn modelId="{49AECACA-C95E-8144-B73A-6BB5E5F3D711}" type="presParOf" srcId="{C42033DB-0FFF-FA42-A13C-E14704BE7C4A}" destId="{08B18E95-7ACA-6F44-9770-55B32A04DA64}" srcOrd="2" destOrd="0" presId="urn:microsoft.com/office/officeart/2005/8/layout/orgChart1"/>
    <dgm:cxn modelId="{1ABC4047-B41E-204E-8C45-CA37C7069BBD}" type="presParOf" srcId="{08B18E95-7ACA-6F44-9770-55B32A04DA64}" destId="{1D1027F7-2699-4A40-9D9F-7248CD853888}" srcOrd="0" destOrd="0" presId="urn:microsoft.com/office/officeart/2005/8/layout/orgChart1"/>
    <dgm:cxn modelId="{B9CA9BBD-3D82-FD4C-BB10-3DDA79FC3C51}" type="presParOf" srcId="{08B18E95-7ACA-6F44-9770-55B32A04DA64}" destId="{291AA922-CB30-7040-B9DF-700B26646424}" srcOrd="1" destOrd="0" presId="urn:microsoft.com/office/officeart/2005/8/layout/orgChart1"/>
    <dgm:cxn modelId="{B046E733-C498-0844-AF08-16E279105068}" type="presParOf" srcId="{291AA922-CB30-7040-B9DF-700B26646424}" destId="{FD60BAE7-906B-FB48-9F66-01E26521AC8C}" srcOrd="0" destOrd="0" presId="urn:microsoft.com/office/officeart/2005/8/layout/orgChart1"/>
    <dgm:cxn modelId="{5C5524DD-D4B0-0042-823D-A04AE3496AC2}" type="presParOf" srcId="{FD60BAE7-906B-FB48-9F66-01E26521AC8C}" destId="{A7FED278-7399-3E4B-9F80-A49C4628BBD7}" srcOrd="0" destOrd="0" presId="urn:microsoft.com/office/officeart/2005/8/layout/orgChart1"/>
    <dgm:cxn modelId="{A02E559E-EA0B-DC41-8DB7-358D6D0C9373}" type="presParOf" srcId="{FD60BAE7-906B-FB48-9F66-01E26521AC8C}" destId="{46AD1B48-339C-1241-BEAB-4D8B56792D41}" srcOrd="1" destOrd="0" presId="urn:microsoft.com/office/officeart/2005/8/layout/orgChart1"/>
    <dgm:cxn modelId="{57BE0E47-6075-6A46-8427-16842B8E09FF}" type="presParOf" srcId="{291AA922-CB30-7040-B9DF-700B26646424}" destId="{24B4A0A5-9323-EC4F-926B-952FEA9A732C}" srcOrd="1" destOrd="0" presId="urn:microsoft.com/office/officeart/2005/8/layout/orgChart1"/>
    <dgm:cxn modelId="{7A5CC802-B116-1046-B7FF-3A015E6F22F7}" type="presParOf" srcId="{291AA922-CB30-7040-B9DF-700B26646424}" destId="{A2AB88AB-3AB7-E840-B2B8-AF725480EB6B}" srcOrd="2" destOrd="0" presId="urn:microsoft.com/office/officeart/2005/8/layout/orgChart1"/>
    <dgm:cxn modelId="{055D7BDF-485A-4B4A-988D-D7DE93EB74EE}" type="presParOf" srcId="{8A349003-53FB-5740-BA59-40244EBFA3FB}" destId="{103A44AD-D91A-5640-AD60-3608B3245984}" srcOrd="2" destOrd="0" presId="urn:microsoft.com/office/officeart/2005/8/layout/orgChart1"/>
    <dgm:cxn modelId="{24810ACD-0757-C64E-94FC-184796EB2FD7}" type="presParOf" srcId="{8A349003-53FB-5740-BA59-40244EBFA3FB}" destId="{7CEF0920-3931-1A48-9225-CE80C64BDAAF}" srcOrd="3" destOrd="0" presId="urn:microsoft.com/office/officeart/2005/8/layout/orgChart1"/>
    <dgm:cxn modelId="{0306830F-FBFE-5B48-8BB2-7972C57EC567}" type="presParOf" srcId="{7CEF0920-3931-1A48-9225-CE80C64BDAAF}" destId="{27B50741-0E5E-4447-804A-D8E2D64D8193}" srcOrd="0" destOrd="0" presId="urn:microsoft.com/office/officeart/2005/8/layout/orgChart1"/>
    <dgm:cxn modelId="{6EE67A36-CBC7-0B48-AEBB-B7BA008F08D9}" type="presParOf" srcId="{27B50741-0E5E-4447-804A-D8E2D64D8193}" destId="{A89D286C-57B8-024A-9797-15B55054AADA}" srcOrd="0" destOrd="0" presId="urn:microsoft.com/office/officeart/2005/8/layout/orgChart1"/>
    <dgm:cxn modelId="{756E73B5-0DA0-A048-88B4-6BC4E1EB9D05}" type="presParOf" srcId="{27B50741-0E5E-4447-804A-D8E2D64D8193}" destId="{4B8B67DE-D1B4-5549-9DA2-A76DD707B2FF}" srcOrd="1" destOrd="0" presId="urn:microsoft.com/office/officeart/2005/8/layout/orgChart1"/>
    <dgm:cxn modelId="{A4C6FF55-BDF7-3E4D-9C8C-84AB67908B65}" type="presParOf" srcId="{7CEF0920-3931-1A48-9225-CE80C64BDAAF}" destId="{9FA4AE68-7354-8C48-BB05-148DF0E0C112}" srcOrd="1" destOrd="0" presId="urn:microsoft.com/office/officeart/2005/8/layout/orgChart1"/>
    <dgm:cxn modelId="{AE686673-C241-1742-AE7F-74ECF047C7FC}" type="presParOf" srcId="{7CEF0920-3931-1A48-9225-CE80C64BDAAF}" destId="{D4C266B5-E5A5-5840-9497-F68F18991B00}" srcOrd="2" destOrd="0" presId="urn:microsoft.com/office/officeart/2005/8/layout/orgChart1"/>
    <dgm:cxn modelId="{E81C54B4-4350-F94D-AC99-0BB209CFF041}" type="presParOf" srcId="{E4656813-51C4-4D4C-9D08-9E4536B1955C}" destId="{CCF19AEA-5D78-3F47-BA8E-817754ED02A1}" srcOrd="2" destOrd="0" presId="urn:microsoft.com/office/officeart/2005/8/layout/orgChart1"/>
    <dgm:cxn modelId="{BE04AEC7-627C-024F-A9F0-135D2C7D2B15}" type="presParOf" srcId="{CCF19AEA-5D78-3F47-BA8E-817754ED02A1}" destId="{6F38F4CE-7826-CA4F-933E-461304A7AD23}" srcOrd="0" destOrd="0" presId="urn:microsoft.com/office/officeart/2005/8/layout/orgChart1"/>
    <dgm:cxn modelId="{DD7E2FB2-3810-E54E-926D-6B92A84D48D2}" type="presParOf" srcId="{CCF19AEA-5D78-3F47-BA8E-817754ED02A1}" destId="{752AB500-DFAD-494A-BC05-D7CBC751167C}" srcOrd="1" destOrd="0" presId="urn:microsoft.com/office/officeart/2005/8/layout/orgChart1"/>
    <dgm:cxn modelId="{62E8B71A-3BFA-974D-BE75-DAC314074941}" type="presParOf" srcId="{752AB500-DFAD-494A-BC05-D7CBC751167C}" destId="{4EE2A2DB-A75A-7949-8594-1BD5C3E919F8}" srcOrd="0" destOrd="0" presId="urn:microsoft.com/office/officeart/2005/8/layout/orgChart1"/>
    <dgm:cxn modelId="{27AEF090-7F5F-8044-BF82-6EB3509272FE}" type="presParOf" srcId="{4EE2A2DB-A75A-7949-8594-1BD5C3E919F8}" destId="{0DB91A90-623C-F640-B757-07D02647437B}" srcOrd="0" destOrd="0" presId="urn:microsoft.com/office/officeart/2005/8/layout/orgChart1"/>
    <dgm:cxn modelId="{3B9DB6BD-9614-9242-A7BF-983F2E5F3E77}" type="presParOf" srcId="{4EE2A2DB-A75A-7949-8594-1BD5C3E919F8}" destId="{BE3FAEF4-425F-3A49-92EF-7481590698C8}" srcOrd="1" destOrd="0" presId="urn:microsoft.com/office/officeart/2005/8/layout/orgChart1"/>
    <dgm:cxn modelId="{8EB5A1FD-52C0-054C-A23E-D900D7FE97C5}" type="presParOf" srcId="{752AB500-DFAD-494A-BC05-D7CBC751167C}" destId="{FAC3C9CB-A88B-4E48-91C7-299FDF7F23FC}" srcOrd="1" destOrd="0" presId="urn:microsoft.com/office/officeart/2005/8/layout/orgChart1"/>
    <dgm:cxn modelId="{D45A3475-888E-A643-85ED-0750EEA9DD22}" type="presParOf" srcId="{752AB500-DFAD-494A-BC05-D7CBC751167C}" destId="{BEB28785-0293-B44F-AD66-62D0CBF63EB8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E58ECA-EAC1-B443-82E3-6743F32773B0}" type="doc">
      <dgm:prSet loTypeId="urn:microsoft.com/office/officeart/2005/8/layout/cycle7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85757E3-FB46-8A47-B337-C9D2E4FC8102}">
      <dgm:prSet phldrT="[Text]" custT="1"/>
      <dgm:spPr>
        <a:solidFill>
          <a:srgbClr val="000090"/>
        </a:solidFill>
      </dgm:spPr>
      <dgm:t>
        <a:bodyPr/>
        <a:lstStyle/>
        <a:p>
          <a:r>
            <a:rPr lang="en-US" sz="2400" b="1" dirty="0">
              <a:solidFill>
                <a:srgbClr val="FFFFFF"/>
              </a:solidFill>
              <a:latin typeface="Times New Roman" charset="0"/>
              <a:ea typeface="ＭＳ Ｐゴシック" charset="0"/>
              <a:cs typeface="ＭＳ Ｐゴシック" charset="0"/>
            </a:rPr>
            <a:t>Secondary care</a:t>
          </a:r>
          <a:endParaRPr lang="en-US" sz="1400" b="1" dirty="0">
            <a:solidFill>
              <a:srgbClr val="FFFFFF"/>
            </a:solidFill>
            <a:latin typeface="Times New Roman" charset="0"/>
            <a:ea typeface="ＭＳ Ｐゴシック" charset="0"/>
            <a:cs typeface="ＭＳ Ｐゴシック" charset="0"/>
          </a:endParaRPr>
        </a:p>
        <a:p>
          <a:r>
            <a:rPr lang="en-US" sz="1400" b="1" dirty="0">
              <a:solidFill>
                <a:srgbClr val="FFFFFF"/>
              </a:solidFill>
              <a:latin typeface="Times New Roman" charset="0"/>
              <a:ea typeface="ＭＳ Ｐゴシック" charset="0"/>
              <a:cs typeface="ＭＳ Ｐゴシック" charset="0"/>
            </a:rPr>
            <a:t>Non-Cardiologists; Cardiologists (Non-AF vs AF)</a:t>
          </a:r>
          <a:endParaRPr lang="en-US" sz="1400" dirty="0"/>
        </a:p>
      </dgm:t>
    </dgm:pt>
    <dgm:pt modelId="{501D0E24-AF6C-6A41-873B-FF583736B431}" type="parTrans" cxnId="{AF758E19-5405-2E47-8B5A-0A77C11182A3}">
      <dgm:prSet/>
      <dgm:spPr/>
      <dgm:t>
        <a:bodyPr/>
        <a:lstStyle/>
        <a:p>
          <a:endParaRPr lang="en-US"/>
        </a:p>
      </dgm:t>
    </dgm:pt>
    <dgm:pt modelId="{18F7F992-7C50-0742-9819-0EC7FEB39CAD}" type="sibTrans" cxnId="{AF758E19-5405-2E47-8B5A-0A77C11182A3}">
      <dgm:prSet/>
      <dgm:spPr>
        <a:solidFill>
          <a:srgbClr val="000000"/>
        </a:solidFill>
      </dgm:spPr>
      <dgm:t>
        <a:bodyPr/>
        <a:lstStyle/>
        <a:p>
          <a:endParaRPr lang="en-US"/>
        </a:p>
      </dgm:t>
    </dgm:pt>
    <dgm:pt modelId="{52D364B6-4343-D343-B147-33A5B5378E55}">
      <dgm:prSet phldrT="[Text]" custT="1"/>
      <dgm:spPr>
        <a:solidFill>
          <a:srgbClr val="000090"/>
        </a:solidFill>
        <a:ln>
          <a:noFill/>
        </a:ln>
      </dgm:spPr>
      <dgm:t>
        <a:bodyPr/>
        <a:lstStyle/>
        <a:p>
          <a:r>
            <a:rPr lang="en-US" sz="2400" b="1" dirty="0">
              <a:latin typeface="Times New Roman"/>
              <a:cs typeface="Times New Roman"/>
            </a:rPr>
            <a:t>Patients with AF</a:t>
          </a:r>
        </a:p>
      </dgm:t>
    </dgm:pt>
    <dgm:pt modelId="{A57AAEBC-18EB-7246-8317-E7B955CE1504}" type="parTrans" cxnId="{702BD750-F24A-E046-B6CE-A5B8140FB198}">
      <dgm:prSet/>
      <dgm:spPr/>
      <dgm:t>
        <a:bodyPr/>
        <a:lstStyle/>
        <a:p>
          <a:endParaRPr lang="en-US"/>
        </a:p>
      </dgm:t>
    </dgm:pt>
    <dgm:pt modelId="{562E8C4E-0676-2B4A-84BC-CA0A33E72DDC}" type="sibTrans" cxnId="{702BD750-F24A-E046-B6CE-A5B8140FB198}">
      <dgm:prSet/>
      <dgm:spPr/>
      <dgm:t>
        <a:bodyPr/>
        <a:lstStyle/>
        <a:p>
          <a:endParaRPr lang="en-US"/>
        </a:p>
      </dgm:t>
    </dgm:pt>
    <dgm:pt modelId="{90DEEA7A-A344-1A43-8A73-3AC091D4F0BE}">
      <dgm:prSet phldrT="[Text]" custT="1"/>
      <dgm:spPr>
        <a:solidFill>
          <a:srgbClr val="000090"/>
        </a:solidFill>
      </dgm:spPr>
      <dgm:t>
        <a:bodyPr/>
        <a:lstStyle/>
        <a:p>
          <a:r>
            <a:rPr lang="en-US" sz="2400" b="1" dirty="0">
              <a:latin typeface="Times New Roman"/>
              <a:cs typeface="Times New Roman"/>
            </a:rPr>
            <a:t>Primary Care</a:t>
          </a:r>
        </a:p>
      </dgm:t>
    </dgm:pt>
    <dgm:pt modelId="{8F8CE88D-2879-DD44-8E36-B8FB28AA5E0B}" type="parTrans" cxnId="{1CC9E1AF-39AA-264E-A847-1EB5AAA6D361}">
      <dgm:prSet/>
      <dgm:spPr/>
      <dgm:t>
        <a:bodyPr/>
        <a:lstStyle/>
        <a:p>
          <a:endParaRPr lang="en-US"/>
        </a:p>
      </dgm:t>
    </dgm:pt>
    <dgm:pt modelId="{2FD2FDEE-FB10-1448-BB9E-1F4AFF577D84}" type="sibTrans" cxnId="{1CC9E1AF-39AA-264E-A847-1EB5AAA6D361}">
      <dgm:prSet/>
      <dgm:spPr>
        <a:solidFill>
          <a:srgbClr val="000000"/>
        </a:solidFill>
      </dgm:spPr>
      <dgm:t>
        <a:bodyPr/>
        <a:lstStyle/>
        <a:p>
          <a:endParaRPr lang="en-US"/>
        </a:p>
      </dgm:t>
    </dgm:pt>
    <dgm:pt modelId="{A8D9192F-6629-9440-9197-7320D2C16812}" type="pres">
      <dgm:prSet presAssocID="{96E58ECA-EAC1-B443-82E3-6743F32773B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20C1B58-98AF-FC4E-8AC2-182FD52D3733}" type="pres">
      <dgm:prSet presAssocID="{785757E3-FB46-8A47-B337-C9D2E4FC8102}" presName="node" presStyleLbl="node1" presStyleIdx="0" presStyleCnt="3" custScaleX="248496" custScaleY="66753" custRadScaleRad="129418" custRadScaleInc="42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0095F8-BB35-7745-8B87-747599CC4FA7}" type="pres">
      <dgm:prSet presAssocID="{18F7F992-7C50-0742-9819-0EC7FEB39CAD}" presName="sibTrans" presStyleLbl="sibTrans2D1" presStyleIdx="0" presStyleCnt="3" custAng="6503712" custFlipVert="0" custFlipHor="1" custScaleX="23209" custScaleY="14964" custLinFactX="-100000" custLinFactY="-300000" custLinFactNeighborX="-155512" custLinFactNeighborY="-315029"/>
      <dgm:spPr/>
      <dgm:t>
        <a:bodyPr/>
        <a:lstStyle/>
        <a:p>
          <a:endParaRPr lang="en-US"/>
        </a:p>
      </dgm:t>
    </dgm:pt>
    <dgm:pt modelId="{F56017F3-9DEE-E64D-A52C-DC05D4A332FC}" type="pres">
      <dgm:prSet presAssocID="{18F7F992-7C50-0742-9819-0EC7FEB39CAD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49BA3FBD-80B6-1845-9C2A-E9AD500F6C8E}" type="pres">
      <dgm:prSet presAssocID="{52D364B6-4343-D343-B147-33A5B5378E55}" presName="node" presStyleLbl="node1" presStyleIdx="1" presStyleCnt="3" custRadScaleRad="108468" custRadScaleInc="1349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8F6E4B-A599-2B49-9C9F-1BEA6C362610}" type="pres">
      <dgm:prSet presAssocID="{562E8C4E-0676-2B4A-84BC-CA0A33E72DDC}" presName="sibTrans" presStyleLbl="sibTrans2D1" presStyleIdx="1" presStyleCnt="3" custLinFactX="-20305" custLinFactNeighborX="-100000" custLinFactNeighborY="-58398"/>
      <dgm:spPr/>
      <dgm:t>
        <a:bodyPr/>
        <a:lstStyle/>
        <a:p>
          <a:endParaRPr lang="en-US"/>
        </a:p>
      </dgm:t>
    </dgm:pt>
    <dgm:pt modelId="{9AA1313D-0C0F-7D48-B169-832AE7A34645}" type="pres">
      <dgm:prSet presAssocID="{562E8C4E-0676-2B4A-84BC-CA0A33E72DDC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72501C06-8BDC-9340-A104-2F2C782E05FA}" type="pres">
      <dgm:prSet presAssocID="{90DEEA7A-A344-1A43-8A73-3AC091D4F0BE}" presName="node" presStyleLbl="node1" presStyleIdx="2" presStyleCnt="3" custRadScaleRad="100684" custRadScaleInc="-2017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AEDB16-E6D4-1C4D-AAA4-124B30BA55C4}" type="pres">
      <dgm:prSet presAssocID="{2FD2FDEE-FB10-1448-BB9E-1F4AFF577D84}" presName="sibTrans" presStyleLbl="sibTrans2D1" presStyleIdx="2" presStyleCnt="3" custAng="6561091" custFlipVert="1" custFlipHor="1" custScaleX="8728" custScaleY="12080" custLinFactX="-69904" custLinFactY="-283750" custLinFactNeighborX="-100000" custLinFactNeighborY="-300000"/>
      <dgm:spPr/>
      <dgm:t>
        <a:bodyPr/>
        <a:lstStyle/>
        <a:p>
          <a:endParaRPr lang="en-US"/>
        </a:p>
      </dgm:t>
    </dgm:pt>
    <dgm:pt modelId="{3A684147-7262-E44C-A720-CEB57AE8604D}" type="pres">
      <dgm:prSet presAssocID="{2FD2FDEE-FB10-1448-BB9E-1F4AFF577D84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2CE60D3C-3EFD-8647-8E25-F50BEF144EA9}" type="presOf" srcId="{18F7F992-7C50-0742-9819-0EC7FEB39CAD}" destId="{0D0095F8-BB35-7745-8B87-747599CC4FA7}" srcOrd="0" destOrd="0" presId="urn:microsoft.com/office/officeart/2005/8/layout/cycle7"/>
    <dgm:cxn modelId="{1EF8B930-38DF-0F4E-995B-75123FA0734D}" type="presOf" srcId="{562E8C4E-0676-2B4A-84BC-CA0A33E72DDC}" destId="{F78F6E4B-A599-2B49-9C9F-1BEA6C362610}" srcOrd="0" destOrd="0" presId="urn:microsoft.com/office/officeart/2005/8/layout/cycle7"/>
    <dgm:cxn modelId="{702BD750-F24A-E046-B6CE-A5B8140FB198}" srcId="{96E58ECA-EAC1-B443-82E3-6743F32773B0}" destId="{52D364B6-4343-D343-B147-33A5B5378E55}" srcOrd="1" destOrd="0" parTransId="{A57AAEBC-18EB-7246-8317-E7B955CE1504}" sibTransId="{562E8C4E-0676-2B4A-84BC-CA0A33E72DDC}"/>
    <dgm:cxn modelId="{98848488-7808-D145-9D41-A9F91CD7858B}" type="presOf" srcId="{2FD2FDEE-FB10-1448-BB9E-1F4AFF577D84}" destId="{3A684147-7262-E44C-A720-CEB57AE8604D}" srcOrd="1" destOrd="0" presId="urn:microsoft.com/office/officeart/2005/8/layout/cycle7"/>
    <dgm:cxn modelId="{615FF8FA-DD63-754D-AF7F-D0F0E9A9F5E8}" type="presOf" srcId="{18F7F992-7C50-0742-9819-0EC7FEB39CAD}" destId="{F56017F3-9DEE-E64D-A52C-DC05D4A332FC}" srcOrd="1" destOrd="0" presId="urn:microsoft.com/office/officeart/2005/8/layout/cycle7"/>
    <dgm:cxn modelId="{1CC9E1AF-39AA-264E-A847-1EB5AAA6D361}" srcId="{96E58ECA-EAC1-B443-82E3-6743F32773B0}" destId="{90DEEA7A-A344-1A43-8A73-3AC091D4F0BE}" srcOrd="2" destOrd="0" parTransId="{8F8CE88D-2879-DD44-8E36-B8FB28AA5E0B}" sibTransId="{2FD2FDEE-FB10-1448-BB9E-1F4AFF577D84}"/>
    <dgm:cxn modelId="{4615D301-D44C-6846-9E2A-E2083727E572}" type="presOf" srcId="{785757E3-FB46-8A47-B337-C9D2E4FC8102}" destId="{220C1B58-98AF-FC4E-8AC2-182FD52D3733}" srcOrd="0" destOrd="0" presId="urn:microsoft.com/office/officeart/2005/8/layout/cycle7"/>
    <dgm:cxn modelId="{81D3D8EF-CF57-3E46-9988-DC8329D68C3B}" type="presOf" srcId="{562E8C4E-0676-2B4A-84BC-CA0A33E72DDC}" destId="{9AA1313D-0C0F-7D48-B169-832AE7A34645}" srcOrd="1" destOrd="0" presId="urn:microsoft.com/office/officeart/2005/8/layout/cycle7"/>
    <dgm:cxn modelId="{CE234CF9-328A-7041-9A01-ECBE9E06106E}" type="presOf" srcId="{2FD2FDEE-FB10-1448-BB9E-1F4AFF577D84}" destId="{04AEDB16-E6D4-1C4D-AAA4-124B30BA55C4}" srcOrd="0" destOrd="0" presId="urn:microsoft.com/office/officeart/2005/8/layout/cycle7"/>
    <dgm:cxn modelId="{AF758E19-5405-2E47-8B5A-0A77C11182A3}" srcId="{96E58ECA-EAC1-B443-82E3-6743F32773B0}" destId="{785757E3-FB46-8A47-B337-C9D2E4FC8102}" srcOrd="0" destOrd="0" parTransId="{501D0E24-AF6C-6A41-873B-FF583736B431}" sibTransId="{18F7F992-7C50-0742-9819-0EC7FEB39CAD}"/>
    <dgm:cxn modelId="{9963D00B-52A6-9A4E-B0E4-8E77E71F21AB}" type="presOf" srcId="{96E58ECA-EAC1-B443-82E3-6743F32773B0}" destId="{A8D9192F-6629-9440-9197-7320D2C16812}" srcOrd="0" destOrd="0" presId="urn:microsoft.com/office/officeart/2005/8/layout/cycle7"/>
    <dgm:cxn modelId="{A9851B72-1454-5543-BD28-BBF87B32EF99}" type="presOf" srcId="{90DEEA7A-A344-1A43-8A73-3AC091D4F0BE}" destId="{72501C06-8BDC-9340-A104-2F2C782E05FA}" srcOrd="0" destOrd="0" presId="urn:microsoft.com/office/officeart/2005/8/layout/cycle7"/>
    <dgm:cxn modelId="{7720BAF3-F813-3F43-A034-085B9D456AA8}" type="presOf" srcId="{52D364B6-4343-D343-B147-33A5B5378E55}" destId="{49BA3FBD-80B6-1845-9C2A-E9AD500F6C8E}" srcOrd="0" destOrd="0" presId="urn:microsoft.com/office/officeart/2005/8/layout/cycle7"/>
    <dgm:cxn modelId="{3B03F9AD-3155-864E-9F87-3EB9E63C7F40}" type="presParOf" srcId="{A8D9192F-6629-9440-9197-7320D2C16812}" destId="{220C1B58-98AF-FC4E-8AC2-182FD52D3733}" srcOrd="0" destOrd="0" presId="urn:microsoft.com/office/officeart/2005/8/layout/cycle7"/>
    <dgm:cxn modelId="{7088C8EC-6FC5-2743-A958-854478D15507}" type="presParOf" srcId="{A8D9192F-6629-9440-9197-7320D2C16812}" destId="{0D0095F8-BB35-7745-8B87-747599CC4FA7}" srcOrd="1" destOrd="0" presId="urn:microsoft.com/office/officeart/2005/8/layout/cycle7"/>
    <dgm:cxn modelId="{886F9C15-C1D6-9345-A291-438371A0946D}" type="presParOf" srcId="{0D0095F8-BB35-7745-8B87-747599CC4FA7}" destId="{F56017F3-9DEE-E64D-A52C-DC05D4A332FC}" srcOrd="0" destOrd="0" presId="urn:microsoft.com/office/officeart/2005/8/layout/cycle7"/>
    <dgm:cxn modelId="{1A1EA082-4E15-6D40-ACF2-071164BA7647}" type="presParOf" srcId="{A8D9192F-6629-9440-9197-7320D2C16812}" destId="{49BA3FBD-80B6-1845-9C2A-E9AD500F6C8E}" srcOrd="2" destOrd="0" presId="urn:microsoft.com/office/officeart/2005/8/layout/cycle7"/>
    <dgm:cxn modelId="{7FF0E972-968F-2E42-A4E3-FEDEA3881A56}" type="presParOf" srcId="{A8D9192F-6629-9440-9197-7320D2C16812}" destId="{F78F6E4B-A599-2B49-9C9F-1BEA6C362610}" srcOrd="3" destOrd="0" presId="urn:microsoft.com/office/officeart/2005/8/layout/cycle7"/>
    <dgm:cxn modelId="{8242ABC7-CA57-2E4C-A9B3-76EEBD942015}" type="presParOf" srcId="{F78F6E4B-A599-2B49-9C9F-1BEA6C362610}" destId="{9AA1313D-0C0F-7D48-B169-832AE7A34645}" srcOrd="0" destOrd="0" presId="urn:microsoft.com/office/officeart/2005/8/layout/cycle7"/>
    <dgm:cxn modelId="{3F296D39-3AB4-D64D-9A29-AA36F0CA5ADB}" type="presParOf" srcId="{A8D9192F-6629-9440-9197-7320D2C16812}" destId="{72501C06-8BDC-9340-A104-2F2C782E05FA}" srcOrd="4" destOrd="0" presId="urn:microsoft.com/office/officeart/2005/8/layout/cycle7"/>
    <dgm:cxn modelId="{A81D69B2-6149-8449-8546-0D71FAE24AD3}" type="presParOf" srcId="{A8D9192F-6629-9440-9197-7320D2C16812}" destId="{04AEDB16-E6D4-1C4D-AAA4-124B30BA55C4}" srcOrd="5" destOrd="0" presId="urn:microsoft.com/office/officeart/2005/8/layout/cycle7"/>
    <dgm:cxn modelId="{FC1F3B72-BD1C-DB45-A9A6-4A63EB6E3F40}" type="presParOf" srcId="{04AEDB16-E6D4-1C4D-AAA4-124B30BA55C4}" destId="{3A684147-7262-E44C-A720-CEB57AE8604D}" srcOrd="0" destOrd="0" presId="urn:microsoft.com/office/officeart/2005/8/layout/cycle7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0992D8-0528-FE44-BF81-E5A16AED3224}">
      <dsp:nvSpPr>
        <dsp:cNvPr id="0" name=""/>
        <dsp:cNvSpPr/>
      </dsp:nvSpPr>
      <dsp:spPr>
        <a:xfrm>
          <a:off x="3702605" y="1437554"/>
          <a:ext cx="2436131" cy="244986"/>
        </a:xfrm>
        <a:custGeom>
          <a:avLst/>
          <a:gdLst/>
          <a:ahLst/>
          <a:cxnLst/>
          <a:rect l="0" t="0" r="0" b="0"/>
          <a:pathLst>
            <a:path>
              <a:moveTo>
                <a:pt x="0" y="244986"/>
              </a:moveTo>
              <a:lnTo>
                <a:pt x="2436131" y="0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CC1BA8-F188-7549-95D9-23CE276EAB89}">
      <dsp:nvSpPr>
        <dsp:cNvPr id="0" name=""/>
        <dsp:cNvSpPr/>
      </dsp:nvSpPr>
      <dsp:spPr>
        <a:xfrm>
          <a:off x="1960475" y="3274787"/>
          <a:ext cx="394666" cy="5983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8395"/>
              </a:lnTo>
              <a:lnTo>
                <a:pt x="394666" y="598395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9ED71C-76A9-3E46-A15F-BA94404DFAAE}">
      <dsp:nvSpPr>
        <dsp:cNvPr id="0" name=""/>
        <dsp:cNvSpPr/>
      </dsp:nvSpPr>
      <dsp:spPr>
        <a:xfrm>
          <a:off x="1584173" y="3274787"/>
          <a:ext cx="376301" cy="546950"/>
        </a:xfrm>
        <a:custGeom>
          <a:avLst/>
          <a:gdLst/>
          <a:ahLst/>
          <a:cxnLst/>
          <a:rect l="0" t="0" r="0" b="0"/>
          <a:pathLst>
            <a:path>
              <a:moveTo>
                <a:pt x="376301" y="0"/>
              </a:moveTo>
              <a:lnTo>
                <a:pt x="376301" y="546950"/>
              </a:lnTo>
              <a:lnTo>
                <a:pt x="0" y="546950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51C04C-315D-1040-A81B-F160F89E00EE}">
      <dsp:nvSpPr>
        <dsp:cNvPr id="0" name=""/>
        <dsp:cNvSpPr/>
      </dsp:nvSpPr>
      <dsp:spPr>
        <a:xfrm>
          <a:off x="3582770" y="1682540"/>
          <a:ext cx="119835" cy="970931"/>
        </a:xfrm>
        <a:custGeom>
          <a:avLst/>
          <a:gdLst/>
          <a:ahLst/>
          <a:cxnLst/>
          <a:rect l="0" t="0" r="0" b="0"/>
          <a:pathLst>
            <a:path>
              <a:moveTo>
                <a:pt x="119835" y="0"/>
              </a:moveTo>
              <a:lnTo>
                <a:pt x="119835" y="970931"/>
              </a:lnTo>
              <a:lnTo>
                <a:pt x="0" y="970931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304EA4-2ECE-1F43-9688-986823A1DD46}">
      <dsp:nvSpPr>
        <dsp:cNvPr id="0" name=""/>
        <dsp:cNvSpPr/>
      </dsp:nvSpPr>
      <dsp:spPr>
        <a:xfrm>
          <a:off x="3653664" y="698015"/>
          <a:ext cx="91440" cy="11915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8941" y="0"/>
              </a:lnTo>
              <a:lnTo>
                <a:pt x="48941" y="119155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782113-25B6-E74A-974E-238FCEF91197}">
      <dsp:nvSpPr>
        <dsp:cNvPr id="0" name=""/>
        <dsp:cNvSpPr/>
      </dsp:nvSpPr>
      <dsp:spPr>
        <a:xfrm>
          <a:off x="1585750" y="18329"/>
          <a:ext cx="4227267" cy="679686"/>
        </a:xfrm>
        <a:prstGeom prst="rect">
          <a:avLst/>
        </a:prstGeom>
        <a:solidFill>
          <a:schemeClr val="bg1">
            <a:lumMod val="75000"/>
          </a:schemeClr>
        </a:solidFill>
        <a:ln w="38100" cmpd="sng">
          <a:solidFill>
            <a:schemeClr val="tx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solidFill>
                <a:schemeClr val="tx1"/>
              </a:solidFill>
            </a:rPr>
            <a:t>Patient with atrial fibrillation</a:t>
          </a:r>
        </a:p>
      </dsp:txBody>
      <dsp:txXfrm>
        <a:off x="1585750" y="18329"/>
        <a:ext cx="4227267" cy="679686"/>
      </dsp:txXfrm>
    </dsp:sp>
    <dsp:sp modelId="{F5C51E38-0C64-3F40-9353-2161B00DBAC2}">
      <dsp:nvSpPr>
        <dsp:cNvPr id="0" name=""/>
        <dsp:cNvSpPr/>
      </dsp:nvSpPr>
      <dsp:spPr>
        <a:xfrm>
          <a:off x="1428546" y="817171"/>
          <a:ext cx="4548119" cy="865369"/>
        </a:xfrm>
        <a:prstGeom prst="rect">
          <a:avLst/>
        </a:prstGeom>
        <a:solidFill>
          <a:srgbClr val="FF0000"/>
        </a:solidFill>
        <a:ln w="38100" cmpd="sng">
          <a:solidFill>
            <a:schemeClr val="tx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solidFill>
                <a:schemeClr val="tx1"/>
              </a:solidFill>
            </a:rPr>
            <a:t>STEP 1  </a:t>
          </a:r>
          <a:r>
            <a:rPr lang="en-US" sz="1600" b="1" kern="1200" dirty="0">
              <a:solidFill>
                <a:schemeClr val="tx1"/>
              </a:solidFill>
            </a:rPr>
            <a:t>Is the patient  'low risk'?</a:t>
          </a:r>
          <a:endParaRPr lang="en-US" sz="2400" kern="1200" dirty="0">
            <a:solidFill>
              <a:schemeClr val="tx1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solidFill>
                <a:schemeClr val="tx1"/>
              </a:solidFill>
            </a:rPr>
            <a:t>'Low risk'’ = CHA</a:t>
          </a:r>
          <a:r>
            <a:rPr lang="en-US" sz="1400" kern="1200" baseline="-25000" dirty="0">
              <a:solidFill>
                <a:schemeClr val="tx1"/>
              </a:solidFill>
            </a:rPr>
            <a:t>2</a:t>
          </a:r>
          <a:r>
            <a:rPr lang="en-US" sz="1400" kern="1200" dirty="0">
              <a:solidFill>
                <a:schemeClr val="tx1"/>
              </a:solidFill>
            </a:rPr>
            <a:t>DS</a:t>
          </a:r>
          <a:r>
            <a:rPr lang="en-US" sz="1400" kern="1200" baseline="-25000" dirty="0">
              <a:solidFill>
                <a:schemeClr val="tx1"/>
              </a:solidFill>
            </a:rPr>
            <a:t>2</a:t>
          </a:r>
          <a:r>
            <a:rPr lang="en-US" sz="1400" kern="1200" dirty="0">
              <a:solidFill>
                <a:schemeClr val="tx1"/>
              </a:solidFill>
            </a:rPr>
            <a:t>-VASc score = 0 (male) or 1 (female</a:t>
          </a:r>
          <a:r>
            <a:rPr lang="en-US" sz="1200" kern="1200" dirty="0">
              <a:solidFill>
                <a:schemeClr val="tx1"/>
              </a:solidFill>
            </a:rPr>
            <a:t>)</a:t>
          </a:r>
        </a:p>
      </dsp:txBody>
      <dsp:txXfrm>
        <a:off x="1428546" y="817171"/>
        <a:ext cx="4548119" cy="865369"/>
      </dsp:txXfrm>
    </dsp:sp>
    <dsp:sp modelId="{DB046E54-AA68-FE4C-98FF-846B1509184D}">
      <dsp:nvSpPr>
        <dsp:cNvPr id="0" name=""/>
        <dsp:cNvSpPr/>
      </dsp:nvSpPr>
      <dsp:spPr>
        <a:xfrm>
          <a:off x="338179" y="2032157"/>
          <a:ext cx="3244590" cy="1242629"/>
        </a:xfrm>
        <a:prstGeom prst="rect">
          <a:avLst/>
        </a:prstGeom>
        <a:solidFill>
          <a:schemeClr val="accent1">
            <a:lumMod val="50000"/>
          </a:schemeClr>
        </a:solidFill>
        <a:ln w="38100" cmpd="sng">
          <a:solidFill>
            <a:schemeClr val="tx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solidFill>
                <a:schemeClr val="tx1"/>
              </a:solidFill>
            </a:rPr>
            <a:t>STEP 2    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solidFill>
                <a:schemeClr val="tx1"/>
              </a:solidFill>
            </a:rPr>
            <a:t>Offer stroke prevention if ≥1 additional stroke risk factors*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 dirty="0">
            <a:solidFill>
              <a:schemeClr val="tx1"/>
            </a:solidFill>
          </a:endParaRPr>
        </a:p>
      </dsp:txBody>
      <dsp:txXfrm>
        <a:off x="338179" y="2032157"/>
        <a:ext cx="3244590" cy="1242629"/>
      </dsp:txXfrm>
    </dsp:sp>
    <dsp:sp modelId="{5101B2E6-0784-E040-B73C-F68B88BA68F8}">
      <dsp:nvSpPr>
        <dsp:cNvPr id="0" name=""/>
        <dsp:cNvSpPr/>
      </dsp:nvSpPr>
      <dsp:spPr>
        <a:xfrm>
          <a:off x="224801" y="3481894"/>
          <a:ext cx="1359372" cy="679686"/>
        </a:xfrm>
        <a:prstGeom prst="rect">
          <a:avLst/>
        </a:prstGeom>
        <a:noFill/>
        <a:ln w="38100" cmpd="sng">
          <a:solidFill>
            <a:schemeClr val="tx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solidFill>
                <a:schemeClr val="tx1"/>
              </a:solidFill>
            </a:rPr>
            <a:t>NOAC</a:t>
          </a:r>
        </a:p>
      </dsp:txBody>
      <dsp:txXfrm>
        <a:off x="224801" y="3481894"/>
        <a:ext cx="1359372" cy="679686"/>
      </dsp:txXfrm>
    </dsp:sp>
    <dsp:sp modelId="{7B703B8E-6CA1-2E4E-9C9E-77121C217659}">
      <dsp:nvSpPr>
        <dsp:cNvPr id="0" name=""/>
        <dsp:cNvSpPr/>
      </dsp:nvSpPr>
      <dsp:spPr>
        <a:xfrm>
          <a:off x="2355141" y="3533339"/>
          <a:ext cx="3052878" cy="679686"/>
        </a:xfrm>
        <a:prstGeom prst="rect">
          <a:avLst/>
        </a:prstGeom>
        <a:noFill/>
        <a:ln w="38100" cmpd="sng">
          <a:solidFill>
            <a:schemeClr val="tx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solidFill>
                <a:schemeClr val="tx1"/>
              </a:solidFill>
            </a:rPr>
            <a:t>VKA </a:t>
          </a:r>
          <a:r>
            <a:rPr lang="en-US" sz="1600" kern="1200" dirty="0">
              <a:solidFill>
                <a:schemeClr val="tx1"/>
              </a:solidFill>
            </a:rPr>
            <a:t>(</a:t>
          </a:r>
          <a:r>
            <a:rPr lang="en-US" sz="1600" kern="1200" dirty="0" err="1">
              <a:solidFill>
                <a:schemeClr val="tx1"/>
              </a:solidFill>
            </a:rPr>
            <a:t>eg</a:t>
          </a:r>
          <a:r>
            <a:rPr lang="en-US" sz="1600" kern="1200" dirty="0">
              <a:solidFill>
                <a:schemeClr val="tx1"/>
              </a:solidFill>
            </a:rPr>
            <a:t>. warfarin)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chemeClr val="tx1"/>
              </a:solidFill>
            </a:rPr>
            <a:t>with Time in Therapeutic Range (TTR) &gt;70%</a:t>
          </a:r>
        </a:p>
      </dsp:txBody>
      <dsp:txXfrm>
        <a:off x="2355141" y="3533339"/>
        <a:ext cx="3052878" cy="679686"/>
      </dsp:txXfrm>
    </dsp:sp>
    <dsp:sp modelId="{BC33B281-AF00-A84F-B32D-7DA24CF736B3}">
      <dsp:nvSpPr>
        <dsp:cNvPr id="0" name=""/>
        <dsp:cNvSpPr/>
      </dsp:nvSpPr>
      <dsp:spPr>
        <a:xfrm>
          <a:off x="6138737" y="1045450"/>
          <a:ext cx="2430217" cy="784208"/>
        </a:xfrm>
        <a:prstGeom prst="rect">
          <a:avLst/>
        </a:prstGeom>
        <a:noFill/>
        <a:ln w="38100" cmpd="sng">
          <a:solidFill>
            <a:schemeClr val="tx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>
              <a:solidFill>
                <a:schemeClr val="tx1"/>
              </a:solidFill>
            </a:rPr>
            <a:t>If yes ...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>
              <a:solidFill>
                <a:schemeClr val="tx1"/>
              </a:solidFill>
            </a:rPr>
            <a:t>No antithrombotic therapy</a:t>
          </a:r>
        </a:p>
      </dsp:txBody>
      <dsp:txXfrm>
        <a:off x="6138737" y="1045450"/>
        <a:ext cx="2430217" cy="7842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38F4CE-7826-CA4F-933E-461304A7AD23}">
      <dsp:nvSpPr>
        <dsp:cNvPr id="0" name=""/>
        <dsp:cNvSpPr/>
      </dsp:nvSpPr>
      <dsp:spPr>
        <a:xfrm>
          <a:off x="5102882" y="593465"/>
          <a:ext cx="1311766" cy="4184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11766" y="418476"/>
              </a:lnTo>
            </a:path>
          </a:pathLst>
        </a:custGeom>
        <a:noFill/>
        <a:ln w="9525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3A44AD-D91A-5640-AD60-3608B3245984}">
      <dsp:nvSpPr>
        <dsp:cNvPr id="0" name=""/>
        <dsp:cNvSpPr/>
      </dsp:nvSpPr>
      <dsp:spPr>
        <a:xfrm>
          <a:off x="5102882" y="593465"/>
          <a:ext cx="1595728" cy="817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1710"/>
              </a:lnTo>
              <a:lnTo>
                <a:pt x="1595728" y="731710"/>
              </a:lnTo>
              <a:lnTo>
                <a:pt x="1595728" y="817793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1027F7-2699-4A40-9D9F-7248CD853888}">
      <dsp:nvSpPr>
        <dsp:cNvPr id="0" name=""/>
        <dsp:cNvSpPr/>
      </dsp:nvSpPr>
      <dsp:spPr>
        <a:xfrm>
          <a:off x="3303265" y="4161288"/>
          <a:ext cx="439758" cy="1495815"/>
        </a:xfrm>
        <a:custGeom>
          <a:avLst/>
          <a:gdLst/>
          <a:ahLst/>
          <a:cxnLst/>
          <a:rect l="0" t="0" r="0" b="0"/>
          <a:pathLst>
            <a:path>
              <a:moveTo>
                <a:pt x="439758" y="0"/>
              </a:moveTo>
              <a:lnTo>
                <a:pt x="439758" y="1495815"/>
              </a:lnTo>
              <a:lnTo>
                <a:pt x="0" y="1495815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408347-6905-DF44-A38E-1DD42FEF7B64}">
      <dsp:nvSpPr>
        <dsp:cNvPr id="0" name=""/>
        <dsp:cNvSpPr/>
      </dsp:nvSpPr>
      <dsp:spPr>
        <a:xfrm>
          <a:off x="3809193" y="2210010"/>
          <a:ext cx="1198129" cy="11959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98129" y="1195991"/>
              </a:lnTo>
            </a:path>
          </a:pathLst>
        </a:custGeom>
        <a:noFill/>
        <a:ln w="9525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2511CF-A285-0D42-9F25-CD8CBFDBFE15}">
      <dsp:nvSpPr>
        <dsp:cNvPr id="0" name=""/>
        <dsp:cNvSpPr/>
      </dsp:nvSpPr>
      <dsp:spPr>
        <a:xfrm>
          <a:off x="3809193" y="2210010"/>
          <a:ext cx="244580" cy="32406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40679"/>
              </a:lnTo>
              <a:lnTo>
                <a:pt x="244580" y="3240679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904044-D84F-FE44-BEFC-76CBE8C8FCD5}">
      <dsp:nvSpPr>
        <dsp:cNvPr id="0" name=""/>
        <dsp:cNvSpPr/>
      </dsp:nvSpPr>
      <dsp:spPr>
        <a:xfrm>
          <a:off x="3809193" y="593465"/>
          <a:ext cx="1293689" cy="1086358"/>
        </a:xfrm>
        <a:custGeom>
          <a:avLst/>
          <a:gdLst/>
          <a:ahLst/>
          <a:cxnLst/>
          <a:rect l="0" t="0" r="0" b="0"/>
          <a:pathLst>
            <a:path>
              <a:moveTo>
                <a:pt x="1293689" y="0"/>
              </a:moveTo>
              <a:lnTo>
                <a:pt x="1293689" y="1000275"/>
              </a:lnTo>
              <a:lnTo>
                <a:pt x="0" y="1000275"/>
              </a:lnTo>
              <a:lnTo>
                <a:pt x="0" y="1086358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31B847-0D6E-B545-ADE9-40E4B017AB52}">
      <dsp:nvSpPr>
        <dsp:cNvPr id="0" name=""/>
        <dsp:cNvSpPr/>
      </dsp:nvSpPr>
      <dsp:spPr>
        <a:xfrm>
          <a:off x="2839530" y="0"/>
          <a:ext cx="4526703" cy="593465"/>
        </a:xfrm>
        <a:prstGeom prst="rect">
          <a:avLst/>
        </a:prstGeom>
        <a:solidFill>
          <a:srgbClr val="FF6600"/>
        </a:solidFill>
        <a:ln>
          <a:solidFill>
            <a:schemeClr val="tx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solidFill>
                <a:schemeClr val="tx1"/>
              </a:solidFill>
              <a:effectLst/>
            </a:rPr>
            <a:t>Patient with Atrial Fibrillation;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solidFill>
                <a:schemeClr val="tx1"/>
              </a:solidFill>
              <a:effectLst/>
            </a:rPr>
            <a:t>Eligible for Oral Anticoagulation</a:t>
          </a:r>
        </a:p>
      </dsp:txBody>
      <dsp:txXfrm>
        <a:off x="2839530" y="0"/>
        <a:ext cx="4526703" cy="593465"/>
      </dsp:txXfrm>
    </dsp:sp>
    <dsp:sp modelId="{DADA147C-5579-EF4B-AA65-7B7B50938FC0}">
      <dsp:nvSpPr>
        <dsp:cNvPr id="0" name=""/>
        <dsp:cNvSpPr/>
      </dsp:nvSpPr>
      <dsp:spPr>
        <a:xfrm>
          <a:off x="2325585" y="1679823"/>
          <a:ext cx="2967215" cy="530186"/>
        </a:xfrm>
        <a:prstGeom prst="rect">
          <a:avLst/>
        </a:prstGeom>
        <a:solidFill>
          <a:schemeClr val="bg1">
            <a:lumMod val="60000"/>
            <a:lumOff val="40000"/>
          </a:schemeClr>
        </a:solidFill>
        <a:ln>
          <a:solidFill>
            <a:schemeClr val="tx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solidFill>
                <a:schemeClr val="tx1"/>
              </a:solidFill>
            </a:rPr>
            <a:t>Identifies ‘at risk’ patients for more regular review and follow-up</a:t>
          </a:r>
        </a:p>
      </dsp:txBody>
      <dsp:txXfrm>
        <a:off x="2325585" y="1679823"/>
        <a:ext cx="2967215" cy="530186"/>
      </dsp:txXfrm>
    </dsp:sp>
    <dsp:sp modelId="{D021D29A-6AE8-504C-9C61-328B70845D90}">
      <dsp:nvSpPr>
        <dsp:cNvPr id="0" name=""/>
        <dsp:cNvSpPr/>
      </dsp:nvSpPr>
      <dsp:spPr>
        <a:xfrm>
          <a:off x="4053774" y="4608511"/>
          <a:ext cx="3609621" cy="1684356"/>
        </a:xfrm>
        <a:prstGeom prst="rect">
          <a:avLst/>
        </a:prstGeom>
        <a:solidFill>
          <a:srgbClr val="66FF66"/>
        </a:solidFill>
        <a:ln>
          <a:solidFill>
            <a:schemeClr val="tx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>
            <a:solidFill>
              <a:schemeClr val="bg1"/>
            </a:solidFill>
          </a:endParaRPr>
        </a:p>
        <a:p>
          <a:pPr marL="85725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>
            <a:solidFill>
              <a:schemeClr val="bg1"/>
            </a:solidFill>
          </a:endParaRPr>
        </a:p>
        <a:p>
          <a:pPr marL="85725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solidFill>
                <a:schemeClr val="bg1"/>
              </a:solidFill>
            </a:rPr>
            <a:t>For patients with an increased risk of bleeding the benefit of OAC usually, but not always, outweighs the bleeding risk; thus, regular review and careful monitoring of bleeding risk is important</a:t>
          </a:r>
        </a:p>
        <a:p>
          <a:pPr marL="85725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solidFill>
                <a:schemeClr val="bg1"/>
              </a:solidFill>
            </a:rPr>
            <a:t>Do not withhold OAC solely because the patient is at risk of falls</a:t>
          </a:r>
        </a:p>
        <a:p>
          <a:pPr marL="85725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>
            <a:solidFill>
              <a:srgbClr val="000033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>
            <a:solidFill>
              <a:srgbClr val="000033"/>
            </a:solidFill>
          </a:endParaRPr>
        </a:p>
      </dsp:txBody>
      <dsp:txXfrm>
        <a:off x="4053774" y="4608511"/>
        <a:ext cx="3609621" cy="1684356"/>
      </dsp:txXfrm>
    </dsp:sp>
    <dsp:sp modelId="{D768FC8A-5009-2F44-9ADD-D6160782F5E4}">
      <dsp:nvSpPr>
        <dsp:cNvPr id="0" name=""/>
        <dsp:cNvSpPr/>
      </dsp:nvSpPr>
      <dsp:spPr>
        <a:xfrm>
          <a:off x="2478726" y="2650715"/>
          <a:ext cx="2528596" cy="1510572"/>
        </a:xfrm>
        <a:prstGeom prst="rect">
          <a:avLst/>
        </a:prstGeom>
        <a:solidFill>
          <a:srgbClr val="FF0000"/>
        </a:solidFill>
        <a:ln>
          <a:solidFill>
            <a:schemeClr val="tx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92075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solidFill>
                <a:schemeClr val="tx1"/>
              </a:solidFill>
            </a:rPr>
            <a:t>EHR and ‘electronic alerts’</a:t>
          </a:r>
        </a:p>
        <a:p>
          <a:pPr marL="92075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solidFill>
                <a:schemeClr val="tx1"/>
              </a:solidFill>
            </a:rPr>
            <a:t>Low risk=No action</a:t>
          </a:r>
        </a:p>
        <a:p>
          <a:pPr marL="92075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solidFill>
                <a:schemeClr val="tx1"/>
              </a:solidFill>
            </a:rPr>
            <a:t>High risk=Patient ‘flagged up’ for review</a:t>
          </a:r>
        </a:p>
        <a:p>
          <a:pPr marL="92075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>
            <a:solidFill>
              <a:schemeClr val="tx1"/>
            </a:solidFill>
          </a:endParaRPr>
        </a:p>
      </dsp:txBody>
      <dsp:txXfrm>
        <a:off x="2478726" y="2650715"/>
        <a:ext cx="2528596" cy="1510572"/>
      </dsp:txXfrm>
    </dsp:sp>
    <dsp:sp modelId="{A7FED278-7399-3E4B-9F80-A49C4628BBD7}">
      <dsp:nvSpPr>
        <dsp:cNvPr id="0" name=""/>
        <dsp:cNvSpPr/>
      </dsp:nvSpPr>
      <dsp:spPr>
        <a:xfrm>
          <a:off x="1597117" y="5113820"/>
          <a:ext cx="1706147" cy="1086566"/>
        </a:xfrm>
        <a:prstGeom prst="rect">
          <a:avLst/>
        </a:prstGeom>
        <a:solidFill>
          <a:schemeClr val="accent2">
            <a:lumMod val="50000"/>
          </a:schemeClr>
        </a:solidFill>
        <a:ln>
          <a:solidFill>
            <a:schemeClr val="tx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solidFill>
                <a:srgbClr val="FFFFFF"/>
              </a:solidFill>
            </a:rPr>
            <a:t>A ‘high risk’ bleeding risk score is not a reason or excuse to withhold OAC</a:t>
          </a:r>
        </a:p>
      </dsp:txBody>
      <dsp:txXfrm>
        <a:off x="1597117" y="5113820"/>
        <a:ext cx="1706147" cy="1086566"/>
      </dsp:txXfrm>
    </dsp:sp>
    <dsp:sp modelId="{A89D286C-57B8-024A-9797-15B55054AADA}">
      <dsp:nvSpPr>
        <dsp:cNvPr id="0" name=""/>
        <dsp:cNvSpPr/>
      </dsp:nvSpPr>
      <dsp:spPr>
        <a:xfrm>
          <a:off x="5501998" y="1411258"/>
          <a:ext cx="2393225" cy="2485932"/>
        </a:xfrm>
        <a:prstGeom prst="rect">
          <a:avLst/>
        </a:prstGeom>
        <a:solidFill>
          <a:schemeClr val="accent1">
            <a:lumMod val="50000"/>
          </a:schemeClr>
        </a:solidFill>
        <a:ln>
          <a:solidFill>
            <a:schemeClr val="tx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182563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solidFill>
                <a:schemeClr val="tx1"/>
              </a:solidFill>
            </a:rPr>
            <a:t>Review and address potentially reversible bleeding risk factors</a:t>
          </a:r>
        </a:p>
        <a:p>
          <a:pPr marL="182563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chemeClr val="tx1"/>
              </a:solidFill>
            </a:rPr>
            <a:t>- Uncontrolled hypertension</a:t>
          </a:r>
        </a:p>
        <a:p>
          <a:pPr marL="182563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chemeClr val="tx1"/>
              </a:solidFill>
            </a:rPr>
            <a:t>- Labile INRs (if on VKA)</a:t>
          </a:r>
        </a:p>
        <a:p>
          <a:pPr marL="182563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chemeClr val="tx1"/>
              </a:solidFill>
            </a:rPr>
            <a:t>- Concomitant use of aspirin and NSAIDs in </a:t>
          </a:r>
          <a:r>
            <a:rPr lang="en-US" sz="1200" kern="1200" dirty="0" err="1">
              <a:solidFill>
                <a:schemeClr val="tx1"/>
              </a:solidFill>
            </a:rPr>
            <a:t>anticoagulated</a:t>
          </a:r>
          <a:r>
            <a:rPr lang="en-US" sz="1200" kern="1200" dirty="0">
              <a:solidFill>
                <a:schemeClr val="tx1"/>
              </a:solidFill>
            </a:rPr>
            <a:t> patient</a:t>
          </a:r>
        </a:p>
        <a:p>
          <a:pPr marL="182563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chemeClr val="tx1"/>
              </a:solidFill>
            </a:rPr>
            <a:t>- Alcohol excess</a:t>
          </a:r>
        </a:p>
        <a:p>
          <a:pPr marL="182563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>
            <a:solidFill>
              <a:schemeClr val="tx1"/>
            </a:solidFill>
          </a:endParaRPr>
        </a:p>
      </dsp:txBody>
      <dsp:txXfrm>
        <a:off x="5501998" y="1411258"/>
        <a:ext cx="2393225" cy="2485932"/>
      </dsp:txXfrm>
    </dsp:sp>
    <dsp:sp modelId="{0DB91A90-623C-F640-B757-07D02647437B}">
      <dsp:nvSpPr>
        <dsp:cNvPr id="0" name=""/>
        <dsp:cNvSpPr/>
      </dsp:nvSpPr>
      <dsp:spPr>
        <a:xfrm>
          <a:off x="3712362" y="806983"/>
          <a:ext cx="2702286" cy="409916"/>
        </a:xfrm>
        <a:prstGeom prst="rect">
          <a:avLst/>
        </a:prstGeom>
        <a:solidFill>
          <a:srgbClr val="FFFFFF"/>
        </a:solidFill>
        <a:ln>
          <a:solidFill>
            <a:srgbClr val="000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solidFill>
                <a:srgbClr val="000000"/>
              </a:solidFill>
            </a:rPr>
            <a:t>Bleeding risk assessment</a:t>
          </a:r>
        </a:p>
      </dsp:txBody>
      <dsp:txXfrm>
        <a:off x="3712362" y="806983"/>
        <a:ext cx="2702286" cy="4099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0C1B58-98AF-FC4E-8AC2-182FD52D3733}">
      <dsp:nvSpPr>
        <dsp:cNvPr id="0" name=""/>
        <dsp:cNvSpPr/>
      </dsp:nvSpPr>
      <dsp:spPr>
        <a:xfrm>
          <a:off x="301108" y="66938"/>
          <a:ext cx="5374309" cy="721845"/>
        </a:xfrm>
        <a:prstGeom prst="roundRect">
          <a:avLst>
            <a:gd name="adj" fmla="val 10000"/>
          </a:avLst>
        </a:prstGeom>
        <a:solidFill>
          <a:srgbClr val="00009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solidFill>
                <a:srgbClr val="FFFFFF"/>
              </a:solidFill>
              <a:latin typeface="Times New Roman" charset="0"/>
              <a:ea typeface="ＭＳ Ｐゴシック" charset="0"/>
              <a:cs typeface="ＭＳ Ｐゴシック" charset="0"/>
            </a:rPr>
            <a:t>Secondary care</a:t>
          </a:r>
          <a:endParaRPr lang="en-US" sz="1400" b="1" kern="1200" dirty="0">
            <a:solidFill>
              <a:srgbClr val="FFFFFF"/>
            </a:solidFill>
            <a:latin typeface="Times New Roman" charset="0"/>
            <a:ea typeface="ＭＳ Ｐゴシック" charset="0"/>
            <a:cs typeface="ＭＳ Ｐゴシック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solidFill>
                <a:srgbClr val="FFFFFF"/>
              </a:solidFill>
              <a:latin typeface="Times New Roman" charset="0"/>
              <a:ea typeface="ＭＳ Ｐゴシック" charset="0"/>
              <a:cs typeface="ＭＳ Ｐゴシック" charset="0"/>
            </a:rPr>
            <a:t>Non-Cardiologists; Cardiologists (Non-AF vs AF)</a:t>
          </a:r>
          <a:endParaRPr lang="en-US" sz="1400" kern="1200" dirty="0"/>
        </a:p>
      </dsp:txBody>
      <dsp:txXfrm>
        <a:off x="322250" y="88080"/>
        <a:ext cx="5332025" cy="679561"/>
      </dsp:txXfrm>
    </dsp:sp>
    <dsp:sp modelId="{0D0095F8-BB35-7745-8B87-747599CC4FA7}">
      <dsp:nvSpPr>
        <dsp:cNvPr id="0" name=""/>
        <dsp:cNvSpPr/>
      </dsp:nvSpPr>
      <dsp:spPr>
        <a:xfrm rot="11020725" flipH="1">
          <a:off x="1335447" y="6591"/>
          <a:ext cx="211781" cy="56635"/>
        </a:xfrm>
        <a:prstGeom prst="leftRightArrow">
          <a:avLst>
            <a:gd name="adj1" fmla="val 60000"/>
            <a:gd name="adj2" fmla="val 50000"/>
          </a:avLst>
        </a:prstGeom>
        <a:solidFill>
          <a:srgbClr val="0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352438" y="17918"/>
        <a:ext cx="177800" cy="33981"/>
      </dsp:txXfrm>
    </dsp:sp>
    <dsp:sp modelId="{49BA3FBD-80B6-1845-9C2A-E9AD500F6C8E}">
      <dsp:nvSpPr>
        <dsp:cNvPr id="0" name=""/>
        <dsp:cNvSpPr/>
      </dsp:nvSpPr>
      <dsp:spPr>
        <a:xfrm>
          <a:off x="3549028" y="3936541"/>
          <a:ext cx="2162735" cy="1081367"/>
        </a:xfrm>
        <a:prstGeom prst="roundRect">
          <a:avLst>
            <a:gd name="adj" fmla="val 10000"/>
          </a:avLst>
        </a:prstGeom>
        <a:solidFill>
          <a:srgbClr val="00009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latin typeface="Times New Roman"/>
              <a:cs typeface="Times New Roman"/>
            </a:rPr>
            <a:t>Patients with AF</a:t>
          </a:r>
        </a:p>
      </dsp:txBody>
      <dsp:txXfrm>
        <a:off x="3580700" y="3968213"/>
        <a:ext cx="2099391" cy="1018023"/>
      </dsp:txXfrm>
    </dsp:sp>
    <dsp:sp modelId="{F78F6E4B-A599-2B49-9C9F-1BEA6C362610}">
      <dsp:nvSpPr>
        <dsp:cNvPr id="0" name=""/>
        <dsp:cNvSpPr/>
      </dsp:nvSpPr>
      <dsp:spPr>
        <a:xfrm rot="10787462">
          <a:off x="1424690" y="4072986"/>
          <a:ext cx="912498" cy="378478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/>
        </a:p>
      </dsp:txBody>
      <dsp:txXfrm rot="10800000">
        <a:off x="1538233" y="4148682"/>
        <a:ext cx="685412" cy="227086"/>
      </dsp:txXfrm>
    </dsp:sp>
    <dsp:sp modelId="{72501C06-8BDC-9340-A104-2F2C782E05FA}">
      <dsp:nvSpPr>
        <dsp:cNvPr id="0" name=""/>
        <dsp:cNvSpPr/>
      </dsp:nvSpPr>
      <dsp:spPr>
        <a:xfrm>
          <a:off x="245678" y="3948590"/>
          <a:ext cx="2162735" cy="1081367"/>
        </a:xfrm>
        <a:prstGeom prst="roundRect">
          <a:avLst>
            <a:gd name="adj" fmla="val 10000"/>
          </a:avLst>
        </a:prstGeom>
        <a:solidFill>
          <a:srgbClr val="00009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latin typeface="Times New Roman"/>
              <a:cs typeface="Times New Roman"/>
            </a:rPr>
            <a:t>Primary Care</a:t>
          </a:r>
        </a:p>
      </dsp:txBody>
      <dsp:txXfrm>
        <a:off x="277350" y="3980262"/>
        <a:ext cx="2099391" cy="1018023"/>
      </dsp:txXfrm>
    </dsp:sp>
    <dsp:sp modelId="{04AEDB16-E6D4-1C4D-AAA4-124B30BA55C4}">
      <dsp:nvSpPr>
        <dsp:cNvPr id="0" name=""/>
        <dsp:cNvSpPr/>
      </dsp:nvSpPr>
      <dsp:spPr>
        <a:xfrm rot="2495837" flipH="1" flipV="1">
          <a:off x="604225" y="136457"/>
          <a:ext cx="79642" cy="45720"/>
        </a:xfrm>
        <a:prstGeom prst="leftRightArrow">
          <a:avLst>
            <a:gd name="adj1" fmla="val 60000"/>
            <a:gd name="adj2" fmla="val 50000"/>
          </a:avLst>
        </a:prstGeom>
        <a:solidFill>
          <a:srgbClr val="0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617941" y="145601"/>
        <a:ext cx="52210" cy="274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#18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83D55D-3E0F-3546-BE0B-141F6C4E1D16}" type="datetimeFigureOut">
              <a:rPr lang="en-US" smtClean="0"/>
              <a:t>12/6/2019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A29D3-2DCD-C848-96B5-98046B505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240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C687BF0-9908-A449-BB36-9DD72CB5602F}" type="datetimeFigureOut">
              <a:rPr lang="en-US"/>
              <a:pPr>
                <a:defRPr/>
              </a:pPr>
              <a:t>12/6/2019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7982FA0-CC9F-6341-95E6-5F1FBD39BA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2710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>
              <a:latin typeface="Times New Roman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658" indent="-285638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2552" indent="-228512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599574" indent="-228512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6593" indent="-228512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3614" indent="-228512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0635" indent="-228512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7656" indent="-228512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4676" indent="-228512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3A37B65-7A7E-734D-813C-87730C475493}" type="slidenum">
              <a:rPr lang="en-US">
                <a:solidFill>
                  <a:srgbClr val="000000"/>
                </a:solidFill>
              </a:rPr>
              <a:pPr/>
              <a:t>1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55725" y="633413"/>
            <a:ext cx="4221163" cy="31654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lIns="86116" tIns="43058" rIns="86116" bIns="43058"/>
          <a:lstStyle/>
          <a:p>
            <a:r>
              <a:rPr lang="en-GB" sz="1100" dirty="0">
                <a:latin typeface="+mn-lt"/>
              </a:rPr>
              <a:t>The objective of the presented meta-analysis is to illustrate class effects of NOACs compared to warfarin, not to invite comparisons between any NOAC and any other NOAC.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3925831" y="8016858"/>
            <a:ext cx="3004413" cy="422320"/>
          </a:xfrm>
          <a:prstGeom prst="rect">
            <a:avLst/>
          </a:prstGeom>
        </p:spPr>
        <p:txBody>
          <a:bodyPr lIns="86116" tIns="43058" rIns="86116" bIns="43058"/>
          <a:lstStyle/>
          <a:p>
            <a:fld id="{5AF262AE-2CC8-4593-8B81-F06C05074840}" type="slidenum">
              <a:rPr lang="de-DE" sz="1800" kern="0">
                <a:solidFill>
                  <a:prstClr val="black"/>
                </a:solidFill>
                <a:latin typeface="Arial"/>
                <a:cs typeface="Arial"/>
                <a:sym typeface="Arial"/>
              </a:rPr>
              <a:pPr/>
              <a:t>17</a:t>
            </a:fld>
            <a:endParaRPr lang="de-DE" sz="1800" kern="0">
              <a:solidFill>
                <a:prstClr val="black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8698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C796C-15B4-804A-8231-FFD694579F7F}" type="slidenum">
              <a:rPr lang="en-US" smtClean="0">
                <a:solidFill>
                  <a:prstClr val="black"/>
                </a:solidFill>
              </a:rPr>
              <a:pPr/>
              <a:t>31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746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cardio.org/guidelines" TargetMode="External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EHRABackground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8600" y="1439863"/>
            <a:ext cx="4608513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-7938"/>
            <a:ext cx="5759450" cy="6873876"/>
          </a:xfrm>
          <a:prstGeom prst="rect">
            <a:avLst/>
          </a:prstGeom>
          <a:gradFill rotWithShape="1">
            <a:gsLst>
              <a:gs pos="0">
                <a:srgbClr val="4D606F"/>
              </a:gs>
              <a:gs pos="100000">
                <a:srgbClr val="384650"/>
              </a:gs>
            </a:gsLst>
            <a:lin ang="5400000"/>
          </a:gradFill>
          <a:ln>
            <a:noFill/>
          </a:ln>
          <a:effectLst>
            <a:outerShdw blurRad="76200" dist="76200" dir="1380020" rotWithShape="0">
              <a:srgbClr val="000000">
                <a:alpha val="2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71513" y="0"/>
            <a:ext cx="73025" cy="2519363"/>
          </a:xfrm>
          <a:prstGeom prst="rect">
            <a:avLst/>
          </a:prstGeom>
          <a:solidFill>
            <a:srgbClr val="D00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7" name="Picture 20" descr="Logos_EHRA&amp;ESC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3200" y="5562600"/>
            <a:ext cx="192246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2800" y="3240000"/>
            <a:ext cx="5182200" cy="1112835"/>
          </a:xfrm>
        </p:spPr>
        <p:txBody>
          <a:bodyPr>
            <a:normAutofit/>
          </a:bodyPr>
          <a:lstStyle>
            <a:lvl1pPr algn="l">
              <a:defRPr sz="2400" b="1" i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2800" y="4356000"/>
            <a:ext cx="5182200" cy="762000"/>
          </a:xfrm>
        </p:spPr>
        <p:txBody>
          <a:bodyPr>
            <a:normAutofit/>
          </a:bodyPr>
          <a:lstStyle>
            <a:lvl1pPr marL="0" indent="0" algn="l">
              <a:buNone/>
              <a:defRPr sz="1800" b="1" i="0">
                <a:solidFill>
                  <a:srgbClr val="FFFFFF"/>
                </a:solidFill>
                <a:latin typeface="Verdana"/>
                <a:cs typeface="Verdan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9159872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09600"/>
            <a:ext cx="7162800" cy="1143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990600" y="1981200"/>
            <a:ext cx="71628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936871189"/>
      </p:ext>
    </p:extLst>
  </p:cSld>
  <p:clrMapOvr>
    <a:masterClrMapping/>
  </p:clrMapOvr>
  <p:transition spd="slow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696464"/>
                </a:solidFill>
                <a:latin typeface="Perpetua"/>
              </a:rPr>
              <a:pPr/>
              <a:t>12/6/2019</a:t>
            </a:fld>
            <a:endParaRPr lang="en-US">
              <a:solidFill>
                <a:srgbClr val="696464"/>
              </a:solidFill>
              <a:latin typeface="Perpetu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  <a:latin typeface="Perpetu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>
                <a:latin typeface="Franklin Gothic Book"/>
              </a:rPr>
              <a:pPr/>
              <a:t>‹#›</a:t>
            </a:fld>
            <a:endParaRPr>
              <a:latin typeface="Franklin Gothic Book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28917-1A5A-47D7-BB07-5D79BE461E7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24780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8A89013-2A25-4EF2-82BE-484EC75338E5}" type="slidenum">
              <a:rPr lang="fr-FR">
                <a:latin typeface="Times New Roman"/>
              </a:rPr>
              <a:pPr/>
              <a:t>‹#›</a:t>
            </a:fld>
            <a:endParaRPr lang="fr-FR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542070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612001" y="518328"/>
            <a:ext cx="8281175" cy="492443"/>
          </a:xfrm>
        </p:spPr>
        <p:txBody>
          <a:bodyPr/>
          <a:lstStyle/>
          <a:p>
            <a:r>
              <a:rPr lang="en-GB" noProof="0" dirty="0"/>
              <a:t>Click to edit Master title text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611190" y="1376363"/>
            <a:ext cx="8281987" cy="48609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02355963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69071-C1BD-43AB-8E2A-36C24F2635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2BF35B-DF56-450A-9A40-27C59D21F265}" type="slidenum">
              <a:rPr lang="en-US">
                <a:solidFill>
                  <a:srgbClr val="FFFFFF"/>
                </a:solidFill>
                <a:latin typeface="Times New Roman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7330664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55B5834D-2993-DB4E-882C-B9E78438AE47}" type="slidenum">
              <a:rPr lang="en-US">
                <a:solidFill>
                  <a:srgbClr val="FFFFFF"/>
                </a:solidFill>
                <a:latin typeface="Times New Roman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8018007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defRPr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defRPr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C5D289-D64F-4AB3-8C11-FA7668DF3F84}" type="slidenum">
              <a:rPr lang="en-US">
                <a:solidFill>
                  <a:srgbClr val="FFFFFF"/>
                </a:solidFill>
                <a:latin typeface="Times New Roman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3820196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48474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38582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latin typeface="Times New Roman"/>
              <a:ea typeface="ＭＳ Ｐゴシック" charset="-128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latin typeface="Times New Roman"/>
              <a:ea typeface="ＭＳ Ｐゴシック" charset="-128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70134" y="6496873"/>
            <a:ext cx="302214" cy="207749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020084-D65F-4FB6-B6FA-EEF7313EC32E}" type="slidenum">
              <a:rPr smtClean="0">
                <a:latin typeface="Times New Roman"/>
                <a:ea typeface="ＭＳ Ｐゴシック" charset="-128"/>
              </a:rPr>
              <a:pPr>
                <a:defRPr/>
              </a:pPr>
              <a:t>‹#›</a:t>
            </a:fld>
            <a:endParaRPr dirty="0">
              <a:latin typeface="Times New Roman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145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ULLE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349935"/>
            <a:ext cx="7772400" cy="492443"/>
          </a:xfrm>
        </p:spPr>
        <p:txBody>
          <a:bodyPr/>
          <a:lstStyle>
            <a:lvl1pPr algn="l">
              <a:defRPr sz="2600"/>
            </a:lvl1pPr>
          </a:lstStyle>
          <a:p>
            <a:r>
              <a:rPr lang="en-GB" noProof="0" dirty="0"/>
              <a:t>Sub title &amp; bullets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24800" y="1519201"/>
            <a:ext cx="8280000" cy="1690847"/>
          </a:xfrm>
        </p:spPr>
        <p:txBody>
          <a:bodyPr/>
          <a:lstStyle>
            <a:lvl1pPr>
              <a:defRPr baseline="0"/>
            </a:lvl1pPr>
            <a:lvl3pPr marL="358766" indent="-179384">
              <a:buFont typeface="Calibri" panose="020F0502020204030204" pitchFamily="34" charset="0"/>
              <a:buChar char="‒"/>
              <a:defRPr/>
            </a:lvl3pPr>
            <a:lvl4pPr marL="538150" indent="-179384">
              <a:defRPr/>
            </a:lvl4pPr>
            <a:lvl5pPr marL="809605" indent="-185733">
              <a:defRPr/>
            </a:lvl5pPr>
          </a:lstStyle>
          <a:p>
            <a:pPr lvl="0"/>
            <a:r>
              <a:rPr lang="en-GB" noProof="0" dirty="0"/>
              <a:t>Subtitle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847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244475" y="914400"/>
            <a:ext cx="8451850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 defTabSz="457200" eaLnBrk="1" fontAlgn="auto" hangingPunct="1">
              <a:spcBef>
                <a:spcPts val="0"/>
              </a:spcBef>
              <a:spcAft>
                <a:spcPts val="0"/>
              </a:spcAft>
              <a:defRPr smtClean="0"/>
            </a:lvl1pPr>
          </a:lstStyle>
          <a:p>
            <a:pPr>
              <a:defRPr/>
            </a:pPr>
            <a:fld id="{692EA79D-A073-E442-AF5A-8345C58ED059}" type="datetime1">
              <a:rPr lang="en-US"/>
              <a:pPr>
                <a:defRPr/>
              </a:pPr>
              <a:t>12/6/2019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defTabSz="457200" eaLnBrk="1" fontAlgn="auto" hangingPunct="1">
              <a:spcBef>
                <a:spcPts val="0"/>
              </a:spcBef>
              <a:spcAft>
                <a:spcPts val="0"/>
              </a:spcAft>
              <a:defRPr dirty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DFC19C33-EC34-D94C-B62F-71747AD16D43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75217029"/>
      </p:ext>
    </p:extLst>
  </p:cSld>
  <p:clrMapOvr>
    <a:masterClrMapping/>
  </p:clrMapOvr>
  <p:transition spd="med"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696464"/>
                </a:solidFill>
                <a:latin typeface="Perpetua"/>
              </a:rPr>
              <a:pPr/>
              <a:t>12/6/2019</a:t>
            </a:fld>
            <a:endParaRPr lang="en-US">
              <a:solidFill>
                <a:srgbClr val="696464"/>
              </a:solidFill>
              <a:latin typeface="Perpetu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  <a:latin typeface="Perpetu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>
                <a:latin typeface="Franklin Gothic Book"/>
              </a:rPr>
              <a:pPr/>
              <a:t>‹#›</a:t>
            </a:fld>
            <a:endParaRPr>
              <a:latin typeface="Franklin Gothic Book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>
              <a:defRPr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fld id="{5C725517-1201-4E40-B0D8-A5CA2E372EAF}" type="slidenum">
              <a:rPr lang="en-US">
                <a:latin typeface="Times New Roman"/>
              </a:rPr>
              <a:pPr/>
              <a:t>‹#›</a:t>
            </a:fld>
            <a:endParaRPr lang="en-US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6235463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fld id="{B98E3F12-62AF-2A4A-85A1-13CB46BDFE43}" type="slidenum">
              <a:rPr lang="en-US">
                <a:latin typeface="Times New Roman"/>
              </a:rPr>
              <a:pPr/>
              <a:t>‹#›</a:t>
            </a:fld>
            <a:endParaRPr lang="en-US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6080799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fld id="{673B81CF-6588-034F-AC1A-4F1EFE542906}" type="slidenum">
              <a:rPr lang="fr-FR">
                <a:latin typeface="Times New Roman"/>
              </a:rPr>
              <a:pPr/>
              <a:t>‹#›</a:t>
            </a:fld>
            <a:endParaRPr lang="fr-FR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80673216"/>
      </p:ext>
    </p:extLst>
  </p:cSld>
  <p:clrMapOvr>
    <a:masterClrMapping/>
  </p:clrMapOvr>
  <p:transition spd="med">
    <p:zoom dir="in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6632"/>
            <a:ext cx="7772400" cy="163596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486000" y="6391275"/>
            <a:ext cx="6476775" cy="263525"/>
          </a:xfrm>
        </p:spPr>
        <p:txBody>
          <a:bodyPr anchor="b"/>
          <a:lstStyle>
            <a:lvl1pPr marL="0" indent="0">
              <a:buFontTx/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6"/>
          </p:nvPr>
        </p:nvSpPr>
        <p:spPr>
          <a:xfrm>
            <a:off x="6954838" y="6253163"/>
            <a:ext cx="2133600" cy="476250"/>
          </a:xfrm>
        </p:spPr>
        <p:txBody>
          <a:bodyPr anchor="b"/>
          <a:lstStyle>
            <a:lvl1pPr eaLnBrk="0" hangingPunct="0">
              <a:lnSpc>
                <a:spcPct val="85000"/>
              </a:lnSpc>
              <a:defRPr sz="800">
                <a:latin typeface="Tahoma" charset="0"/>
              </a:defRPr>
            </a:lvl1pPr>
          </a:lstStyle>
          <a:p>
            <a:fld id="{776F3751-F12A-564B-8184-D85361A79D61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641922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486002" y="6391279"/>
            <a:ext cx="6476775" cy="263525"/>
          </a:xfrm>
        </p:spPr>
        <p:txBody>
          <a:bodyPr anchor="b"/>
          <a:lstStyle>
            <a:lvl1pPr marL="0" indent="0">
              <a:buFontTx/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6"/>
          </p:nvPr>
        </p:nvSpPr>
        <p:spPr/>
        <p:txBody>
          <a:bodyPr/>
          <a:lstStyle>
            <a:lvl1pPr>
              <a:defRPr b="1">
                <a:cs typeface="Arial" charset="0"/>
              </a:defRPr>
            </a:lvl1pPr>
          </a:lstStyle>
          <a:p>
            <a:fld id="{95D60E16-05E0-004E-9E5F-1B62B6500206}" type="slidenum">
              <a:rPr lang="en-GB">
                <a:latin typeface="Times New Roman"/>
              </a:rPr>
              <a:pPr/>
              <a:t>‹#›</a:t>
            </a:fld>
            <a:endParaRPr lang="en-GB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5544352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551DBC-97F5-9748-AEBC-A55CFF9144F6}" type="slidenum">
              <a:rPr lang="en-US">
                <a:latin typeface="Times New Roman"/>
              </a:rPr>
              <a:pPr/>
              <a:t>‹#›</a:t>
            </a:fld>
            <a:endParaRPr lang="en-US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0922701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7E148-892B-DD40-93E2-A0F0269EC01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440963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fld id="{96EA5BBB-5712-4613-841C-188C8F5248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8124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48474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38582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latin typeface="Times New Roman"/>
              <a:ea typeface="ＭＳ Ｐゴシック" charset="-128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latin typeface="Times New Roman"/>
              <a:ea typeface="ＭＳ Ｐゴシック" charset="-128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70134" y="6496873"/>
            <a:ext cx="302214" cy="207749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020084-D65F-4FB6-B6FA-EEF7313EC32E}" type="slidenum">
              <a:rPr smtClean="0">
                <a:latin typeface="Times New Roman"/>
                <a:ea typeface="ＭＳ Ｐゴシック" charset="-128"/>
              </a:rPr>
              <a:pPr>
                <a:defRPr/>
              </a:pPr>
              <a:t>‹#›</a:t>
            </a:fld>
            <a:endParaRPr dirty="0">
              <a:latin typeface="Times New Roman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145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69900" y="1479552"/>
            <a:ext cx="8221094" cy="49960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204403257"/>
      </p:ext>
    </p:extLst>
  </p:cSld>
  <p:clrMapOvr>
    <a:masterClrMapping/>
  </p:clrMapOvr>
  <p:transition>
    <p:fad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63410" y="6497333"/>
            <a:ext cx="302214" cy="207749"/>
          </a:xfrm>
          <a:ln/>
        </p:spPr>
        <p:txBody>
          <a:bodyPr wrap="none" anchor="b" anchorCtr="0">
            <a:spAutoFit/>
          </a:bodyPr>
          <a:lstStyle>
            <a:lvl1pPr algn="r">
              <a:defRPr sz="750"/>
            </a:lvl1pPr>
          </a:lstStyle>
          <a:p>
            <a:fld id="{57A5FE31-DEAE-47DE-B093-C37F1BF7D686}" type="slidenum">
              <a:rPr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0284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ULLE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349935"/>
            <a:ext cx="7772400" cy="492443"/>
          </a:xfrm>
        </p:spPr>
        <p:txBody>
          <a:bodyPr/>
          <a:lstStyle>
            <a:lvl1pPr algn="l">
              <a:defRPr sz="2600"/>
            </a:lvl1pPr>
          </a:lstStyle>
          <a:p>
            <a:r>
              <a:rPr lang="en-GB" noProof="0" dirty="0"/>
              <a:t>Sub title &amp; bullets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24800" y="1519201"/>
            <a:ext cx="8280000" cy="1690847"/>
          </a:xfrm>
        </p:spPr>
        <p:txBody>
          <a:bodyPr/>
          <a:lstStyle>
            <a:lvl1pPr>
              <a:defRPr baseline="0"/>
            </a:lvl1pPr>
            <a:lvl3pPr marL="358766" indent="-179384">
              <a:buFont typeface="Calibri" panose="020F0502020204030204" pitchFamily="34" charset="0"/>
              <a:buChar char="‒"/>
              <a:defRPr/>
            </a:lvl3pPr>
            <a:lvl4pPr marL="538150" indent="-179384">
              <a:defRPr/>
            </a:lvl4pPr>
            <a:lvl5pPr marL="809605" indent="-185733">
              <a:defRPr/>
            </a:lvl5pPr>
          </a:lstStyle>
          <a:p>
            <a:pPr lvl="0"/>
            <a:r>
              <a:rPr lang="en-GB" noProof="0" dirty="0"/>
              <a:t>Subtitle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847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Slide Number Placeholder 11"/>
          <p:cNvSpPr>
            <a:spLocks noGrp="1"/>
          </p:cNvSpPr>
          <p:nvPr>
            <p:ph type="sldNum" sz="quarter" idx="11"/>
          </p:nvPr>
        </p:nvSpPr>
        <p:spPr>
          <a:xfrm>
            <a:off x="8770134" y="6496873"/>
            <a:ext cx="302214" cy="207749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4AFAF6-018F-49D4-B535-186959F4BA10}" type="slidenum">
              <a:rPr smtClean="0">
                <a:latin typeface="Times New Roman"/>
              </a:rPr>
              <a:pPr>
                <a:defRPr/>
              </a:pPr>
              <a:t>‹#›</a:t>
            </a:fld>
            <a:endParaRPr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0325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696464"/>
                </a:solidFill>
                <a:latin typeface="Perpetua"/>
              </a:rPr>
              <a:pPr/>
              <a:t>12/6/2019</a:t>
            </a:fld>
            <a:endParaRPr lang="en-US">
              <a:solidFill>
                <a:srgbClr val="696464"/>
              </a:solidFill>
              <a:latin typeface="Perpetu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  <a:latin typeface="Perpetu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>
                <a:latin typeface="Franklin Gothic Book"/>
              </a:rPr>
              <a:pPr/>
              <a:t>‹#›</a:t>
            </a:fld>
            <a:endParaRPr>
              <a:latin typeface="Franklin Gothic Book"/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48474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38582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latin typeface="Times New Roman"/>
              <a:ea typeface="ＭＳ Ｐゴシック" charset="-128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latin typeface="Times New Roman"/>
              <a:ea typeface="ＭＳ Ｐゴシック" charset="-128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70134" y="6497199"/>
            <a:ext cx="296814" cy="207749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020084-D65F-4FB6-B6FA-EEF7313EC32E}" type="slidenum">
              <a:rPr smtClean="0">
                <a:latin typeface="Times New Roman"/>
                <a:ea typeface="ＭＳ Ｐゴシック" charset="-128"/>
              </a:rPr>
              <a:pPr>
                <a:defRPr/>
              </a:pPr>
              <a:t>‹#›</a:t>
            </a:fld>
            <a:endParaRPr dirty="0">
              <a:latin typeface="Times New Roman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145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ULLE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350261"/>
            <a:ext cx="7772400" cy="492443"/>
          </a:xfrm>
        </p:spPr>
        <p:txBody>
          <a:bodyPr/>
          <a:lstStyle>
            <a:lvl1pPr algn="l">
              <a:defRPr sz="2600"/>
            </a:lvl1pPr>
          </a:lstStyle>
          <a:p>
            <a:r>
              <a:rPr lang="en-GB" noProof="0" dirty="0"/>
              <a:t>Sub title &amp; bullets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24800" y="1519527"/>
            <a:ext cx="8280000" cy="1690847"/>
          </a:xfrm>
        </p:spPr>
        <p:txBody>
          <a:bodyPr/>
          <a:lstStyle>
            <a:lvl1pPr>
              <a:defRPr baseline="0"/>
            </a:lvl1pPr>
            <a:lvl3pPr marL="358766" indent="-179384">
              <a:buFont typeface="Calibri" panose="020F0502020204030204" pitchFamily="34" charset="0"/>
              <a:buChar char="‒"/>
              <a:defRPr/>
            </a:lvl3pPr>
            <a:lvl4pPr marL="538150" indent="-179384">
              <a:defRPr/>
            </a:lvl4pPr>
            <a:lvl5pPr marL="809605" indent="-185733">
              <a:defRPr/>
            </a:lvl5pPr>
          </a:lstStyle>
          <a:p>
            <a:pPr lvl="0"/>
            <a:r>
              <a:rPr lang="en-GB" noProof="0" dirty="0"/>
              <a:t>Subtitle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847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Slide Number Placeholder 11"/>
          <p:cNvSpPr>
            <a:spLocks noGrp="1"/>
          </p:cNvSpPr>
          <p:nvPr>
            <p:ph type="sldNum" sz="quarter" idx="11"/>
          </p:nvPr>
        </p:nvSpPr>
        <p:spPr>
          <a:xfrm>
            <a:off x="8770134" y="6497199"/>
            <a:ext cx="296814" cy="207749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4AFAF6-018F-49D4-B535-186959F4BA10}" type="slidenum">
              <a:rPr smtClean="0">
                <a:latin typeface="Times New Roman"/>
              </a:rPr>
              <a:pPr>
                <a:defRPr/>
              </a:pPr>
              <a:t>‹#›</a:t>
            </a:fld>
            <a:endParaRPr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0325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696464"/>
                </a:solidFill>
                <a:latin typeface="Perpetua"/>
              </a:rPr>
              <a:pPr/>
              <a:t>12/6/2019</a:t>
            </a:fld>
            <a:endParaRPr lang="en-US">
              <a:solidFill>
                <a:srgbClr val="696464"/>
              </a:solidFill>
              <a:latin typeface="Perpetu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  <a:latin typeface="Perpetu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>
                <a:latin typeface="Franklin Gothic Book"/>
              </a:rPr>
              <a:pPr/>
              <a:t>‹#›</a:t>
            </a:fld>
            <a:endParaRPr>
              <a:latin typeface="Franklin Gothic Book"/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484748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38582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latin typeface="Times New Roman"/>
              <a:ea typeface="ＭＳ Ｐゴシック" charset="-128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latin typeface="Times New Roman"/>
              <a:ea typeface="ＭＳ Ｐゴシック" charset="-128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70134" y="6496873"/>
            <a:ext cx="302214" cy="207749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020084-D65F-4FB6-B6FA-EEF7313EC32E}" type="slidenum">
              <a:rPr smtClean="0">
                <a:latin typeface="Times New Roman"/>
                <a:ea typeface="ＭＳ Ｐゴシック" charset="-128"/>
              </a:rPr>
              <a:pPr>
                <a:defRPr/>
              </a:pPr>
              <a:t>‹#›</a:t>
            </a:fld>
            <a:endParaRPr dirty="0">
              <a:latin typeface="Times New Roman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145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ULLE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349935"/>
            <a:ext cx="7772400" cy="492443"/>
          </a:xfrm>
        </p:spPr>
        <p:txBody>
          <a:bodyPr/>
          <a:lstStyle>
            <a:lvl1pPr algn="l">
              <a:defRPr sz="2600"/>
            </a:lvl1pPr>
          </a:lstStyle>
          <a:p>
            <a:r>
              <a:rPr lang="en-GB" noProof="0" dirty="0" smtClean="0"/>
              <a:t>Sub title &amp; bullets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24800" y="1519201"/>
            <a:ext cx="8280000" cy="1690847"/>
          </a:xfrm>
        </p:spPr>
        <p:txBody>
          <a:bodyPr/>
          <a:lstStyle>
            <a:lvl1pPr>
              <a:defRPr baseline="0"/>
            </a:lvl1pPr>
            <a:lvl3pPr marL="358766" indent="-179384">
              <a:buFont typeface="Calibri" panose="020F0502020204030204" pitchFamily="34" charset="0"/>
              <a:buChar char="‒"/>
              <a:defRPr/>
            </a:lvl3pPr>
            <a:lvl4pPr marL="538150" indent="-179384">
              <a:defRPr/>
            </a:lvl4pPr>
            <a:lvl5pPr marL="809605" indent="-185733">
              <a:defRPr/>
            </a:lvl5pPr>
          </a:lstStyle>
          <a:p>
            <a:pPr lvl="0"/>
            <a:r>
              <a:rPr lang="en-GB" noProof="0" dirty="0" smtClean="0"/>
              <a:t>Subtitle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24847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814388" y="3527425"/>
            <a:ext cx="8329612" cy="1111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 dirty="0">
              <a:solidFill>
                <a:srgbClr val="FFFFFF"/>
              </a:solidFill>
              <a:latin typeface="Arial"/>
              <a:cs typeface="Arial" charset="0"/>
            </a:endParaRPr>
          </a:p>
        </p:txBody>
      </p:sp>
      <p:pic>
        <p:nvPicPr>
          <p:cNvPr id="5" name="Picture 17" descr="DS_logo_portrait_s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388" y="5459413"/>
            <a:ext cx="99695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 txBox="1">
            <a:spLocks/>
          </p:cNvSpPr>
          <p:nvPr/>
        </p:nvSpPr>
        <p:spPr bwMode="auto">
          <a:xfrm>
            <a:off x="8086725" y="0"/>
            <a:ext cx="10572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5720" bIns="0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 defTabSz="914400"/>
            <a:r>
              <a:rPr lang="en-US" b="1">
                <a:solidFill>
                  <a:srgbClr val="A6A6A6"/>
                </a:solidFill>
                <a:latin typeface="Arial" charset="0"/>
                <a:cs typeface="Arial" charset="0"/>
              </a:rPr>
              <a:t>CE-</a:t>
            </a:r>
            <a:fld id="{580D8700-B1E1-1E4F-8AAC-48187FD5A0D3}" type="slidenum">
              <a:rPr lang="en-US" b="1">
                <a:solidFill>
                  <a:srgbClr val="A6A6A6"/>
                </a:solidFill>
                <a:latin typeface="Arial" charset="0"/>
                <a:cs typeface="Arial" charset="0"/>
              </a:rPr>
              <a:pPr algn="r" defTabSz="914400"/>
              <a:t>‹#›</a:t>
            </a:fld>
            <a:endParaRPr lang="en-US" b="1">
              <a:solidFill>
                <a:srgbClr val="A6A6A6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2121" y="3754451"/>
            <a:ext cx="7877262" cy="533400"/>
          </a:xfrm>
        </p:spPr>
        <p:txBody>
          <a:bodyPr>
            <a:noAutofit/>
          </a:bodyPr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088" y="2599704"/>
            <a:ext cx="7869248" cy="811834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aseline="0">
                <a:solidFill>
                  <a:schemeClr val="accent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873345"/>
      </p:ext>
    </p:extLst>
  </p:cSld>
  <p:clrMapOvr>
    <a:masterClrMapping/>
  </p:clrMapOvr>
  <p:transition spd="med">
    <p:fade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4" name="Slide Number Placeholder 11"/>
          <p:cNvSpPr>
            <a:spLocks noGrp="1"/>
          </p:cNvSpPr>
          <p:nvPr>
            <p:ph type="sldNum" sz="quarter" idx="11"/>
          </p:nvPr>
        </p:nvSpPr>
        <p:spPr>
          <a:xfrm>
            <a:off x="8770134" y="6496873"/>
            <a:ext cx="302214" cy="207749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4AFAF6-018F-49D4-B535-186959F4BA10}" type="slidenum">
              <a:rPr smtClean="0">
                <a:latin typeface="Times New Roman"/>
              </a:rPr>
              <a:pPr>
                <a:defRPr/>
              </a:pPr>
              <a:t>‹#›</a:t>
            </a:fld>
            <a:endParaRPr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0325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696464"/>
                </a:solidFill>
                <a:latin typeface="Perpetua"/>
              </a:rPr>
              <a:pPr/>
              <a:t>12/6/2019</a:t>
            </a:fld>
            <a:endParaRPr lang="en-US">
              <a:solidFill>
                <a:srgbClr val="696464"/>
              </a:solidFill>
              <a:latin typeface="Perpetu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  <a:latin typeface="Perpetu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>
                <a:latin typeface="Franklin Gothic Book"/>
              </a:rPr>
              <a:pPr/>
              <a:t>‹#›</a:t>
            </a:fld>
            <a:endParaRPr>
              <a:latin typeface="Franklin Gothic Book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69900" y="1479552"/>
            <a:ext cx="3883986" cy="482831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5"/>
          <p:cNvSpPr>
            <a:spLocks noGrp="1"/>
          </p:cNvSpPr>
          <p:nvPr>
            <p:ph sz="quarter" idx="11"/>
          </p:nvPr>
        </p:nvSpPr>
        <p:spPr>
          <a:xfrm>
            <a:off x="4806892" y="1479552"/>
            <a:ext cx="3883986" cy="4828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2482216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814388" y="3527425"/>
            <a:ext cx="8329612" cy="1111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 dirty="0">
              <a:solidFill>
                <a:srgbClr val="FFFFFF"/>
              </a:solidFill>
              <a:latin typeface="Arial"/>
              <a:cs typeface="Arial" charset="0"/>
            </a:endParaRPr>
          </a:p>
        </p:txBody>
      </p:sp>
      <p:pic>
        <p:nvPicPr>
          <p:cNvPr id="5" name="Picture 17" descr="DS_logo_portrait_s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388" y="5459413"/>
            <a:ext cx="99695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 txBox="1">
            <a:spLocks/>
          </p:cNvSpPr>
          <p:nvPr/>
        </p:nvSpPr>
        <p:spPr bwMode="auto">
          <a:xfrm>
            <a:off x="8086725" y="0"/>
            <a:ext cx="10572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5720" bIns="0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 defTabSz="914400"/>
            <a:r>
              <a:rPr lang="en-US" b="1">
                <a:solidFill>
                  <a:srgbClr val="A6A6A6"/>
                </a:solidFill>
                <a:latin typeface="Arial" charset="0"/>
                <a:cs typeface="Arial" charset="0"/>
              </a:rPr>
              <a:t>CE-</a:t>
            </a:r>
            <a:fld id="{A6276CCF-CEFB-E349-9D23-5763C3AF5A51}" type="slidenum">
              <a:rPr lang="en-US" b="1">
                <a:solidFill>
                  <a:srgbClr val="A6A6A6"/>
                </a:solidFill>
                <a:latin typeface="Arial" charset="0"/>
                <a:cs typeface="Arial" charset="0"/>
              </a:rPr>
              <a:pPr algn="r" defTabSz="914400"/>
              <a:t>‹#›</a:t>
            </a:fld>
            <a:endParaRPr lang="en-US" b="1">
              <a:solidFill>
                <a:srgbClr val="A6A6A6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25400" y="-17463"/>
            <a:ext cx="390525" cy="139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defTabSz="914400"/>
            <a:r>
              <a:rPr lang="en-US" sz="900" b="1">
                <a:solidFill>
                  <a:srgbClr val="A6A6A6"/>
                </a:solidFill>
                <a:latin typeface="Arial" charset="0"/>
                <a:cs typeface="Arial" charset="0"/>
              </a:rPr>
              <a:t>DRAFT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2121" y="3754451"/>
            <a:ext cx="7877262" cy="533400"/>
          </a:xfrm>
        </p:spPr>
        <p:txBody>
          <a:bodyPr>
            <a:noAutofit/>
          </a:bodyPr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088" y="2599704"/>
            <a:ext cx="7869248" cy="811834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aseline="0">
                <a:solidFill>
                  <a:schemeClr val="accent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71854555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69900" y="1479552"/>
            <a:ext cx="8221094" cy="49960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743854873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0" descr="EngageAFlogo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1275" y="80963"/>
            <a:ext cx="140335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69900" y="1479552"/>
            <a:ext cx="3883986" cy="482831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5"/>
          <p:cNvSpPr>
            <a:spLocks noGrp="1"/>
          </p:cNvSpPr>
          <p:nvPr>
            <p:ph sz="quarter" idx="11"/>
          </p:nvPr>
        </p:nvSpPr>
        <p:spPr>
          <a:xfrm>
            <a:off x="4806892" y="1479552"/>
            <a:ext cx="3883986" cy="4828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9237793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2AACA8B-2921-4380-BAB2-8892B3BDE54E}" type="datetime1">
              <a:rPr lang="en-US" smtClean="0">
                <a:latin typeface="Times New Roman"/>
              </a:rPr>
              <a:pPr>
                <a:defRPr/>
              </a:pPr>
              <a:t>12/6/2019</a:t>
            </a:fld>
            <a:r>
              <a:rPr lang="en-US">
                <a:latin typeface="Times New Roman"/>
              </a:rPr>
              <a:t> </a:t>
            </a:r>
            <a:endParaRPr lang="en-US" dirty="0">
              <a:latin typeface="Times New Roman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E7380E1-39FD-477A-89B5-E8414EB94924}" type="slidenum">
              <a:rPr lang="en-US" smtClean="0">
                <a:latin typeface="Arial"/>
              </a:rPr>
              <a:pPr>
                <a:defRPr/>
              </a:pPr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7634086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defRPr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defRPr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C5D289-D64F-4AB3-8C11-FA7668DF3F84}" type="slidenum">
              <a:rPr lang="en-US">
                <a:solidFill>
                  <a:srgbClr val="FFFFFF"/>
                </a:solidFill>
                <a:latin typeface="Times New Roman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81486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Picto_EORP_RVB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8838" y="0"/>
            <a:ext cx="665162" cy="723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457200" fontAlgn="auto">
              <a:spcBef>
                <a:spcPts val="0"/>
              </a:spcBef>
              <a:spcAft>
                <a:spcPts val="0"/>
              </a:spcAft>
              <a:defRPr>
                <a:ea typeface="+mn-ea"/>
                <a:cs typeface="Arial" charset="0"/>
              </a:defRPr>
            </a:lvl1pPr>
          </a:lstStyle>
          <a:p>
            <a:pPr>
              <a:defRPr/>
            </a:pPr>
            <a:fld id="{A11A36D1-D5BF-3849-B7C5-79C5FCDEDAC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r>
              <a:rPr lang="en-GB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1249213094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lai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6523"/>
            <a:ext cx="8229600" cy="1122361"/>
          </a:xfr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57207" y="6129349"/>
            <a:ext cx="3995739" cy="642937"/>
          </a:xfrm>
        </p:spPr>
        <p:txBody>
          <a:bodyPr anchor="b">
            <a:norm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491763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9202" y="1155940"/>
            <a:ext cx="8229617" cy="4930535"/>
          </a:xfrm>
        </p:spPr>
        <p:txBody>
          <a:bodyPr lIns="0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800"/>
              </a:spcAft>
              <a:buClrTx/>
              <a:buSzTx/>
              <a:buFont typeface="Arial" pitchFamily="34" charset="0"/>
              <a:buChar char="•"/>
              <a:tabLst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l">
              <a:lnSpc>
                <a:spcPct val="100000"/>
              </a:lnSpc>
              <a:spcAft>
                <a:spcPts val="1800"/>
              </a:spcAft>
              <a:buFont typeface="Calibri" pitchFamily="34" charset="0"/>
              <a:buChar char="–"/>
              <a:defRPr sz="1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 indent="0" algn="l">
              <a:lnSpc>
                <a:spcPct val="100000"/>
              </a:lnSpc>
              <a:spcAft>
                <a:spcPts val="1800"/>
              </a:spcAft>
              <a:buFont typeface="Arial" pitchFamily="34" charset="0"/>
              <a:buChar char="•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 indent="0" algn="l">
              <a:lnSpc>
                <a:spcPct val="100000"/>
              </a:lnSpc>
              <a:spcAft>
                <a:spcPts val="1800"/>
              </a:spcAft>
              <a:buFont typeface="Calibri" pitchFamily="34" charset="0"/>
              <a:buChar char="–"/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 indent="0" algn="ctr">
              <a:buNone/>
              <a:defRPr>
                <a:solidFill>
                  <a:srgbClr val="07061C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 Click to edit Master text styles</a:t>
            </a:r>
          </a:p>
          <a:p>
            <a:pPr lvl="1"/>
            <a:r>
              <a:rPr lang="en-GB" dirty="0"/>
              <a:t> Second level</a:t>
            </a:r>
          </a:p>
          <a:p>
            <a:pPr lvl="2"/>
            <a:r>
              <a:rPr lang="en-GB" dirty="0"/>
              <a:t> Third level</a:t>
            </a:r>
          </a:p>
          <a:p>
            <a:pPr lvl="3"/>
            <a:r>
              <a:rPr lang="en-GB" dirty="0"/>
              <a:t> Fourth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39202" y="6143626"/>
            <a:ext cx="8230117" cy="581025"/>
          </a:xfrm>
        </p:spPr>
        <p:txBody>
          <a:bodyPr lIns="0" anchor="b">
            <a:noAutofit/>
          </a:bodyPr>
          <a:lstStyle>
            <a:lvl1pPr marL="0" indent="0">
              <a:buNone/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notes style</a:t>
            </a:r>
            <a:endParaRPr lang="en-GB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439200" y="976887"/>
            <a:ext cx="8280000" cy="0"/>
          </a:xfrm>
          <a:prstGeom prst="line">
            <a:avLst/>
          </a:prstGeom>
          <a:ln w="31750">
            <a:gradFill flip="none" rotWithShape="1">
              <a:gsLst>
                <a:gs pos="0">
                  <a:schemeClr val="tx2"/>
                </a:gs>
                <a:gs pos="50000">
                  <a:srgbClr val="016BB6"/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  <a:effectLst>
            <a:outerShdw dist="20000" sx="1000" sy="1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39200" y="106135"/>
            <a:ext cx="8280000" cy="841375"/>
          </a:xfrm>
        </p:spPr>
        <p:txBody>
          <a:bodyPr lIns="0" tIns="0" rIns="0" bIns="0" anchor="b" anchorCtr="0">
            <a:normAutofit/>
          </a:bodyPr>
          <a:lstStyle>
            <a:lvl1pPr marL="0" indent="0">
              <a:defRPr sz="28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52731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Content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9200" y="1382796"/>
            <a:ext cx="8274588" cy="4703679"/>
          </a:xfrm>
        </p:spPr>
        <p:txBody>
          <a:bodyPr lIns="0">
            <a:noAutofit/>
          </a:bodyPr>
          <a:lstStyle>
            <a:lvl1pPr marL="257175" marR="0" indent="-257175" algn="l" defTabSz="3429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0075" indent="-257175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Font typeface="Arial" panose="020B0604020202020204" pitchFamily="34" charset="0"/>
              <a:buChar char="–"/>
              <a:defRPr sz="15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00113" indent="-214313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35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243013" indent="-214313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71600" indent="0" algn="ctr">
              <a:buNone/>
              <a:defRPr>
                <a:solidFill>
                  <a:srgbClr val="07061C"/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 Click to edit Master text styles</a:t>
            </a:r>
          </a:p>
          <a:p>
            <a:pPr lvl="1"/>
            <a:r>
              <a:rPr lang="en-GB" dirty="0"/>
              <a:t> Second level</a:t>
            </a:r>
          </a:p>
          <a:p>
            <a:pPr lvl="2"/>
            <a:r>
              <a:rPr lang="en-GB" dirty="0"/>
              <a:t> Third level</a:t>
            </a:r>
          </a:p>
          <a:p>
            <a:pPr lvl="3"/>
            <a:r>
              <a:rPr lang="en-GB" dirty="0"/>
              <a:t> Fourth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39201" y="6143627"/>
            <a:ext cx="8230117" cy="581025"/>
          </a:xfrm>
        </p:spPr>
        <p:txBody>
          <a:bodyPr lIns="0" anchor="b">
            <a:noAutofit/>
          </a:bodyPr>
          <a:lstStyle>
            <a:lvl1pPr marL="0" indent="0">
              <a:buNone/>
              <a:defRPr sz="75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notes style</a:t>
            </a:r>
            <a:endParaRPr lang="en-GB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432000" y="1165152"/>
            <a:ext cx="8280000" cy="0"/>
          </a:xfrm>
          <a:prstGeom prst="line">
            <a:avLst/>
          </a:prstGeom>
          <a:ln w="31750">
            <a:gradFill flip="none" rotWithShape="1">
              <a:gsLst>
                <a:gs pos="0">
                  <a:schemeClr val="tx2"/>
                </a:gs>
                <a:gs pos="50000">
                  <a:srgbClr val="016BB6"/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  <a:effectLst>
            <a:outerShdw dist="20000" sx="1000" sy="1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31800" y="256710"/>
            <a:ext cx="8281988" cy="774233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>
              <a:defRPr lang="en-US" sz="2100" b="1" dirty="0">
                <a:solidFill>
                  <a:schemeClr val="tx1"/>
                </a:solidFill>
                <a:ea typeface="+mn-ea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95871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4190">
          <p15:clr>
            <a:srgbClr val="FBAE40"/>
          </p15:clr>
        </p15:guide>
        <p15:guide id="2" pos="363">
          <p15:clr>
            <a:srgbClr val="FBAE40"/>
          </p15:clr>
        </p15:guide>
        <p15:guide id="3" pos="7319">
          <p15:clr>
            <a:srgbClr val="FBAE40"/>
          </p15:clr>
        </p15:guide>
        <p15:guide id="4" orient="horz" pos="864">
          <p15:clr>
            <a:srgbClr val="FBAE40"/>
          </p15:clr>
        </p15:guide>
        <p15:guide id="5" orient="horz" pos="3834">
          <p15:clr>
            <a:srgbClr val="FBAE40"/>
          </p15:clr>
        </p15:guide>
        <p15:guide id="6" pos="3832">
          <p15:clr>
            <a:srgbClr val="FBAE40"/>
          </p15:clr>
        </p15:guide>
        <p15:guide id="7" orient="horz" pos="599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37925" y="6162677"/>
            <a:ext cx="8230116" cy="561975"/>
          </a:xfrm>
        </p:spPr>
        <p:txBody>
          <a:bodyPr lIns="0" anchor="b">
            <a:noAutofit/>
          </a:bodyPr>
          <a:lstStyle>
            <a:lvl1pPr marL="0" indent="0">
              <a:buNone/>
              <a:defRPr sz="75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notes style</a:t>
            </a:r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2000" y="1165152"/>
            <a:ext cx="8280000" cy="0"/>
          </a:xfrm>
          <a:prstGeom prst="line">
            <a:avLst/>
          </a:prstGeom>
          <a:ln w="31750">
            <a:gradFill flip="none" rotWithShape="1">
              <a:gsLst>
                <a:gs pos="0">
                  <a:schemeClr val="tx2"/>
                </a:gs>
                <a:gs pos="50000">
                  <a:srgbClr val="016BB6"/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  <a:effectLst>
            <a:outerShdw dist="20000" sx="1000" sy="1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31800" y="256710"/>
            <a:ext cx="8281988" cy="774233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>
              <a:defRPr lang="en-US" sz="2100" b="1" dirty="0">
                <a:solidFill>
                  <a:schemeClr val="tx1"/>
                </a:solidFill>
                <a:ea typeface="+mn-ea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67503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363">
          <p15:clr>
            <a:srgbClr val="FBAE40"/>
          </p15:clr>
        </p15:guide>
        <p15:guide id="2" orient="horz" pos="3834">
          <p15:clr>
            <a:srgbClr val="FBAE40"/>
          </p15:clr>
        </p15:guide>
        <p15:guide id="3" orient="horz" pos="864">
          <p15:clr>
            <a:srgbClr val="FBAE40"/>
          </p15:clr>
        </p15:guide>
        <p15:guide id="5" orient="horz" pos="4190">
          <p15:clr>
            <a:srgbClr val="FBAE40"/>
          </p15:clr>
        </p15:guide>
        <p15:guide id="6" pos="3840">
          <p15:clr>
            <a:srgbClr val="FBAE40"/>
          </p15:clr>
        </p15:guide>
        <p15:guide id="7" pos="7319">
          <p15:clr>
            <a:srgbClr val="FBAE40"/>
          </p15:clr>
        </p15:guide>
        <p15:guide id="8" orient="horz" pos="599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_subhea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37925" y="6162677"/>
            <a:ext cx="8230116" cy="561975"/>
          </a:xfrm>
        </p:spPr>
        <p:txBody>
          <a:bodyPr lIns="0" anchor="b">
            <a:noAutofit/>
          </a:bodyPr>
          <a:lstStyle>
            <a:lvl1pPr marL="0" indent="0">
              <a:buNone/>
              <a:defRPr sz="75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notes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37925" y="1241797"/>
            <a:ext cx="8280400" cy="571500"/>
          </a:xfrm>
        </p:spPr>
        <p:txBody>
          <a:bodyPr lIns="0" anchor="b" anchorCtr="0">
            <a:normAutofit/>
          </a:bodyPr>
          <a:lstStyle>
            <a:lvl1pPr marL="0" indent="0">
              <a:defRPr sz="15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Subtitle/heading</a:t>
            </a:r>
            <a:endParaRPr lang="en-GB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9200" y="1963737"/>
            <a:ext cx="8274588" cy="4122737"/>
          </a:xfrm>
        </p:spPr>
        <p:txBody>
          <a:bodyPr lIns="0">
            <a:noAutofit/>
          </a:bodyPr>
          <a:lstStyle>
            <a:lvl1pPr marL="257175" marR="0" indent="-257175" algn="l" defTabSz="3429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5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57213" indent="-214313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Font typeface="Arial" panose="020B0604020202020204" pitchFamily="34" charset="0"/>
              <a:buChar char="–"/>
              <a:defRPr sz="135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00113" indent="-214313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243013" indent="-214313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71600" indent="0" algn="ctr">
              <a:buNone/>
              <a:defRPr>
                <a:solidFill>
                  <a:srgbClr val="07061C"/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 Click to edit Master text styles</a:t>
            </a:r>
          </a:p>
          <a:p>
            <a:pPr lvl="1"/>
            <a:r>
              <a:rPr lang="en-GB" dirty="0"/>
              <a:t> Second level</a:t>
            </a:r>
          </a:p>
          <a:p>
            <a:pPr lvl="2"/>
            <a:r>
              <a:rPr lang="en-GB" dirty="0"/>
              <a:t> Third level</a:t>
            </a:r>
          </a:p>
          <a:p>
            <a:pPr lvl="3"/>
            <a:r>
              <a:rPr lang="en-GB" dirty="0"/>
              <a:t> Fourth level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432000" y="1165152"/>
            <a:ext cx="8280000" cy="0"/>
          </a:xfrm>
          <a:prstGeom prst="line">
            <a:avLst/>
          </a:prstGeom>
          <a:ln w="31750">
            <a:gradFill flip="none" rotWithShape="1">
              <a:gsLst>
                <a:gs pos="0">
                  <a:schemeClr val="tx2"/>
                </a:gs>
                <a:gs pos="50000">
                  <a:srgbClr val="016BB6"/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  <a:effectLst>
            <a:outerShdw dist="20000" sx="1000" sy="1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31800" y="256710"/>
            <a:ext cx="8281988" cy="774233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>
              <a:defRPr lang="en-US" sz="2100" b="1" dirty="0">
                <a:solidFill>
                  <a:schemeClr val="tx1"/>
                </a:solidFill>
                <a:ea typeface="+mn-ea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22983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3840">
          <p15:clr>
            <a:srgbClr val="FBAE40"/>
          </p15:clr>
        </p15:guide>
        <p15:guide id="2" orient="horz" pos="1079">
          <p15:clr>
            <a:srgbClr val="FBAE40"/>
          </p15:clr>
        </p15:guide>
        <p15:guide id="3" orient="horz" pos="3834">
          <p15:clr>
            <a:srgbClr val="FBAE40"/>
          </p15:clr>
        </p15:guide>
        <p15:guide id="4" pos="7311">
          <p15:clr>
            <a:srgbClr val="FBAE40"/>
          </p15:clr>
        </p15:guide>
        <p15:guide id="5" pos="363">
          <p15:clr>
            <a:srgbClr val="FBAE40"/>
          </p15:clr>
        </p15:guide>
        <p15:guide id="6" orient="horz" pos="1237">
          <p15:clr>
            <a:srgbClr val="FBAE40"/>
          </p15:clr>
        </p15:guide>
        <p15:guide id="7" orient="horz" pos="4190">
          <p15:clr>
            <a:srgbClr val="FBAE40"/>
          </p15:clr>
        </p15:guide>
        <p15:guide id="8" orient="horz" pos="599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resentation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8912" y="2722609"/>
            <a:ext cx="8253984" cy="706393"/>
          </a:xfrm>
        </p:spPr>
        <p:txBody>
          <a:bodyPr>
            <a:noAutofit/>
          </a:bodyPr>
          <a:lstStyle>
            <a:lvl1pPr marL="0" indent="0" algn="ctr">
              <a:buNone/>
              <a:defRPr sz="2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38151" y="485775"/>
            <a:ext cx="8255000" cy="1900238"/>
          </a:xfrm>
        </p:spPr>
        <p:txBody>
          <a:bodyPr anchor="b" anchorCtr="0">
            <a:normAutofit/>
          </a:bodyPr>
          <a:lstStyle>
            <a:lvl1pPr algn="ctr">
              <a:defRPr sz="33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438151" y="3562352"/>
            <a:ext cx="8255000" cy="1552575"/>
          </a:xfrm>
        </p:spPr>
        <p:txBody>
          <a:bodyPr>
            <a:normAutofit/>
          </a:bodyPr>
          <a:lstStyle>
            <a:lvl1pPr algn="ctr">
              <a:defRPr sz="1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/>
              <a:t>Click to edit affiliation style</a:t>
            </a:r>
          </a:p>
        </p:txBody>
      </p:sp>
    </p:spTree>
    <p:extLst>
      <p:ext uri="{BB962C8B-B14F-4D97-AF65-F5344CB8AC3E}">
        <p14:creationId xmlns:p14="http://schemas.microsoft.com/office/powerpoint/2010/main" val="8816631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Content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9200" y="1382796"/>
            <a:ext cx="8274588" cy="4703679"/>
          </a:xfrm>
        </p:spPr>
        <p:txBody>
          <a:bodyPr lIns="0">
            <a:noAutofit/>
          </a:bodyPr>
          <a:lstStyle>
            <a:lvl1pPr marL="257175" marR="0" indent="-257175" algn="l" defTabSz="3429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0075" indent="-257175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Font typeface="Arial" panose="020B0604020202020204" pitchFamily="34" charset="0"/>
              <a:buChar char="–"/>
              <a:defRPr sz="15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00113" indent="-214313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35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243013" indent="-214313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71600" indent="0" algn="ctr">
              <a:buNone/>
              <a:defRPr>
                <a:solidFill>
                  <a:srgbClr val="07061C"/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 Click to edit Master text styles</a:t>
            </a:r>
          </a:p>
          <a:p>
            <a:pPr lvl="1"/>
            <a:r>
              <a:rPr lang="en-GB" dirty="0"/>
              <a:t> Second level</a:t>
            </a:r>
          </a:p>
          <a:p>
            <a:pPr lvl="2"/>
            <a:r>
              <a:rPr lang="en-GB" dirty="0"/>
              <a:t> Third level</a:t>
            </a:r>
          </a:p>
          <a:p>
            <a:pPr lvl="3"/>
            <a:r>
              <a:rPr lang="en-GB" dirty="0"/>
              <a:t> Fourth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39201" y="6143627"/>
            <a:ext cx="8230117" cy="581025"/>
          </a:xfrm>
        </p:spPr>
        <p:txBody>
          <a:bodyPr lIns="0" anchor="b">
            <a:noAutofit/>
          </a:bodyPr>
          <a:lstStyle>
            <a:lvl1pPr marL="0" indent="0">
              <a:buNone/>
              <a:defRPr sz="75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notes style</a:t>
            </a:r>
            <a:endParaRPr lang="en-GB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432000" y="1165152"/>
            <a:ext cx="8280000" cy="0"/>
          </a:xfrm>
          <a:prstGeom prst="line">
            <a:avLst/>
          </a:prstGeom>
          <a:ln w="31750">
            <a:gradFill flip="none" rotWithShape="1">
              <a:gsLst>
                <a:gs pos="0">
                  <a:schemeClr val="tx2"/>
                </a:gs>
                <a:gs pos="50000">
                  <a:srgbClr val="016BB6"/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  <a:effectLst>
            <a:outerShdw dist="20000" sx="1000" sy="1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31800" y="256710"/>
            <a:ext cx="8281988" cy="774233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>
              <a:defRPr lang="en-US" sz="2100" b="1" dirty="0">
                <a:solidFill>
                  <a:schemeClr val="tx1"/>
                </a:solidFill>
                <a:ea typeface="+mn-ea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455313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 xmlns="">
        <p15:guide id="1" orient="horz" pos="4190">
          <p15:clr>
            <a:srgbClr val="FBAE40"/>
          </p15:clr>
        </p15:guide>
        <p15:guide id="2" pos="363">
          <p15:clr>
            <a:srgbClr val="FBAE40"/>
          </p15:clr>
        </p15:guide>
        <p15:guide id="3" pos="7319">
          <p15:clr>
            <a:srgbClr val="FBAE40"/>
          </p15:clr>
        </p15:guide>
        <p15:guide id="4" orient="horz" pos="864">
          <p15:clr>
            <a:srgbClr val="FBAE40"/>
          </p15:clr>
        </p15:guide>
        <p15:guide id="5" orient="horz" pos="3834">
          <p15:clr>
            <a:srgbClr val="FBAE40"/>
          </p15:clr>
        </p15:guide>
        <p15:guide id="6" pos="3832">
          <p15:clr>
            <a:srgbClr val="FBAE40"/>
          </p15:clr>
        </p15:guide>
        <p15:guide id="7" orient="horz" pos="599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48575" y="6233886"/>
            <a:ext cx="8655728" cy="457200"/>
          </a:xfrm>
        </p:spPr>
        <p:txBody>
          <a:bodyPr anchor="b"/>
          <a:lstStyle>
            <a:lvl1pPr marL="0" indent="0" algn="ctr">
              <a:buNone/>
              <a:defRPr sz="1050"/>
            </a:lvl1pPr>
          </a:lstStyle>
          <a:p>
            <a:pPr lvl="0"/>
            <a:r>
              <a:rPr lang="en-GB" dirty="0"/>
              <a:t>Footer</a:t>
            </a:r>
          </a:p>
        </p:txBody>
      </p:sp>
    </p:spTree>
    <p:extLst>
      <p:ext uri="{BB962C8B-B14F-4D97-AF65-F5344CB8AC3E}">
        <p14:creationId xmlns:p14="http://schemas.microsoft.com/office/powerpoint/2010/main" val="32906716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48575" y="6233886"/>
            <a:ext cx="8655728" cy="457200"/>
          </a:xfrm>
        </p:spPr>
        <p:txBody>
          <a:bodyPr anchor="b"/>
          <a:lstStyle>
            <a:lvl1pPr marL="0" indent="0" algn="ctr">
              <a:buNone/>
              <a:defRPr sz="1050"/>
            </a:lvl1pPr>
          </a:lstStyle>
          <a:p>
            <a:pPr lvl="0"/>
            <a:r>
              <a:rPr lang="en-GB" dirty="0"/>
              <a:t>Footer</a:t>
            </a:r>
          </a:p>
        </p:txBody>
      </p:sp>
    </p:spTree>
    <p:extLst>
      <p:ext uri="{BB962C8B-B14F-4D97-AF65-F5344CB8AC3E}">
        <p14:creationId xmlns:p14="http://schemas.microsoft.com/office/powerpoint/2010/main" val="3414237301"/>
      </p:ext>
    </p:extLst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Plai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6523"/>
            <a:ext cx="8229600" cy="1122361"/>
          </a:xfr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57207" y="6129349"/>
            <a:ext cx="3995739" cy="642937"/>
          </a:xfrm>
        </p:spPr>
        <p:txBody>
          <a:bodyPr anchor="b">
            <a:norm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8498834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Picto_EORP_RVB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8838" y="0"/>
            <a:ext cx="665162" cy="723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7"/>
            <a:ext cx="4038600" cy="435022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643445" y="1598921"/>
            <a:ext cx="4071937" cy="43576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defTabSz="457200"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r>
              <a:rPr lang="en-GB"/>
              <a:t>Speaker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defTabSz="457200" fontAlgn="auto">
              <a:spcBef>
                <a:spcPts val="0"/>
              </a:spcBef>
              <a:spcAft>
                <a:spcPts val="0"/>
              </a:spcAft>
              <a:defRPr>
                <a:ea typeface="+mn-ea"/>
                <a:cs typeface="Arial" charset="0"/>
              </a:defRPr>
            </a:lvl1pPr>
          </a:lstStyle>
          <a:p>
            <a:pPr>
              <a:defRPr/>
            </a:pPr>
            <a:fld id="{E59B6861-BAA7-5A40-9E2B-EC7437584BA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0740287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ontent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9202" y="1155940"/>
            <a:ext cx="8229617" cy="4930535"/>
          </a:xfrm>
        </p:spPr>
        <p:txBody>
          <a:bodyPr lIns="0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800"/>
              </a:spcAft>
              <a:buClrTx/>
              <a:buSzTx/>
              <a:buFont typeface="Arial" pitchFamily="34" charset="0"/>
              <a:buChar char="•"/>
              <a:tabLst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l">
              <a:lnSpc>
                <a:spcPct val="100000"/>
              </a:lnSpc>
              <a:spcAft>
                <a:spcPts val="1800"/>
              </a:spcAft>
              <a:buFont typeface="Calibri" pitchFamily="34" charset="0"/>
              <a:buChar char="–"/>
              <a:defRPr sz="1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 indent="0" algn="l">
              <a:lnSpc>
                <a:spcPct val="100000"/>
              </a:lnSpc>
              <a:spcAft>
                <a:spcPts val="1800"/>
              </a:spcAft>
              <a:buFont typeface="Arial" pitchFamily="34" charset="0"/>
              <a:buChar char="•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 indent="0" algn="l">
              <a:lnSpc>
                <a:spcPct val="100000"/>
              </a:lnSpc>
              <a:spcAft>
                <a:spcPts val="1800"/>
              </a:spcAft>
              <a:buFont typeface="Calibri" pitchFamily="34" charset="0"/>
              <a:buChar char="–"/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 indent="0" algn="ctr">
              <a:buNone/>
              <a:defRPr>
                <a:solidFill>
                  <a:srgbClr val="07061C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 Click to edit Master text styles</a:t>
            </a:r>
          </a:p>
          <a:p>
            <a:pPr lvl="1"/>
            <a:r>
              <a:rPr lang="en-GB" dirty="0"/>
              <a:t> Second level</a:t>
            </a:r>
          </a:p>
          <a:p>
            <a:pPr lvl="2"/>
            <a:r>
              <a:rPr lang="en-GB" dirty="0"/>
              <a:t> Third level</a:t>
            </a:r>
          </a:p>
          <a:p>
            <a:pPr lvl="3"/>
            <a:r>
              <a:rPr lang="en-GB" dirty="0"/>
              <a:t> Fourth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39202" y="6143626"/>
            <a:ext cx="8230117" cy="581025"/>
          </a:xfrm>
        </p:spPr>
        <p:txBody>
          <a:bodyPr lIns="0" anchor="b">
            <a:noAutofit/>
          </a:bodyPr>
          <a:lstStyle>
            <a:lvl1pPr marL="0" indent="0">
              <a:buNone/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notes style</a:t>
            </a:r>
            <a:endParaRPr lang="en-GB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439200" y="976887"/>
            <a:ext cx="8280000" cy="0"/>
          </a:xfrm>
          <a:prstGeom prst="line">
            <a:avLst/>
          </a:prstGeom>
          <a:ln w="31750">
            <a:gradFill flip="none" rotWithShape="1">
              <a:gsLst>
                <a:gs pos="0">
                  <a:schemeClr val="tx2"/>
                </a:gs>
                <a:gs pos="50000">
                  <a:srgbClr val="016BB6"/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  <a:effectLst>
            <a:outerShdw dist="20000" sx="1000" sy="1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39200" y="106135"/>
            <a:ext cx="8280000" cy="841375"/>
          </a:xfrm>
        </p:spPr>
        <p:txBody>
          <a:bodyPr lIns="0" tIns="0" rIns="0" bIns="0" anchor="b" anchorCtr="0">
            <a:normAutofit/>
          </a:bodyPr>
          <a:lstStyle>
            <a:lvl1pPr marL="0" indent="0">
              <a:defRPr sz="28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5294618"/>
      </p:ext>
    </p:extLst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37925" y="6162677"/>
            <a:ext cx="8230116" cy="561975"/>
          </a:xfrm>
        </p:spPr>
        <p:txBody>
          <a:bodyPr lIns="0" anchor="b">
            <a:noAutofit/>
          </a:bodyPr>
          <a:lstStyle>
            <a:lvl1pPr marL="0" indent="0">
              <a:buNone/>
              <a:defRPr sz="75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notes style</a:t>
            </a:r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2000" y="1165152"/>
            <a:ext cx="8280000" cy="0"/>
          </a:xfrm>
          <a:prstGeom prst="line">
            <a:avLst/>
          </a:prstGeom>
          <a:ln w="31750">
            <a:gradFill flip="none" rotWithShape="1">
              <a:gsLst>
                <a:gs pos="0">
                  <a:schemeClr val="tx2"/>
                </a:gs>
                <a:gs pos="50000">
                  <a:srgbClr val="016BB6"/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  <a:effectLst>
            <a:outerShdw dist="20000" sx="1000" sy="1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31800" y="256710"/>
            <a:ext cx="8281988" cy="774233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>
              <a:defRPr lang="en-US" sz="2100" b="1" dirty="0">
                <a:solidFill>
                  <a:schemeClr val="tx1"/>
                </a:solidFill>
                <a:ea typeface="+mn-ea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90228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 xmlns="">
        <p15:guide id="1" pos="363">
          <p15:clr>
            <a:srgbClr val="FBAE40"/>
          </p15:clr>
        </p15:guide>
        <p15:guide id="2" orient="horz" pos="3834">
          <p15:clr>
            <a:srgbClr val="FBAE40"/>
          </p15:clr>
        </p15:guide>
        <p15:guide id="3" orient="horz" pos="864">
          <p15:clr>
            <a:srgbClr val="FBAE40"/>
          </p15:clr>
        </p15:guide>
        <p15:guide id="5" orient="horz" pos="4190">
          <p15:clr>
            <a:srgbClr val="FBAE40"/>
          </p15:clr>
        </p15:guide>
        <p15:guide id="6" pos="3840">
          <p15:clr>
            <a:srgbClr val="FBAE40"/>
          </p15:clr>
        </p15:guide>
        <p15:guide id="7" pos="7319">
          <p15:clr>
            <a:srgbClr val="FBAE40"/>
          </p15:clr>
        </p15:guide>
        <p15:guide id="8" orient="horz" pos="599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_subhea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37925" y="6162677"/>
            <a:ext cx="8230116" cy="561975"/>
          </a:xfrm>
        </p:spPr>
        <p:txBody>
          <a:bodyPr lIns="0" anchor="b">
            <a:noAutofit/>
          </a:bodyPr>
          <a:lstStyle>
            <a:lvl1pPr marL="0" indent="0">
              <a:buNone/>
              <a:defRPr sz="75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notes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37925" y="1241797"/>
            <a:ext cx="8280400" cy="571500"/>
          </a:xfrm>
        </p:spPr>
        <p:txBody>
          <a:bodyPr lIns="0" anchor="b" anchorCtr="0">
            <a:normAutofit/>
          </a:bodyPr>
          <a:lstStyle>
            <a:lvl1pPr marL="0" indent="0">
              <a:defRPr sz="15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Subtitle/heading</a:t>
            </a:r>
            <a:endParaRPr lang="en-GB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9200" y="1963737"/>
            <a:ext cx="8274588" cy="4122737"/>
          </a:xfrm>
        </p:spPr>
        <p:txBody>
          <a:bodyPr lIns="0">
            <a:noAutofit/>
          </a:bodyPr>
          <a:lstStyle>
            <a:lvl1pPr marL="257175" marR="0" indent="-257175" algn="l" defTabSz="3429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5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57213" indent="-214313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Font typeface="Arial" panose="020B0604020202020204" pitchFamily="34" charset="0"/>
              <a:buChar char="–"/>
              <a:defRPr sz="135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00113" indent="-214313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243013" indent="-214313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71600" indent="0" algn="ctr">
              <a:buNone/>
              <a:defRPr>
                <a:solidFill>
                  <a:srgbClr val="07061C"/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 Click to edit Master text styles</a:t>
            </a:r>
          </a:p>
          <a:p>
            <a:pPr lvl="1"/>
            <a:r>
              <a:rPr lang="en-GB" dirty="0"/>
              <a:t> Second level</a:t>
            </a:r>
          </a:p>
          <a:p>
            <a:pPr lvl="2"/>
            <a:r>
              <a:rPr lang="en-GB" dirty="0"/>
              <a:t> Third level</a:t>
            </a:r>
          </a:p>
          <a:p>
            <a:pPr lvl="3"/>
            <a:r>
              <a:rPr lang="en-GB" dirty="0"/>
              <a:t> Fourth level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432000" y="1165152"/>
            <a:ext cx="8280000" cy="0"/>
          </a:xfrm>
          <a:prstGeom prst="line">
            <a:avLst/>
          </a:prstGeom>
          <a:ln w="31750">
            <a:gradFill flip="none" rotWithShape="1">
              <a:gsLst>
                <a:gs pos="0">
                  <a:schemeClr val="tx2"/>
                </a:gs>
                <a:gs pos="50000">
                  <a:srgbClr val="016BB6"/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  <a:effectLst>
            <a:outerShdw dist="20000" sx="1000" sy="1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31800" y="256710"/>
            <a:ext cx="8281988" cy="774233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>
              <a:defRPr lang="en-US" sz="2100" b="1" dirty="0">
                <a:solidFill>
                  <a:schemeClr val="tx1"/>
                </a:solidFill>
                <a:ea typeface="+mn-ea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9537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 xmlns="">
        <p15:guide id="1" pos="3840">
          <p15:clr>
            <a:srgbClr val="FBAE40"/>
          </p15:clr>
        </p15:guide>
        <p15:guide id="2" orient="horz" pos="1079">
          <p15:clr>
            <a:srgbClr val="FBAE40"/>
          </p15:clr>
        </p15:guide>
        <p15:guide id="3" orient="horz" pos="3834">
          <p15:clr>
            <a:srgbClr val="FBAE40"/>
          </p15:clr>
        </p15:guide>
        <p15:guide id="4" pos="7311">
          <p15:clr>
            <a:srgbClr val="FBAE40"/>
          </p15:clr>
        </p15:guide>
        <p15:guide id="5" pos="363">
          <p15:clr>
            <a:srgbClr val="FBAE40"/>
          </p15:clr>
        </p15:guide>
        <p15:guide id="6" orient="horz" pos="1237">
          <p15:clr>
            <a:srgbClr val="FBAE40"/>
          </p15:clr>
        </p15:guide>
        <p15:guide id="7" orient="horz" pos="4190">
          <p15:clr>
            <a:srgbClr val="FBAE40"/>
          </p15:clr>
        </p15:guide>
        <p15:guide id="8" orient="horz" pos="599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Presentation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8912" y="2722609"/>
            <a:ext cx="8253984" cy="706393"/>
          </a:xfrm>
        </p:spPr>
        <p:txBody>
          <a:bodyPr>
            <a:noAutofit/>
          </a:bodyPr>
          <a:lstStyle>
            <a:lvl1pPr marL="0" indent="0" algn="ctr">
              <a:buNone/>
              <a:defRPr sz="2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38151" y="485775"/>
            <a:ext cx="8255000" cy="1900238"/>
          </a:xfrm>
        </p:spPr>
        <p:txBody>
          <a:bodyPr anchor="b" anchorCtr="0">
            <a:normAutofit/>
          </a:bodyPr>
          <a:lstStyle>
            <a:lvl1pPr algn="ctr">
              <a:defRPr sz="33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438151" y="3562352"/>
            <a:ext cx="8255000" cy="1552575"/>
          </a:xfrm>
        </p:spPr>
        <p:txBody>
          <a:bodyPr>
            <a:normAutofit/>
          </a:bodyPr>
          <a:lstStyle>
            <a:lvl1pPr algn="ctr">
              <a:defRPr sz="1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/>
              <a:t>Click to edit affiliation style</a:t>
            </a:r>
          </a:p>
        </p:txBody>
      </p:sp>
    </p:spTree>
    <p:extLst>
      <p:ext uri="{BB962C8B-B14F-4D97-AF65-F5344CB8AC3E}">
        <p14:creationId xmlns:p14="http://schemas.microsoft.com/office/powerpoint/2010/main" val="2391815268"/>
      </p:ext>
    </p:extLst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ESCWatermark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47"/>
          <a:stretch>
            <a:fillRect/>
          </a:stretch>
        </p:blipFill>
        <p:spPr bwMode="auto">
          <a:xfrm>
            <a:off x="4572000" y="1698625"/>
            <a:ext cx="3584575" cy="352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0"/>
            <a:ext cx="5759450" cy="6865938"/>
          </a:xfrm>
          <a:prstGeom prst="rect">
            <a:avLst/>
          </a:prstGeom>
          <a:gradFill flip="none" rotWithShape="1">
            <a:gsLst>
              <a:gs pos="0">
                <a:srgbClr val="4D606F"/>
              </a:gs>
              <a:gs pos="100000">
                <a:srgbClr val="384650"/>
              </a:gs>
            </a:gsLst>
            <a:lin ang="5400000" scaled="0"/>
            <a:tileRect/>
          </a:gradFill>
          <a:ln>
            <a:noFill/>
          </a:ln>
          <a:effectLst>
            <a:outerShdw blurRad="76200" dist="76200" dir="138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solidFill>
                <a:srgbClr val="FFFFFF"/>
              </a:solidFill>
              <a:latin typeface="Verdana"/>
            </a:endParaRPr>
          </a:p>
        </p:txBody>
      </p:sp>
      <p:pic>
        <p:nvPicPr>
          <p:cNvPr id="6" name="Picture 20" descr="Logos_EACPR&amp;ESC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500"/>
          <a:stretch>
            <a:fillRect/>
          </a:stretch>
        </p:blipFill>
        <p:spPr bwMode="auto">
          <a:xfrm>
            <a:off x="7924800" y="5562600"/>
            <a:ext cx="83820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671513" y="0"/>
            <a:ext cx="73025" cy="2519363"/>
          </a:xfrm>
          <a:prstGeom prst="rect">
            <a:avLst/>
          </a:prstGeom>
          <a:solidFill>
            <a:srgbClr val="00879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8" name="Espace réservé du pied de page 5"/>
          <p:cNvSpPr txBox="1">
            <a:spLocks/>
          </p:cNvSpPr>
          <p:nvPr/>
        </p:nvSpPr>
        <p:spPr>
          <a:xfrm>
            <a:off x="533400" y="6388100"/>
            <a:ext cx="3544888" cy="23018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dirty="0">
                <a:solidFill>
                  <a:srgbClr val="FFFFFF"/>
                </a:solidFill>
                <a:latin typeface="Verdana"/>
              </a:rPr>
              <a:t>European Heart Journal - </a:t>
            </a:r>
            <a:r>
              <a:rPr lang="en-US" sz="900" dirty="0">
                <a:solidFill>
                  <a:srgbClr val="FFFFFF"/>
                </a:solidFill>
                <a:latin typeface="Verdana"/>
              </a:rPr>
              <a:t>doi:10.1093/</a:t>
            </a:r>
            <a:r>
              <a:rPr lang="en-US" sz="900" dirty="0" err="1">
                <a:solidFill>
                  <a:srgbClr val="FFFFFF"/>
                </a:solidFill>
                <a:latin typeface="Verdana"/>
              </a:rPr>
              <a:t>eurheartj</a:t>
            </a:r>
            <a:r>
              <a:rPr lang="en-US" sz="900" dirty="0">
                <a:solidFill>
                  <a:srgbClr val="FFFFFF"/>
                </a:solidFill>
                <a:latin typeface="Verdana"/>
              </a:rPr>
              <a:t>/ehw210</a:t>
            </a:r>
            <a:endParaRPr lang="fr-FR" sz="900" dirty="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3240000"/>
            <a:ext cx="4800600" cy="1112835"/>
          </a:xfrm>
        </p:spPr>
        <p:txBody>
          <a:bodyPr anchor="b">
            <a:normAutofit/>
          </a:bodyPr>
          <a:lstStyle>
            <a:lvl1pPr algn="l">
              <a:defRPr sz="2400" b="1" i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4356000"/>
            <a:ext cx="4800600" cy="685800"/>
          </a:xfrm>
        </p:spPr>
        <p:txBody>
          <a:bodyPr anchor="b"/>
          <a:lstStyle>
            <a:lvl1pPr marL="0" indent="0" algn="l">
              <a:buNone/>
              <a:defRPr b="1" i="0">
                <a:solidFill>
                  <a:srgbClr val="FFFFFF"/>
                </a:solidFill>
                <a:latin typeface="Verdana"/>
                <a:cs typeface="Verdan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457200">
              <a:defRPr smtClean="0">
                <a:solidFill>
                  <a:srgbClr val="595959"/>
                </a:solidFill>
              </a:defRPr>
            </a:lvl1pPr>
          </a:lstStyle>
          <a:p>
            <a:pPr>
              <a:defRPr/>
            </a:pPr>
            <a:fld id="{653D1CC7-666B-1247-9830-6CDD5ED53A3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6396886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00" y="288000"/>
            <a:ext cx="8263229" cy="792162"/>
          </a:xfrm>
        </p:spPr>
        <p:txBody>
          <a:bodyPr>
            <a:normAutofit/>
          </a:bodyPr>
          <a:lstStyle>
            <a:lvl1pPr>
              <a:defRPr sz="2200">
                <a:latin typeface="+mj-lt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000" y="1602000"/>
            <a:ext cx="8253642" cy="4176731"/>
          </a:xfrm>
        </p:spPr>
        <p:txBody>
          <a:bodyPr>
            <a:noAutofit/>
          </a:bodyPr>
          <a:lstStyle>
            <a:lvl1pPr marL="274638" indent="-274638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>
                <a:latin typeface="+mn-lt"/>
              </a:defRPr>
            </a:lvl1pPr>
            <a:lvl2pPr marL="531813" marR="0" indent="-26511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D00040"/>
              </a:buClr>
              <a:buSzTx/>
              <a:buFont typeface="Arial" pitchFamily="34" charset="0"/>
              <a:buChar char="•"/>
              <a:tabLst/>
              <a:defRPr>
                <a:latin typeface="+mn-lt"/>
              </a:defRPr>
            </a:lvl2pPr>
            <a:lvl3pPr>
              <a:spcBef>
                <a:spcPts val="600"/>
              </a:spcBef>
              <a:spcAft>
                <a:spcPts val="0"/>
              </a:spcAft>
              <a:defRPr>
                <a:latin typeface="+mn-lt"/>
              </a:defRPr>
            </a:lvl3pPr>
            <a:lvl4pPr>
              <a:spcBef>
                <a:spcPts val="600"/>
              </a:spcBef>
              <a:spcAft>
                <a:spcPts val="0"/>
              </a:spcAft>
              <a:defRPr>
                <a:latin typeface="+mn-lt"/>
              </a:defRPr>
            </a:lvl4pPr>
            <a:lvl5pPr>
              <a:spcBef>
                <a:spcPts val="600"/>
              </a:spcBef>
              <a:spcAft>
                <a:spcPts val="0"/>
              </a:spcAft>
              <a:defRPr>
                <a:latin typeface="+mn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altLang="fr-F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fld id="{A8F2E59C-D1FD-D843-AAAA-3166194D2D9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7365493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Logo_ESC®_Red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0388" y="5886450"/>
            <a:ext cx="6032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00" y="288000"/>
            <a:ext cx="8263229" cy="79216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000" y="1600200"/>
            <a:ext cx="4038600" cy="4329129"/>
          </a:xfrm>
        </p:spPr>
        <p:txBody>
          <a:bodyPr/>
          <a:lstStyle>
            <a:lvl1pPr>
              <a:defRPr sz="1800"/>
            </a:lvl1pPr>
            <a:lvl2pPr>
              <a:spcBef>
                <a:spcPts val="600"/>
              </a:spcBef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altLang="fr-FR"/>
              <a:t>Click to edit Master text styles</a:t>
            </a:r>
          </a:p>
          <a:p>
            <a:pPr lvl="1"/>
            <a:r>
              <a:rPr lang="en-GB" altLang="fr-FR"/>
              <a:t>Second level</a:t>
            </a:r>
          </a:p>
          <a:p>
            <a:pPr lvl="2"/>
            <a:r>
              <a:rPr lang="en-GB" altLang="fr-FR"/>
              <a:t>Third level</a:t>
            </a:r>
          </a:p>
          <a:p>
            <a:pPr lvl="3"/>
            <a:r>
              <a:rPr lang="en-GB" altLang="fr-FR"/>
              <a:t>Fourth level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643438" y="1598921"/>
            <a:ext cx="4071937" cy="4357688"/>
          </a:xfrm>
        </p:spPr>
        <p:txBody>
          <a:bodyPr/>
          <a:lstStyle>
            <a:lvl2pPr>
              <a:spcBef>
                <a:spcPts val="600"/>
              </a:spcBef>
              <a:defRPr/>
            </a:lvl2pPr>
          </a:lstStyle>
          <a:p>
            <a:pPr lvl="0"/>
            <a:r>
              <a:rPr lang="en-GB" altLang="fr-FR"/>
              <a:t>Click to edit Master text styles</a:t>
            </a:r>
          </a:p>
          <a:p>
            <a:pPr lvl="1"/>
            <a:r>
              <a:rPr lang="en-GB" altLang="fr-FR"/>
              <a:t>Second level</a:t>
            </a:r>
          </a:p>
          <a:p>
            <a:pPr lvl="2"/>
            <a:r>
              <a:rPr lang="en-GB" altLang="fr-FR"/>
              <a:t>Third level</a:t>
            </a:r>
          </a:p>
          <a:p>
            <a:pPr lvl="3"/>
            <a:r>
              <a:rPr lang="en-GB" altLang="fr-FR"/>
              <a:t>Fourth level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fld id="{E3B371C2-3EA1-6942-BDF2-2AE3822BB5D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7638117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00" y="288000"/>
            <a:ext cx="8263229" cy="792162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000" y="2174875"/>
            <a:ext cx="4040188" cy="3754455"/>
          </a:xfrm>
        </p:spPr>
        <p:txBody>
          <a:bodyPr/>
          <a:lstStyle>
            <a:lvl1pPr>
              <a:defRPr sz="1800"/>
            </a:lvl1pPr>
            <a:lvl2pPr>
              <a:spcBef>
                <a:spcPts val="600"/>
              </a:spcBef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altLang="fr-FR"/>
              <a:t>Click to edit Master text styles</a:t>
            </a:r>
          </a:p>
          <a:p>
            <a:pPr lvl="1"/>
            <a:r>
              <a:rPr lang="en-GB" altLang="fr-FR"/>
              <a:t>Second level</a:t>
            </a:r>
          </a:p>
          <a:p>
            <a:pPr lvl="2"/>
            <a:r>
              <a:rPr lang="en-GB" altLang="fr-FR"/>
              <a:t>Third level</a:t>
            </a:r>
          </a:p>
          <a:p>
            <a:pPr lvl="3"/>
            <a:r>
              <a:rPr lang="en-GB" altLang="fr-FR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754455"/>
          </a:xfrm>
        </p:spPr>
        <p:txBody>
          <a:bodyPr/>
          <a:lstStyle>
            <a:lvl1pPr>
              <a:defRPr sz="1800"/>
            </a:lvl1pPr>
            <a:lvl2pPr>
              <a:spcBef>
                <a:spcPts val="600"/>
              </a:spcBef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altLang="fr-FR"/>
              <a:t>Click to edit Master text styles</a:t>
            </a:r>
          </a:p>
          <a:p>
            <a:pPr lvl="1"/>
            <a:r>
              <a:rPr lang="en-GB" altLang="fr-FR"/>
              <a:t>Second level</a:t>
            </a:r>
          </a:p>
          <a:p>
            <a:pPr lvl="2"/>
            <a:r>
              <a:rPr lang="en-GB" altLang="fr-FR"/>
              <a:t>Third level</a:t>
            </a:r>
          </a:p>
          <a:p>
            <a:pPr lvl="3"/>
            <a:r>
              <a:rPr lang="en-GB" altLang="fr-FR"/>
              <a:t>Fourth level</a:t>
            </a:r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fld id="{1520FC28-8CE7-7B46-9DFB-3A5A95865C2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3210694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468000" y="288000"/>
            <a:ext cx="8263229" cy="79216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fld id="{A31F86EB-F951-6645-AF8B-35401D02DE7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2504236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215900"/>
          </a:xfrm>
          <a:prstGeom prst="rect">
            <a:avLst/>
          </a:prstGeom>
          <a:solidFill>
            <a:srgbClr val="4CABB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1400" dirty="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3" name="Slide Number Placeholder 5"/>
          <p:cNvSpPr txBox="1">
            <a:spLocks/>
          </p:cNvSpPr>
          <p:nvPr/>
        </p:nvSpPr>
        <p:spPr>
          <a:xfrm>
            <a:off x="8634413" y="-39688"/>
            <a:ext cx="498475" cy="365126"/>
          </a:xfrm>
          <a:prstGeom prst="rect">
            <a:avLst/>
          </a:prstGeom>
        </p:spPr>
        <p:txBody>
          <a:bodyPr wrap="none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DAD9AE92-0C04-4B4E-AB9A-7BC213911295}" type="slidenum">
              <a:rPr lang="en-GB" smtClean="0">
                <a:solidFill>
                  <a:srgbClr val="FFFFFF"/>
                </a:solidFill>
                <a:latin typeface="Verdan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dirty="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431800" cy="215900"/>
          </a:xfrm>
          <a:prstGeom prst="rect">
            <a:avLst/>
          </a:prstGeom>
          <a:solidFill>
            <a:srgbClr val="D00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solidFill>
                <a:srgbClr val="FFFFFF"/>
              </a:solidFill>
              <a:latin typeface="Verdana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rot="5400000" flipH="1" flipV="1">
            <a:off x="254000" y="6667501"/>
            <a:ext cx="396875" cy="0"/>
          </a:xfrm>
          <a:prstGeom prst="line">
            <a:avLst/>
          </a:prstGeom>
          <a:ln w="6350">
            <a:solidFill>
              <a:srgbClr val="D0004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13" descr="Logo_ESC®_Red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0388" y="6064250"/>
            <a:ext cx="6032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17">
            <a:hlinkClick r:id="rId3" tooltip="www.escardio.org/guidelines"/>
          </p:cNvPr>
          <p:cNvSpPr txBox="1">
            <a:spLocks noChangeArrowheads="1"/>
          </p:cNvSpPr>
          <p:nvPr/>
        </p:nvSpPr>
        <p:spPr bwMode="auto">
          <a:xfrm>
            <a:off x="431800" y="6588125"/>
            <a:ext cx="254793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defTabSz="914400"/>
            <a:r>
              <a:rPr lang="fr-FR" sz="1100" b="1">
                <a:solidFill>
                  <a:srgbClr val="D00040"/>
                </a:solidFill>
                <a:latin typeface="Verdana" charset="0"/>
              </a:rPr>
              <a:t>www.escardio.org/guidelines</a:t>
            </a:r>
          </a:p>
        </p:txBody>
      </p:sp>
      <p:sp>
        <p:nvSpPr>
          <p:cNvPr id="8" name="Espace réservé du pied de page 5"/>
          <p:cNvSpPr txBox="1">
            <a:spLocks/>
          </p:cNvSpPr>
          <p:nvPr/>
        </p:nvSpPr>
        <p:spPr>
          <a:xfrm>
            <a:off x="3703638" y="6629400"/>
            <a:ext cx="3543300" cy="23018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dirty="0">
                <a:solidFill>
                  <a:srgbClr val="000000"/>
                </a:solidFill>
                <a:latin typeface="Verdana"/>
              </a:rPr>
              <a:t>European Heart Journal - </a:t>
            </a:r>
            <a:r>
              <a:rPr lang="en-US" sz="900" dirty="0">
                <a:solidFill>
                  <a:srgbClr val="000000"/>
                </a:solidFill>
                <a:latin typeface="Verdana"/>
              </a:rPr>
              <a:t>doi:10.1093/</a:t>
            </a:r>
            <a:r>
              <a:rPr lang="en-US" sz="900" dirty="0" err="1">
                <a:solidFill>
                  <a:srgbClr val="000000"/>
                </a:solidFill>
                <a:latin typeface="Verdana"/>
              </a:rPr>
              <a:t>eurheartj</a:t>
            </a:r>
            <a:r>
              <a:rPr lang="en-US" sz="900" dirty="0">
                <a:solidFill>
                  <a:srgbClr val="000000"/>
                </a:solidFill>
                <a:latin typeface="Verdana"/>
              </a:rPr>
              <a:t>/ehw210</a:t>
            </a:r>
            <a:endParaRPr lang="fr-FR" sz="900" dirty="0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fld id="{5E81DFEA-5620-B545-9617-58C02EC929E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1587629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Picto_EORP_RVB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8838" y="0"/>
            <a:ext cx="665162" cy="723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3"/>
          </a:xfrm>
        </p:spPr>
        <p:txBody>
          <a:bodyPr anchor="b">
            <a:no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8"/>
            <a:ext cx="4040188" cy="3761901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2" y="1535115"/>
            <a:ext cx="4041775" cy="639763"/>
          </a:xfrm>
        </p:spPr>
        <p:txBody>
          <a:bodyPr anchor="b">
            <a:no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2" y="2174878"/>
            <a:ext cx="4041775" cy="3761901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r>
              <a:rPr lang="en-GB"/>
              <a:t>Speaker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fontAlgn="auto">
              <a:spcBef>
                <a:spcPts val="0"/>
              </a:spcBef>
              <a:spcAft>
                <a:spcPts val="0"/>
              </a:spcAft>
              <a:defRPr>
                <a:ea typeface="+mn-ea"/>
                <a:cs typeface="Arial" charset="0"/>
              </a:defRPr>
            </a:lvl1pPr>
          </a:lstStyle>
          <a:p>
            <a:pPr>
              <a:defRPr/>
            </a:pPr>
            <a:fld id="{CBF19614-BF5F-1846-9D6A-412C14A2DF0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4494307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19438" y="6300788"/>
            <a:ext cx="2895600" cy="365125"/>
          </a:xfrm>
          <a:prstGeom prst="rect">
            <a:avLst/>
          </a:prstGeom>
        </p:spPr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Verdana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GB"/>
              <a:t>Speaker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fld id="{7EF45B54-52F7-DB48-B3A2-A492F666E14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8139776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Verdana"/>
                <a:ea typeface="+mn-ea"/>
                <a:cs typeface="+mn-cs"/>
              </a:defRPr>
            </a:lvl1pPr>
          </a:lstStyle>
          <a:p>
            <a:pPr>
              <a:defRPr/>
            </a:pPr>
            <a:fld id="{0B73B11E-8E11-49C8-BB73-8F010BB7BFB5}" type="datetimeFigureOut">
              <a:rPr lang="fr-FR"/>
              <a:pPr>
                <a:defRPr/>
              </a:pPr>
              <a:t>06/12/2019</a:t>
            </a:fld>
            <a:endParaRPr lang="fr-FR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 dirty="0">
                <a:solidFill>
                  <a:srgbClr val="000000"/>
                </a:solidFill>
                <a:latin typeface="Verdana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fld id="{76C37316-9902-6F44-AE21-B79CAFD89CC3}" type="slidenum">
              <a:rPr lang="fr-FR" altLang="en-US"/>
              <a:pPr>
                <a:defRPr/>
              </a:pPr>
              <a:t>‹#›</a:t>
            </a:fld>
            <a:endParaRPr lang="fr-FR" altLang="en-US" dirty="0"/>
          </a:p>
        </p:txBody>
      </p:sp>
    </p:spTree>
    <p:extLst>
      <p:ext uri="{BB962C8B-B14F-4D97-AF65-F5344CB8AC3E}">
        <p14:creationId xmlns:p14="http://schemas.microsoft.com/office/powerpoint/2010/main" val="33073086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215900"/>
          </a:xfrm>
          <a:prstGeom prst="rect">
            <a:avLst/>
          </a:prstGeom>
          <a:solidFill>
            <a:srgbClr val="4CABB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14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8634413" y="-39688"/>
            <a:ext cx="498475" cy="365126"/>
          </a:xfrm>
          <a:prstGeom prst="rect">
            <a:avLst/>
          </a:prstGeom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088327B2-49F9-E04F-B9A0-EB6057C80334}" type="slidenum">
              <a:rPr lang="en-GB" altLang="en-US" sz="1200">
                <a:solidFill>
                  <a:srgbClr val="FFFFFF"/>
                </a:solidFill>
                <a:latin typeface="Calibri" panose="020F0502020204030204" pitchFamily="34" charset="0"/>
                <a:ea typeface="+mn-ea"/>
              </a:rPr>
              <a:pPr algn="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altLang="en-US" sz="1200">
              <a:solidFill>
                <a:srgbClr val="FFFFFF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31800" cy="215900"/>
          </a:xfrm>
          <a:prstGeom prst="rect">
            <a:avLst/>
          </a:prstGeom>
          <a:solidFill>
            <a:srgbClr val="D00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2" name="Titre 2"/>
          <p:cNvSpPr>
            <a:spLocks noGrp="1"/>
          </p:cNvSpPr>
          <p:nvPr>
            <p:ph type="title"/>
          </p:nvPr>
        </p:nvSpPr>
        <p:spPr>
          <a:xfrm>
            <a:off x="468000" y="288000"/>
            <a:ext cx="8263229" cy="7921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457200">
              <a:defRPr/>
            </a:lvl1pPr>
          </a:lstStyle>
          <a:p>
            <a:pPr>
              <a:defRPr/>
            </a:pPr>
            <a:fld id="{E6413DE0-72C6-BD48-BB05-686F006636F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86063" y="6356350"/>
            <a:ext cx="4000500" cy="365125"/>
          </a:xfrm>
          <a:prstGeom prst="rect">
            <a:avLst/>
          </a:prstGeom>
        </p:spPr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Verdana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  <a:p>
            <a:pPr>
              <a:defRPr/>
            </a:pPr>
            <a:r>
              <a:rPr lang="fr-FR"/>
              <a:t>European Heart Journal - </a:t>
            </a:r>
            <a:r>
              <a:rPr lang="en-US"/>
              <a:t>doi:10.1093/eurheartj/ehw 210</a:t>
            </a:r>
            <a:endParaRPr lang="fr-FR"/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1049461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2AACA8B-2921-4380-BAB2-8892B3BDE54E}" type="datetime1">
              <a:rPr lang="en-US" smtClean="0">
                <a:latin typeface="Times New Roman"/>
              </a:rPr>
              <a:pPr>
                <a:defRPr/>
              </a:pPr>
              <a:t>12/6/2019</a:t>
            </a:fld>
            <a:r>
              <a:rPr lang="en-US">
                <a:latin typeface="Times New Roman"/>
              </a:rPr>
              <a:t> </a:t>
            </a:r>
            <a:endParaRPr lang="en-US" dirty="0">
              <a:latin typeface="Times New Roman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E7380E1-39FD-477A-89B5-E8414EB94924}" type="slidenum">
              <a:rPr lang="en-US" smtClean="0">
                <a:latin typeface="Arial"/>
              </a:rPr>
              <a:pPr>
                <a:defRPr/>
              </a:pPr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65885146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lai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6523"/>
            <a:ext cx="8229600" cy="1122361"/>
          </a:xfr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57207" y="6129349"/>
            <a:ext cx="3995739" cy="642937"/>
          </a:xfrm>
        </p:spPr>
        <p:txBody>
          <a:bodyPr anchor="b">
            <a:norm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77616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48575" y="6233886"/>
            <a:ext cx="8655728" cy="457200"/>
          </a:xfrm>
        </p:spPr>
        <p:txBody>
          <a:bodyPr anchor="b"/>
          <a:lstStyle>
            <a:lvl1pPr marL="0" indent="0" algn="ctr">
              <a:buNone/>
              <a:defRPr sz="1050"/>
            </a:lvl1pPr>
          </a:lstStyle>
          <a:p>
            <a:pPr lvl="0"/>
            <a:r>
              <a:rPr lang="en-GB" dirty="0"/>
              <a:t>Footer</a:t>
            </a:r>
          </a:p>
        </p:txBody>
      </p:sp>
    </p:spTree>
    <p:extLst>
      <p:ext uri="{BB962C8B-B14F-4D97-AF65-F5344CB8AC3E}">
        <p14:creationId xmlns:p14="http://schemas.microsoft.com/office/powerpoint/2010/main" val="24675717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9202" y="1155940"/>
            <a:ext cx="8229617" cy="4930535"/>
          </a:xfrm>
        </p:spPr>
        <p:txBody>
          <a:bodyPr lIns="0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800"/>
              </a:spcAft>
              <a:buClrTx/>
              <a:buSzTx/>
              <a:buFont typeface="Arial" pitchFamily="34" charset="0"/>
              <a:buChar char="•"/>
              <a:tabLst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l">
              <a:lnSpc>
                <a:spcPct val="100000"/>
              </a:lnSpc>
              <a:spcAft>
                <a:spcPts val="1800"/>
              </a:spcAft>
              <a:buFont typeface="Calibri" pitchFamily="34" charset="0"/>
              <a:buChar char="–"/>
              <a:defRPr sz="1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 indent="0" algn="l">
              <a:lnSpc>
                <a:spcPct val="100000"/>
              </a:lnSpc>
              <a:spcAft>
                <a:spcPts val="1800"/>
              </a:spcAft>
              <a:buFont typeface="Arial" pitchFamily="34" charset="0"/>
              <a:buChar char="•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 indent="0" algn="l">
              <a:lnSpc>
                <a:spcPct val="100000"/>
              </a:lnSpc>
              <a:spcAft>
                <a:spcPts val="1800"/>
              </a:spcAft>
              <a:buFont typeface="Calibri" pitchFamily="34" charset="0"/>
              <a:buChar char="–"/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 indent="0" algn="ctr">
              <a:buNone/>
              <a:defRPr>
                <a:solidFill>
                  <a:srgbClr val="07061C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 Click to edit Master text styles</a:t>
            </a:r>
          </a:p>
          <a:p>
            <a:pPr lvl="1"/>
            <a:r>
              <a:rPr lang="en-GB" dirty="0"/>
              <a:t> Second level</a:t>
            </a:r>
          </a:p>
          <a:p>
            <a:pPr lvl="2"/>
            <a:r>
              <a:rPr lang="en-GB" dirty="0"/>
              <a:t> Third level</a:t>
            </a:r>
          </a:p>
          <a:p>
            <a:pPr lvl="3"/>
            <a:r>
              <a:rPr lang="en-GB" dirty="0"/>
              <a:t> Fourth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39202" y="6143626"/>
            <a:ext cx="8230117" cy="581025"/>
          </a:xfrm>
        </p:spPr>
        <p:txBody>
          <a:bodyPr lIns="0" anchor="b">
            <a:noAutofit/>
          </a:bodyPr>
          <a:lstStyle>
            <a:lvl1pPr marL="0" indent="0">
              <a:buNone/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notes style</a:t>
            </a:r>
            <a:endParaRPr lang="en-GB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439200" y="976887"/>
            <a:ext cx="8280000" cy="0"/>
          </a:xfrm>
          <a:prstGeom prst="line">
            <a:avLst/>
          </a:prstGeom>
          <a:ln w="31750">
            <a:gradFill flip="none" rotWithShape="1">
              <a:gsLst>
                <a:gs pos="0">
                  <a:schemeClr val="tx2"/>
                </a:gs>
                <a:gs pos="50000">
                  <a:srgbClr val="016BB6"/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  <a:effectLst>
            <a:outerShdw dist="20000" sx="1000" sy="1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39200" y="106135"/>
            <a:ext cx="8280000" cy="841375"/>
          </a:xfrm>
        </p:spPr>
        <p:txBody>
          <a:bodyPr lIns="0" tIns="0" rIns="0" bIns="0" anchor="b" anchorCtr="0">
            <a:normAutofit/>
          </a:bodyPr>
          <a:lstStyle>
            <a:lvl1pPr marL="0" indent="0">
              <a:defRPr sz="28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21221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Content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9200" y="1382796"/>
            <a:ext cx="8274588" cy="4703679"/>
          </a:xfrm>
        </p:spPr>
        <p:txBody>
          <a:bodyPr lIns="0">
            <a:noAutofit/>
          </a:bodyPr>
          <a:lstStyle>
            <a:lvl1pPr marL="257175" marR="0" indent="-257175" algn="l" defTabSz="3429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0075" indent="-257175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Font typeface="Arial" panose="020B0604020202020204" pitchFamily="34" charset="0"/>
              <a:buChar char="–"/>
              <a:defRPr sz="15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00113" indent="-214313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35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243013" indent="-214313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71600" indent="0" algn="ctr">
              <a:buNone/>
              <a:defRPr>
                <a:solidFill>
                  <a:srgbClr val="07061C"/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 Click to edit Master text styles</a:t>
            </a:r>
          </a:p>
          <a:p>
            <a:pPr lvl="1"/>
            <a:r>
              <a:rPr lang="en-GB" dirty="0"/>
              <a:t> Second level</a:t>
            </a:r>
          </a:p>
          <a:p>
            <a:pPr lvl="2"/>
            <a:r>
              <a:rPr lang="en-GB" dirty="0"/>
              <a:t> Third level</a:t>
            </a:r>
          </a:p>
          <a:p>
            <a:pPr lvl="3"/>
            <a:r>
              <a:rPr lang="en-GB" dirty="0"/>
              <a:t> Fourth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39201" y="6143627"/>
            <a:ext cx="8230117" cy="581025"/>
          </a:xfrm>
        </p:spPr>
        <p:txBody>
          <a:bodyPr lIns="0" anchor="b">
            <a:noAutofit/>
          </a:bodyPr>
          <a:lstStyle>
            <a:lvl1pPr marL="0" indent="0">
              <a:buNone/>
              <a:defRPr sz="75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notes style</a:t>
            </a:r>
            <a:endParaRPr lang="en-GB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432000" y="1165152"/>
            <a:ext cx="8280000" cy="0"/>
          </a:xfrm>
          <a:prstGeom prst="line">
            <a:avLst/>
          </a:prstGeom>
          <a:ln w="31750">
            <a:gradFill flip="none" rotWithShape="1">
              <a:gsLst>
                <a:gs pos="0">
                  <a:schemeClr val="tx2"/>
                </a:gs>
                <a:gs pos="50000">
                  <a:srgbClr val="016BB6"/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  <a:effectLst>
            <a:outerShdw dist="20000" sx="1000" sy="1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31800" y="256710"/>
            <a:ext cx="8281988" cy="774233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>
              <a:defRPr lang="en-US" sz="2100" b="1" dirty="0">
                <a:solidFill>
                  <a:schemeClr val="tx1"/>
                </a:solidFill>
                <a:ea typeface="+mn-ea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83941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4190">
          <p15:clr>
            <a:srgbClr val="FBAE40"/>
          </p15:clr>
        </p15:guide>
        <p15:guide id="2" pos="363">
          <p15:clr>
            <a:srgbClr val="FBAE40"/>
          </p15:clr>
        </p15:guide>
        <p15:guide id="3" pos="7319">
          <p15:clr>
            <a:srgbClr val="FBAE40"/>
          </p15:clr>
        </p15:guide>
        <p15:guide id="4" orient="horz" pos="864">
          <p15:clr>
            <a:srgbClr val="FBAE40"/>
          </p15:clr>
        </p15:guide>
        <p15:guide id="5" orient="horz" pos="3834">
          <p15:clr>
            <a:srgbClr val="FBAE40"/>
          </p15:clr>
        </p15:guide>
        <p15:guide id="6" pos="3832">
          <p15:clr>
            <a:srgbClr val="FBAE40"/>
          </p15:clr>
        </p15:guide>
        <p15:guide id="7" orient="horz" pos="599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37925" y="6162677"/>
            <a:ext cx="8230116" cy="561975"/>
          </a:xfrm>
        </p:spPr>
        <p:txBody>
          <a:bodyPr lIns="0" anchor="b">
            <a:noAutofit/>
          </a:bodyPr>
          <a:lstStyle>
            <a:lvl1pPr marL="0" indent="0">
              <a:buNone/>
              <a:defRPr sz="75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notes style</a:t>
            </a:r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2000" y="1165152"/>
            <a:ext cx="8280000" cy="0"/>
          </a:xfrm>
          <a:prstGeom prst="line">
            <a:avLst/>
          </a:prstGeom>
          <a:ln w="31750">
            <a:gradFill flip="none" rotWithShape="1">
              <a:gsLst>
                <a:gs pos="0">
                  <a:schemeClr val="tx2"/>
                </a:gs>
                <a:gs pos="50000">
                  <a:srgbClr val="016BB6"/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  <a:effectLst>
            <a:outerShdw dist="20000" sx="1000" sy="1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31800" y="256710"/>
            <a:ext cx="8281988" cy="774233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>
              <a:defRPr lang="en-US" sz="2100" b="1" dirty="0">
                <a:solidFill>
                  <a:schemeClr val="tx1"/>
                </a:solidFill>
                <a:ea typeface="+mn-ea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4351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363">
          <p15:clr>
            <a:srgbClr val="FBAE40"/>
          </p15:clr>
        </p15:guide>
        <p15:guide id="2" orient="horz" pos="3834">
          <p15:clr>
            <a:srgbClr val="FBAE40"/>
          </p15:clr>
        </p15:guide>
        <p15:guide id="3" orient="horz" pos="864">
          <p15:clr>
            <a:srgbClr val="FBAE40"/>
          </p15:clr>
        </p15:guide>
        <p15:guide id="5" orient="horz" pos="4190">
          <p15:clr>
            <a:srgbClr val="FBAE40"/>
          </p15:clr>
        </p15:guide>
        <p15:guide id="6" pos="3840">
          <p15:clr>
            <a:srgbClr val="FBAE40"/>
          </p15:clr>
        </p15:guide>
        <p15:guide id="7" pos="7319">
          <p15:clr>
            <a:srgbClr val="FBAE40"/>
          </p15:clr>
        </p15:guide>
        <p15:guide id="8" orient="horz" pos="599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_subhea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37925" y="6162677"/>
            <a:ext cx="8230116" cy="561975"/>
          </a:xfrm>
        </p:spPr>
        <p:txBody>
          <a:bodyPr lIns="0" anchor="b">
            <a:noAutofit/>
          </a:bodyPr>
          <a:lstStyle>
            <a:lvl1pPr marL="0" indent="0">
              <a:buNone/>
              <a:defRPr sz="75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notes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37925" y="1241797"/>
            <a:ext cx="8280400" cy="571500"/>
          </a:xfrm>
        </p:spPr>
        <p:txBody>
          <a:bodyPr lIns="0" anchor="b" anchorCtr="0">
            <a:normAutofit/>
          </a:bodyPr>
          <a:lstStyle>
            <a:lvl1pPr marL="0" indent="0">
              <a:defRPr sz="15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Subtitle/heading</a:t>
            </a:r>
            <a:endParaRPr lang="en-GB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9200" y="1963737"/>
            <a:ext cx="8274588" cy="4122737"/>
          </a:xfrm>
        </p:spPr>
        <p:txBody>
          <a:bodyPr lIns="0">
            <a:noAutofit/>
          </a:bodyPr>
          <a:lstStyle>
            <a:lvl1pPr marL="257175" marR="0" indent="-257175" algn="l" defTabSz="3429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5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57213" indent="-214313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Font typeface="Arial" panose="020B0604020202020204" pitchFamily="34" charset="0"/>
              <a:buChar char="–"/>
              <a:defRPr sz="135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00113" indent="-214313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243013" indent="-214313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71600" indent="0" algn="ctr">
              <a:buNone/>
              <a:defRPr>
                <a:solidFill>
                  <a:srgbClr val="07061C"/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 Click to edit Master text styles</a:t>
            </a:r>
          </a:p>
          <a:p>
            <a:pPr lvl="1"/>
            <a:r>
              <a:rPr lang="en-GB" dirty="0"/>
              <a:t> Second level</a:t>
            </a:r>
          </a:p>
          <a:p>
            <a:pPr lvl="2"/>
            <a:r>
              <a:rPr lang="en-GB" dirty="0"/>
              <a:t> Third level</a:t>
            </a:r>
          </a:p>
          <a:p>
            <a:pPr lvl="3"/>
            <a:r>
              <a:rPr lang="en-GB" dirty="0"/>
              <a:t> Fourth level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432000" y="1165152"/>
            <a:ext cx="8280000" cy="0"/>
          </a:xfrm>
          <a:prstGeom prst="line">
            <a:avLst/>
          </a:prstGeom>
          <a:ln w="31750">
            <a:gradFill flip="none" rotWithShape="1">
              <a:gsLst>
                <a:gs pos="0">
                  <a:schemeClr val="tx2"/>
                </a:gs>
                <a:gs pos="50000">
                  <a:srgbClr val="016BB6"/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  <a:effectLst>
            <a:outerShdw dist="20000" sx="1000" sy="1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31800" y="256710"/>
            <a:ext cx="8281988" cy="774233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>
              <a:defRPr lang="en-US" sz="2100" b="1" dirty="0">
                <a:solidFill>
                  <a:schemeClr val="tx1"/>
                </a:solidFill>
                <a:ea typeface="+mn-ea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455191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3840">
          <p15:clr>
            <a:srgbClr val="FBAE40"/>
          </p15:clr>
        </p15:guide>
        <p15:guide id="2" orient="horz" pos="1079">
          <p15:clr>
            <a:srgbClr val="FBAE40"/>
          </p15:clr>
        </p15:guide>
        <p15:guide id="3" orient="horz" pos="3834">
          <p15:clr>
            <a:srgbClr val="FBAE40"/>
          </p15:clr>
        </p15:guide>
        <p15:guide id="4" pos="7311">
          <p15:clr>
            <a:srgbClr val="FBAE40"/>
          </p15:clr>
        </p15:guide>
        <p15:guide id="5" pos="363">
          <p15:clr>
            <a:srgbClr val="FBAE40"/>
          </p15:clr>
        </p15:guide>
        <p15:guide id="6" orient="horz" pos="1237">
          <p15:clr>
            <a:srgbClr val="FBAE40"/>
          </p15:clr>
        </p15:guide>
        <p15:guide id="7" orient="horz" pos="4190">
          <p15:clr>
            <a:srgbClr val="FBAE40"/>
          </p15:clr>
        </p15:guide>
        <p15:guide id="8" orient="horz" pos="59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Picto_EORP_RVB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8838" y="0"/>
            <a:ext cx="665162" cy="723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r>
              <a:rPr lang="en-GB"/>
              <a:t>Speaker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457200" fontAlgn="auto">
              <a:spcBef>
                <a:spcPts val="0"/>
              </a:spcBef>
              <a:spcAft>
                <a:spcPts val="0"/>
              </a:spcAft>
              <a:defRPr>
                <a:ea typeface="+mn-ea"/>
                <a:cs typeface="Arial" charset="0"/>
              </a:defRPr>
            </a:lvl1pPr>
          </a:lstStyle>
          <a:p>
            <a:pPr>
              <a:defRPr/>
            </a:pPr>
            <a:fld id="{0194E45B-3220-7846-BCEA-E8F811A9555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8791624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resentation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8912" y="2722609"/>
            <a:ext cx="8253984" cy="706393"/>
          </a:xfrm>
        </p:spPr>
        <p:txBody>
          <a:bodyPr>
            <a:noAutofit/>
          </a:bodyPr>
          <a:lstStyle>
            <a:lvl1pPr marL="0" indent="0" algn="ctr">
              <a:buNone/>
              <a:defRPr sz="2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38151" y="485775"/>
            <a:ext cx="8255000" cy="1900238"/>
          </a:xfrm>
        </p:spPr>
        <p:txBody>
          <a:bodyPr anchor="b" anchorCtr="0">
            <a:normAutofit/>
          </a:bodyPr>
          <a:lstStyle>
            <a:lvl1pPr algn="ctr">
              <a:defRPr sz="33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438151" y="3562352"/>
            <a:ext cx="8255000" cy="1552575"/>
          </a:xfrm>
        </p:spPr>
        <p:txBody>
          <a:bodyPr>
            <a:normAutofit/>
          </a:bodyPr>
          <a:lstStyle>
            <a:lvl1pPr algn="ctr">
              <a:defRPr sz="1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/>
              <a:t>Click to edit affiliation style</a:t>
            </a:r>
          </a:p>
        </p:txBody>
      </p:sp>
    </p:spTree>
    <p:extLst>
      <p:ext uri="{BB962C8B-B14F-4D97-AF65-F5344CB8AC3E}">
        <p14:creationId xmlns:p14="http://schemas.microsoft.com/office/powerpoint/2010/main" val="260037308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48474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38582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latin typeface="Times New Roman"/>
              <a:ea typeface="ＭＳ Ｐゴシック" charset="-128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latin typeface="Times New Roman"/>
              <a:ea typeface="ＭＳ Ｐゴシック" charset="-128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70134" y="6496873"/>
            <a:ext cx="302214" cy="207749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020084-D65F-4FB6-B6FA-EEF7313EC32E}" type="slidenum">
              <a:rPr smtClean="0">
                <a:latin typeface="Times New Roman"/>
                <a:ea typeface="ＭＳ Ｐゴシック" charset="-128"/>
              </a:rPr>
              <a:pPr>
                <a:defRPr/>
              </a:pPr>
              <a:t>‹#›</a:t>
            </a:fld>
            <a:endParaRPr dirty="0">
              <a:latin typeface="Times New Roman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145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63410" y="6497333"/>
            <a:ext cx="302214" cy="207749"/>
          </a:xfrm>
          <a:ln/>
        </p:spPr>
        <p:txBody>
          <a:bodyPr wrap="none" anchor="b" anchorCtr="0">
            <a:spAutoFit/>
          </a:bodyPr>
          <a:lstStyle>
            <a:lvl1pPr algn="r">
              <a:defRPr sz="750"/>
            </a:lvl1pPr>
          </a:lstStyle>
          <a:p>
            <a:fld id="{57A5FE31-DEAE-47DE-B093-C37F1BF7D686}" type="slidenum">
              <a:rPr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0284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BULLE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349935"/>
            <a:ext cx="7772400" cy="492443"/>
          </a:xfrm>
        </p:spPr>
        <p:txBody>
          <a:bodyPr/>
          <a:lstStyle>
            <a:lvl1pPr algn="l">
              <a:defRPr sz="2600"/>
            </a:lvl1pPr>
          </a:lstStyle>
          <a:p>
            <a:r>
              <a:rPr lang="en-GB" noProof="0" dirty="0"/>
              <a:t>Sub title &amp; bullets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24800" y="1519201"/>
            <a:ext cx="8280000" cy="1690847"/>
          </a:xfrm>
        </p:spPr>
        <p:txBody>
          <a:bodyPr/>
          <a:lstStyle>
            <a:lvl1pPr>
              <a:defRPr baseline="0"/>
            </a:lvl1pPr>
            <a:lvl3pPr marL="358766" indent="-179384">
              <a:buFont typeface="Calibri" panose="020F0502020204030204" pitchFamily="34" charset="0"/>
              <a:buChar char="‒"/>
              <a:defRPr/>
            </a:lvl3pPr>
            <a:lvl4pPr marL="538150" indent="-179384">
              <a:defRPr/>
            </a:lvl4pPr>
            <a:lvl5pPr marL="809605" indent="-185733">
              <a:defRPr/>
            </a:lvl5pPr>
          </a:lstStyle>
          <a:p>
            <a:pPr lvl="0"/>
            <a:r>
              <a:rPr lang="en-GB" noProof="0" dirty="0"/>
              <a:t>Subtitle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847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Slide Number Placeholder 11"/>
          <p:cNvSpPr>
            <a:spLocks noGrp="1"/>
          </p:cNvSpPr>
          <p:nvPr>
            <p:ph type="sldNum" sz="quarter" idx="11"/>
          </p:nvPr>
        </p:nvSpPr>
        <p:spPr>
          <a:xfrm>
            <a:off x="8770134" y="6496873"/>
            <a:ext cx="302214" cy="207749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4AFAF6-018F-49D4-B535-186959F4BA10}" type="slidenum">
              <a:rPr smtClean="0">
                <a:latin typeface="Times New Roman"/>
              </a:rPr>
              <a:pPr>
                <a:defRPr/>
              </a:pPr>
              <a:t>‹#›</a:t>
            </a:fld>
            <a:endParaRPr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0325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7E6B90-EC01-4B47-9FBA-01E9570E97B8}" type="slidenum">
              <a:rPr lang="en-US">
                <a:latin typeface="Times New Roman"/>
              </a:rPr>
              <a:pPr>
                <a:defRPr/>
              </a:pPr>
              <a:t>‹#›</a:t>
            </a:fld>
            <a:endParaRPr lang="en-US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9925783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ED9612-231E-469B-AA0D-AC8639832820}" type="slidenum">
              <a:rPr lang="en-US">
                <a:latin typeface="Times New Roman"/>
              </a:rPr>
              <a:pPr>
                <a:defRPr/>
              </a:pPr>
              <a:t>‹#›</a:t>
            </a:fld>
            <a:endParaRPr lang="en-US"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2AACA8B-2921-4380-BAB2-8892B3BDE54E}" type="datetime1">
              <a:rPr lang="en-US" smtClean="0"/>
              <a:pPr>
                <a:defRPr/>
              </a:pPr>
              <a:t>12/6/2019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E7380E1-39FD-477A-89B5-E8414EB94924}" type="slidenum">
              <a:rPr lang="en-US" smtClean="0">
                <a:latin typeface="Times New Roman"/>
              </a:rPr>
              <a:pPr>
                <a:defRPr/>
              </a:pPr>
              <a:t>‹#›</a:t>
            </a:fld>
            <a:endParaRPr lang="en-US" dirty="0">
              <a:latin typeface="Times New Roman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244476" y="914400"/>
            <a:ext cx="8451850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0342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2AACA8B-2921-4380-BAB2-8892B3BDE54E}" type="datetime1">
              <a:rPr lang="en-US" smtClean="0"/>
              <a:pPr>
                <a:defRPr/>
              </a:pPr>
              <a:t>12/6/2019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E7380E1-39FD-477A-89B5-E8414EB94924}" type="slidenum">
              <a:rPr lang="en-US" smtClean="0">
                <a:latin typeface="Arial"/>
              </a:rPr>
              <a:pPr>
                <a:defRPr/>
              </a:pPr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28705038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69900" y="1479552"/>
            <a:ext cx="8221094" cy="49960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Picto_EORP_RVB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8838" y="0"/>
            <a:ext cx="665162" cy="723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57200"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r>
              <a:rPr lang="en-GB"/>
              <a:t>Speaker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019925" y="6492875"/>
            <a:ext cx="498475" cy="365125"/>
          </a:xfrm>
        </p:spPr>
        <p:txBody>
          <a:bodyPr/>
          <a:lstStyle>
            <a:lvl1pPr defTabSz="457200" fontAlgn="auto">
              <a:spcBef>
                <a:spcPts val="0"/>
              </a:spcBef>
              <a:spcAft>
                <a:spcPts val="0"/>
              </a:spcAft>
              <a:defRPr>
                <a:ea typeface="+mn-ea"/>
                <a:cs typeface="Arial" charset="0"/>
              </a:defRPr>
            </a:lvl1pPr>
          </a:lstStyle>
          <a:p>
            <a:pPr>
              <a:defRPr/>
            </a:pPr>
            <a:fld id="{C050427A-6CFF-FA47-B9AB-0BEC4FC850D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4368434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 bwMode="auto">
          <a:xfrm>
            <a:off x="814038" y="3527045"/>
            <a:ext cx="8329962" cy="11135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 dirty="0">
              <a:solidFill>
                <a:srgbClr val="FFFFFF"/>
              </a:solidFill>
              <a:latin typeface="Arial"/>
              <a:cs typeface="Arial" charset="0"/>
            </a:endParaRPr>
          </a:p>
        </p:txBody>
      </p:sp>
      <p:pic>
        <p:nvPicPr>
          <p:cNvPr id="14" name="Picture 17" descr="DS_logo_portrait_s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038" y="5459956"/>
            <a:ext cx="997984" cy="982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822121" y="3754451"/>
            <a:ext cx="7877262" cy="533400"/>
          </a:xfrm>
        </p:spPr>
        <p:txBody>
          <a:bodyPr lIns="91440" tIns="45720" rIns="91440" bIns="45720">
            <a:noAutofit/>
          </a:bodyPr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822088" y="2599704"/>
            <a:ext cx="7869248" cy="811834"/>
          </a:xfrm>
        </p:spPr>
        <p:txBody>
          <a:bodyPr lIns="91440" tIns="45720" rIns="91440" bIns="45720" anchor="b">
            <a:noAutofit/>
          </a:bodyPr>
          <a:lstStyle>
            <a:lvl1pPr algn="l">
              <a:lnSpc>
                <a:spcPct val="90000"/>
              </a:lnSpc>
              <a:defRPr sz="3600" baseline="0">
                <a:solidFill>
                  <a:schemeClr val="accent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086988" y="2"/>
            <a:ext cx="1057013" cy="276999"/>
          </a:xfrm>
          <a:prstGeom prst="rect">
            <a:avLst/>
          </a:prstGeom>
        </p:spPr>
        <p:txBody>
          <a:bodyPr wrap="square" lIns="0" tIns="0" rIns="45720" bIns="0">
            <a:spAutoFit/>
          </a:bodyPr>
          <a:lstStyle/>
          <a:p>
            <a:pPr algn="r" defTabSz="914400">
              <a:defRPr/>
            </a:pPr>
            <a:r>
              <a:rPr lang="en-US" b="1" dirty="0">
                <a:solidFill>
                  <a:srgbClr val="FFFFFF">
                    <a:lumMod val="65000"/>
                  </a:srgbClr>
                </a:solidFill>
                <a:latin typeface="Arial"/>
                <a:ea typeface="ＭＳ Ｐゴシック" charset="-128"/>
                <a:cs typeface="Arial" charset="0"/>
              </a:rPr>
              <a:t>CE-</a:t>
            </a:r>
            <a:fld id="{FE4E5C36-BFCC-4844-985E-5FD1686C6AB4}" type="slidenum">
              <a:rPr lang="en-US" b="1" smtClean="0">
                <a:solidFill>
                  <a:srgbClr val="FFFFFF">
                    <a:lumMod val="65000"/>
                  </a:srgbClr>
                </a:solidFill>
                <a:latin typeface="Arial"/>
                <a:ea typeface="ＭＳ Ｐゴシック" charset="-128"/>
                <a:cs typeface="Arial" charset="0"/>
              </a:rPr>
              <a:pPr algn="r" defTabSz="914400">
                <a:defRPr/>
              </a:pPr>
              <a:t>‹#›</a:t>
            </a:fld>
            <a:endParaRPr lang="en-US" b="1" dirty="0">
              <a:solidFill>
                <a:srgbClr val="FFFFFF">
                  <a:lumMod val="65000"/>
                </a:srgbClr>
              </a:solidFill>
              <a:latin typeface="Arial"/>
              <a:ea typeface="ＭＳ Ｐゴシック" charset="-128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69900" y="1479552"/>
            <a:ext cx="3883986" cy="482831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5"/>
          <p:cNvSpPr>
            <a:spLocks noGrp="1"/>
          </p:cNvSpPr>
          <p:nvPr>
            <p:ph sz="quarter" idx="11"/>
          </p:nvPr>
        </p:nvSpPr>
        <p:spPr>
          <a:xfrm>
            <a:off x="4806892" y="1479552"/>
            <a:ext cx="3883986" cy="4828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 bwMode="auto">
          <a:xfrm>
            <a:off x="814038" y="3527045"/>
            <a:ext cx="8329962" cy="11135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 dirty="0">
              <a:solidFill>
                <a:srgbClr val="FFFFFF"/>
              </a:solidFill>
              <a:latin typeface="Arial"/>
              <a:cs typeface="Arial" charset="0"/>
            </a:endParaRPr>
          </a:p>
        </p:txBody>
      </p:sp>
      <p:pic>
        <p:nvPicPr>
          <p:cNvPr id="14" name="Picture 17" descr="DS_logo_portrait_s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038" y="5459956"/>
            <a:ext cx="997984" cy="982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822121" y="3754451"/>
            <a:ext cx="7877262" cy="533400"/>
          </a:xfrm>
        </p:spPr>
        <p:txBody>
          <a:bodyPr lIns="91440" tIns="45720" rIns="91440" bIns="45720">
            <a:noAutofit/>
          </a:bodyPr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822088" y="2599704"/>
            <a:ext cx="7869248" cy="811834"/>
          </a:xfrm>
        </p:spPr>
        <p:txBody>
          <a:bodyPr lIns="91440" tIns="45720" rIns="91440" bIns="45720" anchor="b">
            <a:noAutofit/>
          </a:bodyPr>
          <a:lstStyle>
            <a:lvl1pPr algn="l">
              <a:lnSpc>
                <a:spcPct val="90000"/>
              </a:lnSpc>
              <a:defRPr sz="3600" baseline="0">
                <a:solidFill>
                  <a:schemeClr val="accent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086988" y="2"/>
            <a:ext cx="1057013" cy="276999"/>
          </a:xfrm>
          <a:prstGeom prst="rect">
            <a:avLst/>
          </a:prstGeom>
        </p:spPr>
        <p:txBody>
          <a:bodyPr wrap="square" lIns="0" tIns="0" rIns="45720" bIns="0">
            <a:spAutoFit/>
          </a:bodyPr>
          <a:lstStyle/>
          <a:p>
            <a:pPr algn="r" defTabSz="914400">
              <a:defRPr/>
            </a:pPr>
            <a:r>
              <a:rPr lang="en-US" b="1" dirty="0">
                <a:solidFill>
                  <a:srgbClr val="FFFFFF">
                    <a:lumMod val="65000"/>
                  </a:srgbClr>
                </a:solidFill>
                <a:latin typeface="Arial" charset="0"/>
                <a:ea typeface="ＭＳ Ｐゴシック" charset="-128"/>
                <a:cs typeface="Arial" charset="0"/>
              </a:rPr>
              <a:t>CE-</a:t>
            </a:r>
            <a:fld id="{FE4E5C36-BFCC-4844-985E-5FD1686C6AB4}" type="slidenum">
              <a:rPr lang="en-US" b="1" smtClean="0">
                <a:solidFill>
                  <a:srgbClr val="FFFFFF">
                    <a:lumMod val="65000"/>
                  </a:srgbClr>
                </a:solidFill>
                <a:latin typeface="Arial" charset="0"/>
                <a:ea typeface="ＭＳ Ｐゴシック" charset="-128"/>
                <a:cs typeface="Arial" charset="0"/>
              </a:rPr>
              <a:pPr algn="r" defTabSz="914400">
                <a:defRPr/>
              </a:pPr>
              <a:t>‹#›</a:t>
            </a:fld>
            <a:endParaRPr lang="en-US" b="1" dirty="0">
              <a:solidFill>
                <a:srgbClr val="FFFFFF">
                  <a:lumMod val="65000"/>
                </a:srgbClr>
              </a:solidFill>
              <a:latin typeface="Arial" charset="0"/>
              <a:ea typeface="ＭＳ Ｐゴシック" charset="-128"/>
              <a:cs typeface="Arial" charset="0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25168" y="-17012"/>
            <a:ext cx="391051" cy="138499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/>
          <a:p>
            <a:pPr defTabSz="914400" fontAlgn="auto">
              <a:spcAft>
                <a:spcPts val="0"/>
              </a:spcAft>
            </a:pPr>
            <a:r>
              <a:rPr lang="en-US" sz="900" b="1" dirty="0">
                <a:solidFill>
                  <a:srgbClr val="FFFFFF">
                    <a:lumMod val="65000"/>
                  </a:srgbClr>
                </a:solidFill>
                <a:latin typeface="Arial" pitchFamily="34" charset="0"/>
                <a:ea typeface="ＭＳ Ｐゴシック" charset="-128"/>
                <a:cs typeface="Arial" pitchFamily="34" charset="0"/>
              </a:rPr>
              <a:t>DRAFT</a:t>
            </a: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69900" y="1479552"/>
            <a:ext cx="8221094" cy="49960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69900" y="1479552"/>
            <a:ext cx="3883986" cy="482831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5"/>
          <p:cNvSpPr>
            <a:spLocks noGrp="1"/>
          </p:cNvSpPr>
          <p:nvPr>
            <p:ph sz="quarter" idx="11"/>
          </p:nvPr>
        </p:nvSpPr>
        <p:spPr>
          <a:xfrm>
            <a:off x="4806892" y="1479552"/>
            <a:ext cx="3883986" cy="4828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20" descr="EngageAFlogo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1148" y="81660"/>
            <a:ext cx="140335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2"/>
            <a:ext cx="3886200" cy="45259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600202"/>
            <a:ext cx="3886200" cy="45259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DA72D-E293-4DEC-8FA0-A8D80AEE8DE4}" type="slidenum">
              <a:rPr lang="en-US" smtClean="0">
                <a:latin typeface="Times New Roman"/>
              </a:rPr>
              <a:pPr/>
              <a:t>‹#›</a:t>
            </a:fld>
            <a:endParaRPr lang="en-US" dirty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3599882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19CDB18-9EAE-4EC5-8C2B-8C47FAC2A05B}" type="slidenum">
              <a:rPr lang="fr-FR">
                <a:solidFill>
                  <a:srgbClr val="FFFFFF"/>
                </a:solidFill>
                <a:latin typeface="Times New Roman"/>
              </a:rPr>
              <a:pPr>
                <a:defRPr/>
              </a:pPr>
              <a:t>‹#›</a:t>
            </a:fld>
            <a:endParaRPr lang="fr-FR" dirty="0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8646276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ulle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56167" y="206751"/>
            <a:ext cx="8031666" cy="10156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D10A4-D9E0-4248-8926-FEB81584CF27}" type="slidenum">
              <a:rPr lang="en-GB">
                <a:solidFill>
                  <a:srgbClr val="FFFFFF"/>
                </a:solidFill>
                <a:latin typeface="Times New Roman"/>
              </a:rPr>
              <a:pPr/>
              <a:t>‹#›</a:t>
            </a:fld>
            <a:endParaRPr lang="en-GB" dirty="0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32000" y="1472452"/>
            <a:ext cx="8280000" cy="180049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31825" y="6244592"/>
            <a:ext cx="8280401" cy="384712"/>
          </a:xfrm>
        </p:spPr>
        <p:txBody>
          <a:bodyPr anchor="b" anchorCtr="0">
            <a:noAutofit/>
          </a:bodyPr>
          <a:lstStyle>
            <a:lvl1pPr marL="0" indent="0">
              <a:spcBef>
                <a:spcPts val="200"/>
              </a:spcBef>
              <a:buNone/>
              <a:defRPr sz="800" b="0" spc="0" baseline="0">
                <a:solidFill>
                  <a:schemeClr val="bg1"/>
                </a:solidFill>
              </a:defRPr>
            </a:lvl1pPr>
            <a:lvl2pPr marL="265112" indent="0">
              <a:buNone/>
              <a:defRPr sz="800"/>
            </a:lvl2pPr>
            <a:lvl3pPr marL="444500" indent="0">
              <a:buNone/>
              <a:defRPr sz="800"/>
            </a:lvl3pPr>
            <a:lvl4pPr marL="623887" indent="0">
              <a:buNone/>
              <a:defRPr sz="800"/>
            </a:lvl4pPr>
            <a:lvl5pPr marL="809625" indent="0">
              <a:buNone/>
              <a:defRPr sz="800"/>
            </a:lvl5pPr>
          </a:lstStyle>
          <a:p>
            <a:pPr lvl="0"/>
            <a:r>
              <a:rPr lang="en-US" dirty="0"/>
              <a:t>Source footnotes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48178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8A89013-2A25-4EF2-82BE-484EC75338E5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42070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696464"/>
                </a:solidFill>
                <a:latin typeface="Perpetua"/>
              </a:rPr>
              <a:pPr/>
              <a:t>12/6/2019</a:t>
            </a:fld>
            <a:endParaRPr lang="en-US">
              <a:solidFill>
                <a:srgbClr val="696464"/>
              </a:solidFill>
              <a:latin typeface="Perpetu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  <a:latin typeface="Perpetu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>
                <a:latin typeface="Franklin Gothic Book"/>
              </a:rPr>
              <a:pPr/>
              <a:t>‹#›</a:t>
            </a:fld>
            <a:endParaRPr>
              <a:latin typeface="Franklin Gothic Book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48474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38582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69350" y="6497638"/>
            <a:ext cx="303213" cy="206375"/>
          </a:xfrm>
        </p:spPr>
        <p:txBody>
          <a:bodyPr/>
          <a:lstStyle>
            <a:lvl1pPr algn="l" defTabSz="914400" eaLnBrk="1" fontAlgn="base" hangingPunct="1">
              <a:spcBef>
                <a:spcPct val="0"/>
              </a:spcBef>
              <a:spcAft>
                <a:spcPct val="0"/>
              </a:spcAft>
              <a:defRPr>
                <a:latin typeface="Times New Roman" charset="0"/>
                <a:ea typeface="ＭＳ Ｐゴシック" charset="0"/>
              </a:defRPr>
            </a:lvl1pPr>
          </a:lstStyle>
          <a:p>
            <a:pPr>
              <a:defRPr/>
            </a:pPr>
            <a:fld id="{036D656A-7468-9849-9463-9DC190A0218F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9905518"/>
      </p:ext>
    </p:extLst>
  </p:cSld>
  <p:clrMapOvr>
    <a:masterClrMapping/>
  </p:clrMapOvr>
  <p:transition spd="med"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48474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38582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latin typeface="Times New Roman"/>
              <a:ea typeface="ＭＳ Ｐゴシック" charset="-128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latin typeface="Times New Roman"/>
              <a:ea typeface="ＭＳ Ｐゴシック" charset="-128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70134" y="6496873"/>
            <a:ext cx="302214" cy="207749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020084-D65F-4FB6-B6FA-EEF7313EC32E}" type="slidenum">
              <a:rPr smtClean="0">
                <a:latin typeface="Times New Roman"/>
                <a:ea typeface="ＭＳ Ｐゴシック" charset="-128"/>
              </a:rPr>
              <a:pPr>
                <a:defRPr/>
              </a:pPr>
              <a:t>‹#›</a:t>
            </a:fld>
            <a:endParaRPr dirty="0">
              <a:latin typeface="Times New Roman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145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ULLE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349935"/>
            <a:ext cx="7772400" cy="492443"/>
          </a:xfrm>
        </p:spPr>
        <p:txBody>
          <a:bodyPr/>
          <a:lstStyle>
            <a:lvl1pPr algn="l">
              <a:defRPr sz="2600"/>
            </a:lvl1pPr>
          </a:lstStyle>
          <a:p>
            <a:r>
              <a:rPr lang="en-GB" noProof="0" dirty="0"/>
              <a:t>Sub title &amp; bullets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24800" y="1519201"/>
            <a:ext cx="8280000" cy="1690847"/>
          </a:xfrm>
        </p:spPr>
        <p:txBody>
          <a:bodyPr/>
          <a:lstStyle>
            <a:lvl1pPr>
              <a:defRPr baseline="0"/>
            </a:lvl1pPr>
            <a:lvl3pPr marL="358766" indent="-179384">
              <a:buFont typeface="Calibri" panose="020F0502020204030204" pitchFamily="34" charset="0"/>
              <a:buChar char="‒"/>
              <a:defRPr/>
            </a:lvl3pPr>
            <a:lvl4pPr marL="538150" indent="-179384">
              <a:defRPr/>
            </a:lvl4pPr>
            <a:lvl5pPr marL="809605" indent="-185733">
              <a:defRPr/>
            </a:lvl5pPr>
          </a:lstStyle>
          <a:p>
            <a:pPr lvl="0"/>
            <a:r>
              <a:rPr lang="en-GB" noProof="0" dirty="0"/>
              <a:t>Subtitle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847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Slide Number Placeholder 11"/>
          <p:cNvSpPr>
            <a:spLocks noGrp="1"/>
          </p:cNvSpPr>
          <p:nvPr>
            <p:ph type="sldNum" sz="quarter" idx="11"/>
          </p:nvPr>
        </p:nvSpPr>
        <p:spPr>
          <a:xfrm>
            <a:off x="8770134" y="6496873"/>
            <a:ext cx="302214" cy="207749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4AFAF6-018F-49D4-B535-186959F4BA10}" type="slidenum">
              <a:rPr smtClean="0">
                <a:latin typeface="Times New Roman"/>
              </a:rPr>
              <a:pPr>
                <a:defRPr/>
              </a:pPr>
              <a:t>‹#›</a:t>
            </a:fld>
            <a:endParaRPr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0325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48474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38582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latin typeface="Times New Roman"/>
              <a:ea typeface="ＭＳ Ｐゴシック" charset="-128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latin typeface="Times New Roman"/>
              <a:ea typeface="ＭＳ Ｐゴシック" charset="-128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70134" y="6497199"/>
            <a:ext cx="296814" cy="207749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020084-D65F-4FB6-B6FA-EEF7313EC32E}" type="slidenum">
              <a:rPr smtClean="0">
                <a:latin typeface="Times New Roman"/>
                <a:ea typeface="ＭＳ Ｐゴシック" charset="-128"/>
              </a:rPr>
              <a:pPr>
                <a:defRPr/>
              </a:pPr>
              <a:t>‹#›</a:t>
            </a:fld>
            <a:endParaRPr dirty="0">
              <a:latin typeface="Times New Roman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145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ULLE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350261"/>
            <a:ext cx="7772400" cy="492443"/>
          </a:xfrm>
        </p:spPr>
        <p:txBody>
          <a:bodyPr/>
          <a:lstStyle>
            <a:lvl1pPr algn="l">
              <a:defRPr sz="2600"/>
            </a:lvl1pPr>
          </a:lstStyle>
          <a:p>
            <a:r>
              <a:rPr lang="en-GB" noProof="0" dirty="0"/>
              <a:t>Sub title &amp; bullets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24800" y="1519527"/>
            <a:ext cx="8280000" cy="1690847"/>
          </a:xfrm>
        </p:spPr>
        <p:txBody>
          <a:bodyPr/>
          <a:lstStyle>
            <a:lvl1pPr>
              <a:defRPr baseline="0"/>
            </a:lvl1pPr>
            <a:lvl3pPr marL="358766" indent="-179384">
              <a:buFont typeface="Calibri" panose="020F0502020204030204" pitchFamily="34" charset="0"/>
              <a:buChar char="‒"/>
              <a:defRPr/>
            </a:lvl3pPr>
            <a:lvl4pPr marL="538150" indent="-179384">
              <a:defRPr/>
            </a:lvl4pPr>
            <a:lvl5pPr marL="809605" indent="-185733">
              <a:defRPr/>
            </a:lvl5pPr>
          </a:lstStyle>
          <a:p>
            <a:pPr lvl="0"/>
            <a:r>
              <a:rPr lang="en-GB" noProof="0" dirty="0"/>
              <a:t>Subtitle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847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Slide Number Placeholder 11"/>
          <p:cNvSpPr>
            <a:spLocks noGrp="1"/>
          </p:cNvSpPr>
          <p:nvPr>
            <p:ph type="sldNum" sz="quarter" idx="11"/>
          </p:nvPr>
        </p:nvSpPr>
        <p:spPr>
          <a:xfrm>
            <a:off x="8770134" y="6497199"/>
            <a:ext cx="296814" cy="207749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4AFAF6-018F-49D4-B535-186959F4BA10}" type="slidenum">
              <a:rPr smtClean="0">
                <a:latin typeface="Times New Roman"/>
              </a:rPr>
              <a:pPr>
                <a:defRPr/>
              </a:pPr>
              <a:t>‹#›</a:t>
            </a:fld>
            <a:endParaRPr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0325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696464"/>
                </a:solidFill>
                <a:latin typeface="Perpetua"/>
              </a:rPr>
              <a:pPr/>
              <a:t>12/6/2019</a:t>
            </a:fld>
            <a:endParaRPr lang="en-US">
              <a:solidFill>
                <a:srgbClr val="696464"/>
              </a:solidFill>
              <a:latin typeface="Perpetu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  <a:latin typeface="Perpetu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>
                <a:latin typeface="Franklin Gothic Book"/>
              </a:rPr>
              <a:pPr/>
              <a:t>‹#›</a:t>
            </a:fld>
            <a:endParaRPr>
              <a:latin typeface="Franklin Gothic Book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defRPr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0"/>
              </a:defRPr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C5D289-D64F-4AB3-8C11-FA7668DF3F84}" type="slidenum">
              <a:rPr lang="en-US">
                <a:solidFill>
                  <a:srgbClr val="FFFFFF"/>
                </a:solidFill>
                <a:latin typeface="Times New Roman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3820196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55B5834D-2993-DB4E-882C-B9E78438AE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18007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1383BE16-D86F-414B-853D-549C3320DB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025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63000" y="6497638"/>
            <a:ext cx="303213" cy="207962"/>
          </a:xfrm>
        </p:spPr>
        <p:txBody>
          <a:bodyPr/>
          <a:lstStyle>
            <a:lvl1pPr algn="r" defTabSz="914400" eaLnBrk="1" fontAlgn="base" hangingPunct="1">
              <a:spcBef>
                <a:spcPct val="0"/>
              </a:spcBef>
              <a:spcAft>
                <a:spcPct val="0"/>
              </a:spcAft>
              <a:defRPr sz="750">
                <a:latin typeface="Times New Roman" charset="0"/>
                <a:ea typeface="ＭＳ Ｐゴシック" charset="0"/>
              </a:defRPr>
            </a:lvl1pPr>
          </a:lstStyle>
          <a:p>
            <a:pPr>
              <a:defRPr/>
            </a:pPr>
            <a:fld id="{93AD5CE4-24A4-9441-B838-2715ADC7FF7C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1989349"/>
      </p:ext>
    </p:extLst>
  </p:cSld>
  <p:clrMapOvr>
    <a:masterClrMapping/>
  </p:clrMapOvr>
  <p:transition spd="med"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55B5834D-2993-DB4E-882C-B9E78438AE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18007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8A89013-2A25-4EF2-82BE-484EC75338E5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42070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2AACA8B-2921-4380-BAB2-8892B3BDE54E}" type="datetime1">
              <a:rPr lang="en-US" smtClean="0">
                <a:latin typeface="Times New Roman"/>
              </a:rPr>
              <a:pPr>
                <a:defRPr/>
              </a:pPr>
              <a:t>12/6/2019</a:t>
            </a:fld>
            <a:r>
              <a:rPr lang="en-US" smtClean="0">
                <a:latin typeface="Times New Roman"/>
              </a:rPr>
              <a:t> </a:t>
            </a:r>
            <a:endParaRPr lang="en-US" dirty="0">
              <a:latin typeface="Times New Roman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E7380E1-39FD-477A-89B5-E8414EB94924}" type="slidenum">
              <a:rPr lang="en-US" smtClean="0">
                <a:latin typeface="Arial"/>
              </a:rPr>
              <a:pPr>
                <a:defRPr/>
              </a:pPr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992289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latin typeface="Times New Roman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latin typeface="Times New Roman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06F4B-C28C-4068-B937-8B12BA0716C1}" type="slidenum">
              <a:rPr lang="en-US">
                <a:latin typeface="Times New Roman"/>
              </a:rPr>
              <a:pPr>
                <a:defRPr/>
              </a:pPr>
              <a:t>‹#›</a:t>
            </a:fld>
            <a:endParaRPr lang="en-US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1057885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9DC03-5311-E949-9219-8BC5446756A0}" type="slidenum">
              <a:rPr lang="en-US">
                <a:solidFill>
                  <a:srgbClr val="FFFFFF"/>
                </a:solidFill>
                <a:latin typeface="Times New Roman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6185355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B06F83-351A-A349-9757-BB498200B672}" type="slidenum">
              <a:rPr lang="en-US">
                <a:solidFill>
                  <a:srgbClr val="FFFFFF"/>
                </a:solidFill>
                <a:latin typeface="Times New Roman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226917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C0AAD5-FEE6-724A-84A4-F7E725AE0EC6}" type="slidenum">
              <a:rPr lang="en-US">
                <a:solidFill>
                  <a:srgbClr val="FFFFFF"/>
                </a:solidFill>
                <a:latin typeface="Times New Roman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9319961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D0F88D-33BF-9041-BC31-4A404E88ECAF}" type="slidenum">
              <a:rPr lang="en-US">
                <a:solidFill>
                  <a:srgbClr val="FFFFFF"/>
                </a:solidFill>
                <a:latin typeface="Times New Roman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215722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A7913-9AA9-E14C-9189-CC2EE78A2D2D}" type="slidenum">
              <a:rPr lang="en-US">
                <a:solidFill>
                  <a:srgbClr val="FFFFFF"/>
                </a:solidFill>
                <a:latin typeface="Times New Roman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0751632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30C93-ECFA-F343-9C88-794FFE71B62D}" type="slidenum">
              <a:rPr lang="en-US">
                <a:solidFill>
                  <a:srgbClr val="FFFFFF"/>
                </a:solidFill>
                <a:latin typeface="Times New Roman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63104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BULLE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49935"/>
            <a:ext cx="7772400" cy="492443"/>
          </a:xfrm>
        </p:spPr>
        <p:txBody>
          <a:bodyPr/>
          <a:lstStyle>
            <a:lvl1pPr algn="l">
              <a:defRPr sz="2600"/>
            </a:lvl1pPr>
          </a:lstStyle>
          <a:p>
            <a:r>
              <a:rPr lang="en-GB" noProof="0"/>
              <a:t>Click to edit Master title style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24800" y="1519201"/>
            <a:ext cx="8280000" cy="1690847"/>
          </a:xfrm>
        </p:spPr>
        <p:txBody>
          <a:bodyPr/>
          <a:lstStyle>
            <a:lvl1pPr>
              <a:defRPr baseline="0"/>
            </a:lvl1pPr>
            <a:lvl3pPr marL="358766" indent="-179384">
              <a:buFont typeface="Calibri" panose="020F0502020204030204" pitchFamily="34" charset="0"/>
              <a:buChar char="‒"/>
              <a:defRPr/>
            </a:lvl3pPr>
            <a:lvl4pPr marL="538150" indent="-179384">
              <a:defRPr/>
            </a:lvl4pPr>
            <a:lvl5pPr marL="809605" indent="-185733"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277699896"/>
      </p:ext>
    </p:extLst>
  </p:cSld>
  <p:clrMapOvr>
    <a:masterClrMapping/>
  </p:clrMapOvr>
  <p:transition spd="med"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449773-3732-1F4B-8F65-D12DDD2B56C1}" type="slidenum">
              <a:rPr lang="en-US">
                <a:solidFill>
                  <a:srgbClr val="FFFFFF"/>
                </a:solidFill>
                <a:latin typeface="Times New Roman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0404674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70702-C085-B14E-A1C8-281AA088CD1C}" type="slidenum">
              <a:rPr lang="en-US">
                <a:solidFill>
                  <a:srgbClr val="FFFFFF"/>
                </a:solidFill>
                <a:latin typeface="Times New Roman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9660564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A6CE7-0D86-4C40-916C-716DA30D75F0}" type="slidenum">
              <a:rPr lang="en-US">
                <a:solidFill>
                  <a:srgbClr val="FFFFFF"/>
                </a:solidFill>
                <a:latin typeface="Times New Roman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9951535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CF76A5-B040-B444-A30E-D1E61A51CB08}" type="slidenum">
              <a:rPr lang="en-US">
                <a:solidFill>
                  <a:srgbClr val="FFFFFF"/>
                </a:solidFill>
                <a:latin typeface="Times New Roman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3352163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20619D-9239-5545-A427-68655D026530}" type="slidenum">
              <a:rPr lang="en-US">
                <a:solidFill>
                  <a:srgbClr val="FFFFFF"/>
                </a:solidFill>
                <a:latin typeface="Times New Roman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0361787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9500" y="260350"/>
            <a:ext cx="69850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827088" y="1628775"/>
            <a:ext cx="7273925" cy="4248150"/>
          </a:xfrm>
        </p:spPr>
        <p:txBody>
          <a:bodyPr/>
          <a:lstStyle/>
          <a:p>
            <a:pPr lvl="0"/>
            <a:r>
              <a:rPr lang="en-US" noProof="0"/>
              <a:t>Click icon to add table</a:t>
            </a:r>
            <a:endParaRPr lang="en-GB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4BD0E-3DF3-DF4C-B391-DEF74536EE7F}" type="slidenum">
              <a:rPr lang="en-GB">
                <a:solidFill>
                  <a:srgbClr val="FFFFFF"/>
                </a:solidFill>
                <a:latin typeface="Times New Roman"/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1989641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7367" y="1627188"/>
            <a:ext cx="1380067" cy="7556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EA0A1-7FDD-7C47-9A25-9895B32EF69A}" type="slidenum">
              <a:rPr lang="en-US">
                <a:solidFill>
                  <a:srgbClr val="FFFFFF"/>
                </a:solidFill>
                <a:latin typeface="Times New Roman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98342910"/>
      </p:ext>
    </p:extLst>
  </p:cSld>
  <p:clrMapOvr>
    <a:masterClrMapping/>
  </p:clrMapOvr>
  <p:transition>
    <p:zoom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48474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38582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latin typeface="Times New Roman"/>
              <a:ea typeface="ＭＳ Ｐゴシック" charset="-128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latin typeface="Times New Roman"/>
              <a:ea typeface="ＭＳ Ｐゴシック" charset="-128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70134" y="6497199"/>
            <a:ext cx="296814" cy="207749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020084-D65F-4FB6-B6FA-EEF7313EC32E}" type="slidenum">
              <a:rPr smtClean="0">
                <a:latin typeface="Times New Roman"/>
                <a:ea typeface="ＭＳ Ｐゴシック" charset="-128"/>
              </a:rPr>
              <a:pPr>
                <a:defRPr/>
              </a:pPr>
              <a:t>‹#›</a:t>
            </a:fld>
            <a:endParaRPr dirty="0">
              <a:latin typeface="Times New Roman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145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ULLE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350261"/>
            <a:ext cx="7772400" cy="492443"/>
          </a:xfrm>
        </p:spPr>
        <p:txBody>
          <a:bodyPr/>
          <a:lstStyle>
            <a:lvl1pPr algn="l">
              <a:defRPr sz="2600"/>
            </a:lvl1pPr>
          </a:lstStyle>
          <a:p>
            <a:r>
              <a:rPr lang="en-GB" noProof="0" dirty="0"/>
              <a:t>Sub title &amp; bullets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24800" y="1519527"/>
            <a:ext cx="8280000" cy="1690847"/>
          </a:xfrm>
        </p:spPr>
        <p:txBody>
          <a:bodyPr/>
          <a:lstStyle>
            <a:lvl1pPr>
              <a:defRPr baseline="0"/>
            </a:lvl1pPr>
            <a:lvl3pPr marL="358766" indent="-179384">
              <a:buFont typeface="Calibri" panose="020F0502020204030204" pitchFamily="34" charset="0"/>
              <a:buChar char="‒"/>
              <a:defRPr/>
            </a:lvl3pPr>
            <a:lvl4pPr marL="538150" indent="-179384">
              <a:defRPr/>
            </a:lvl4pPr>
            <a:lvl5pPr marL="809605" indent="-185733">
              <a:defRPr/>
            </a:lvl5pPr>
          </a:lstStyle>
          <a:p>
            <a:pPr lvl="0"/>
            <a:r>
              <a:rPr lang="en-GB" noProof="0" dirty="0"/>
              <a:t>Subtitle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847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Slide Number Placeholder 11"/>
          <p:cNvSpPr>
            <a:spLocks noGrp="1"/>
          </p:cNvSpPr>
          <p:nvPr>
            <p:ph type="sldNum" sz="quarter" idx="11"/>
          </p:nvPr>
        </p:nvSpPr>
        <p:spPr>
          <a:xfrm>
            <a:off x="8770134" y="6497199"/>
            <a:ext cx="296814" cy="207749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4AFAF6-018F-49D4-B535-186959F4BA10}" type="slidenum">
              <a:rPr smtClean="0">
                <a:latin typeface="Times New Roman"/>
              </a:rPr>
              <a:pPr>
                <a:defRPr/>
              </a:pPr>
              <a:t>‹#›</a:t>
            </a:fld>
            <a:endParaRPr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0325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8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6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9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5" Type="http://schemas.openxmlformats.org/officeDocument/2006/relationships/theme" Target="../theme/theme14.xml"/><Relationship Id="rId4" Type="http://schemas.openxmlformats.org/officeDocument/2006/relationships/slideLayout" Target="../slideLayouts/slideLayout100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5" Type="http://schemas.openxmlformats.org/officeDocument/2006/relationships/theme" Target="../theme/theme15.xml"/><Relationship Id="rId4" Type="http://schemas.openxmlformats.org/officeDocument/2006/relationships/slideLayout" Target="../slideLayouts/slideLayout104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4" Type="http://schemas.openxmlformats.org/officeDocument/2006/relationships/theme" Target="../theme/theme16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0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4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3.xml"/><Relationship Id="rId7" Type="http://schemas.openxmlformats.org/officeDocument/2006/relationships/theme" Target="../theme/theme18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4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theme" Target="../theme/theme19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32.xml"/><Relationship Id="rId3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7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31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24" Type="http://schemas.openxmlformats.org/officeDocument/2006/relationships/slideLayout" Target="../slideLayouts/slideLayout30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9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33.xml"/></Relationships>
</file>

<file path=ppt/slideMasters/_rels/slideMaster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9.xml"/><Relationship Id="rId6" Type="http://schemas.openxmlformats.org/officeDocument/2006/relationships/theme" Target="../theme/theme20.xml"/><Relationship Id="rId5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22.xml"/></Relationships>
</file>

<file path=ppt/slideMasters/_rels/slideMaster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5" Type="http://schemas.openxmlformats.org/officeDocument/2006/relationships/theme" Target="../theme/theme21.xml"/><Relationship Id="rId4" Type="http://schemas.openxmlformats.org/officeDocument/2006/relationships/slideLayout" Target="../slideLayouts/slideLayout127.xml"/></Relationships>
</file>

<file path=ppt/slideMasters/_rels/slideMaster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0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5" Type="http://schemas.openxmlformats.org/officeDocument/2006/relationships/theme" Target="../theme/theme22.xml"/><Relationship Id="rId4" Type="http://schemas.openxmlformats.org/officeDocument/2006/relationships/slideLayout" Target="../slideLayouts/slideLayout1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hyperlink" Target="http://www.escardio.org/guidelines" TargetMode="Externa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8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5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8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5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76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000090"/>
            </a:gs>
            <a:gs pos="100000">
              <a:srgbClr val="0000FF"/>
            </a:gs>
            <a:gs pos="21000">
              <a:srgbClr val="000000"/>
            </a:gs>
            <a:gs pos="79000">
              <a:srgbClr val="000000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215900"/>
          </a:xfrm>
          <a:prstGeom prst="rect">
            <a:avLst/>
          </a:prstGeom>
          <a:solidFill>
            <a:srgbClr val="004A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431800" cy="215900"/>
          </a:xfrm>
          <a:prstGeom prst="rect">
            <a:avLst/>
          </a:prstGeom>
          <a:solidFill>
            <a:srgbClr val="D00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rot="5400000" flipH="1" flipV="1">
            <a:off x="215900" y="6667501"/>
            <a:ext cx="396875" cy="0"/>
          </a:xfrm>
          <a:prstGeom prst="line">
            <a:avLst/>
          </a:prstGeom>
          <a:ln w="6350">
            <a:solidFill>
              <a:srgbClr val="D0004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77" name="Title Placeholder 1"/>
          <p:cNvSpPr>
            <a:spLocks noGrp="1"/>
          </p:cNvSpPr>
          <p:nvPr>
            <p:ph type="title"/>
          </p:nvPr>
        </p:nvSpPr>
        <p:spPr bwMode="auto">
          <a:xfrm>
            <a:off x="468313" y="274638"/>
            <a:ext cx="8262937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07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600200"/>
            <a:ext cx="8253412" cy="432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2950" y="6492875"/>
            <a:ext cx="4984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914400">
              <a:defRPr sz="1200" smtClean="0">
                <a:solidFill>
                  <a:srgbClr val="898989"/>
                </a:solidFill>
                <a:latin typeface="Verdana" charset="0"/>
              </a:defRPr>
            </a:lvl1pPr>
          </a:lstStyle>
          <a:p>
            <a:pPr>
              <a:defRPr/>
            </a:pPr>
            <a:fld id="{7C2C087A-5160-E349-9830-6FA81CE663E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19438" y="630078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914400" fontAlgn="auto">
              <a:spcBef>
                <a:spcPts val="0"/>
              </a:spcBef>
              <a:spcAft>
                <a:spcPts val="0"/>
              </a:spcAft>
              <a:defRPr sz="1000" i="1">
                <a:solidFill>
                  <a:prstClr val="black">
                    <a:tint val="75000"/>
                  </a:prstClr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GB"/>
              <a:t>Speaker</a:t>
            </a:r>
          </a:p>
        </p:txBody>
      </p:sp>
      <p:pic>
        <p:nvPicPr>
          <p:cNvPr id="3081" name="Picture 15" descr="EHRA-ESC.gif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43800" y="5886450"/>
            <a:ext cx="12763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 descr="Web-EHRA2.pn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6357938"/>
            <a:ext cx="2625725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" descr="Picto_EORP_RVB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8838" y="0"/>
            <a:ext cx="665162" cy="723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17" r:id="rId1"/>
    <p:sldLayoutId id="2147484018" r:id="rId2"/>
    <p:sldLayoutId id="2147484019" r:id="rId3"/>
    <p:sldLayoutId id="2147484020" r:id="rId4"/>
    <p:sldLayoutId id="2147484021" r:id="rId5"/>
    <p:sldLayoutId id="2147484022" r:id="rId6"/>
  </p:sldLayoutIdLst>
  <p:transition>
    <p:fade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4A63"/>
          </a:solidFill>
          <a:latin typeface="Verdana"/>
          <a:ea typeface="ＭＳ Ｐゴシック" charset="0"/>
          <a:cs typeface="Verdana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4A63"/>
          </a:solidFill>
          <a:latin typeface="Verdana" charset="0"/>
          <a:ea typeface="ＭＳ Ｐゴシック" charset="0"/>
          <a:cs typeface="Verdana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4A63"/>
          </a:solidFill>
          <a:latin typeface="Verdana" charset="0"/>
          <a:ea typeface="ＭＳ Ｐゴシック" charset="0"/>
          <a:cs typeface="Verdana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4A63"/>
          </a:solidFill>
          <a:latin typeface="Verdana" charset="0"/>
          <a:ea typeface="ＭＳ Ｐゴシック" charset="0"/>
          <a:cs typeface="Verdana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4A63"/>
          </a:solidFill>
          <a:latin typeface="Verdana" charset="0"/>
          <a:ea typeface="ＭＳ Ｐゴシック" charset="0"/>
          <a:cs typeface="Verdan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004A63"/>
          </a:solidFill>
          <a:latin typeface="Verdana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004A63"/>
          </a:solidFill>
          <a:latin typeface="Verdana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004A63"/>
          </a:solidFill>
          <a:latin typeface="Verdana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004A63"/>
          </a:solidFill>
          <a:latin typeface="Verdana" charset="0"/>
          <a:ea typeface="ＭＳ Ｐゴシック" charset="0"/>
        </a:defRPr>
      </a:lvl9pPr>
    </p:titleStyle>
    <p:bodyStyle>
      <a:lvl1pPr marL="266700" indent="-266700" algn="l" rtl="0" eaLnBrk="0" fontAlgn="base" hangingPunct="0">
        <a:spcBef>
          <a:spcPct val="20000"/>
        </a:spcBef>
        <a:spcAft>
          <a:spcPct val="0"/>
        </a:spcAft>
        <a:buClr>
          <a:srgbClr val="D81440"/>
        </a:buClr>
        <a:buFont typeface="Arial" charset="0"/>
        <a:buChar char="•"/>
        <a:defRPr b="1" kern="1200">
          <a:solidFill>
            <a:srgbClr val="595959"/>
          </a:solidFill>
          <a:latin typeface="Verdana"/>
          <a:ea typeface="ＭＳ Ｐゴシック" charset="0"/>
          <a:cs typeface="Verdana"/>
        </a:defRPr>
      </a:lvl1pPr>
      <a:lvl2pPr marL="531813" indent="-265113" algn="l" rtl="0" eaLnBrk="0" fontAlgn="base" hangingPunct="0">
        <a:spcBef>
          <a:spcPct val="20000"/>
        </a:spcBef>
        <a:spcAft>
          <a:spcPct val="0"/>
        </a:spcAft>
        <a:buClr>
          <a:srgbClr val="D81440"/>
        </a:buClr>
        <a:buFont typeface="Arial" charset="0"/>
        <a:buChar char="•"/>
        <a:defRPr sz="1600" kern="1200">
          <a:solidFill>
            <a:srgbClr val="595959"/>
          </a:solidFill>
          <a:latin typeface="Verdana Italic"/>
          <a:ea typeface="ＭＳ Ｐゴシック" charset="0"/>
          <a:cs typeface="Verdana Italic"/>
        </a:defRPr>
      </a:lvl2pPr>
      <a:lvl3pPr marL="809625" indent="-277813" algn="l" rtl="0" eaLnBrk="0" fontAlgn="base" hangingPunct="0">
        <a:spcBef>
          <a:spcPct val="20000"/>
        </a:spcBef>
        <a:spcAft>
          <a:spcPct val="0"/>
        </a:spcAft>
        <a:buClr>
          <a:srgbClr val="D81440"/>
        </a:buClr>
        <a:buFont typeface="Arial" charset="0"/>
        <a:buChar char="•"/>
        <a:defRPr sz="1400" kern="1200">
          <a:solidFill>
            <a:srgbClr val="595959"/>
          </a:solidFill>
          <a:latin typeface="Verdana Italic"/>
          <a:ea typeface="Verdana Italic" charset="0"/>
          <a:cs typeface="Verdana Italic"/>
        </a:defRPr>
      </a:lvl3pPr>
      <a:lvl4pPr marL="1076325" indent="-266700" algn="l" rtl="0" eaLnBrk="0" fontAlgn="base" hangingPunct="0">
        <a:spcBef>
          <a:spcPct val="20000"/>
        </a:spcBef>
        <a:spcAft>
          <a:spcPct val="0"/>
        </a:spcAft>
        <a:buClr>
          <a:srgbClr val="D81440"/>
        </a:buClr>
        <a:buFont typeface="Arial" charset="0"/>
        <a:buChar char="•"/>
        <a:defRPr sz="1400" kern="1200">
          <a:solidFill>
            <a:srgbClr val="595959"/>
          </a:solidFill>
          <a:latin typeface="Verdana Italic"/>
          <a:ea typeface="Verdana Italic" charset="0"/>
          <a:cs typeface="Verdana Italic"/>
        </a:defRPr>
      </a:lvl4pPr>
      <a:lvl5pPr marL="1343025" indent="-266700" algn="l" rtl="0" eaLnBrk="0" fontAlgn="base" hangingPunct="0">
        <a:spcBef>
          <a:spcPct val="20000"/>
        </a:spcBef>
        <a:spcAft>
          <a:spcPct val="0"/>
        </a:spcAft>
        <a:buClr>
          <a:srgbClr val="D81440"/>
        </a:buClr>
        <a:buFont typeface="Arial" charset="0"/>
        <a:buChar char="•"/>
        <a:defRPr sz="1400" kern="1200">
          <a:solidFill>
            <a:srgbClr val="595959"/>
          </a:solidFill>
          <a:latin typeface="Verdana Italic"/>
          <a:ea typeface="Verdana Italic" charset="0"/>
          <a:cs typeface="Verdana Italic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shade val="12157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defTabSz="914400">
              <a:defRPr sz="1400">
                <a:solidFill>
                  <a:srgbClr val="FFFFFF"/>
                </a:solidFill>
                <a:effectLst/>
                <a:latin typeface="Times New Roman" pitchFamily="18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914400">
              <a:defRPr sz="1400">
                <a:solidFill>
                  <a:srgbClr val="FFFFFF"/>
                </a:solidFill>
                <a:effectLst/>
                <a:latin typeface="Times New Roman" pitchFamily="18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914400">
              <a:defRPr sz="1400">
                <a:solidFill>
                  <a:srgbClr val="FFFFFF"/>
                </a:solidFill>
                <a:effectLst/>
                <a:latin typeface="Times New Roman" pitchFamily="18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FB42B9F-898B-EE42-B29A-233484CA95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70" r:id="rId1"/>
    <p:sldLayoutId id="2147484471" r:id="rId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shade val="12157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defTabSz="914400">
              <a:defRPr sz="1400">
                <a:solidFill>
                  <a:srgbClr val="FFFFFF"/>
                </a:solidFill>
                <a:effectLst/>
                <a:latin typeface="Times New Roman" pitchFamily="18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914400">
              <a:defRPr sz="1400">
                <a:solidFill>
                  <a:srgbClr val="FFFFFF"/>
                </a:solidFill>
                <a:effectLst/>
                <a:latin typeface="Times New Roman" pitchFamily="18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914400">
              <a:defRPr sz="1400">
                <a:solidFill>
                  <a:srgbClr val="FFFFFF"/>
                </a:solidFill>
                <a:effectLst/>
                <a:latin typeface="Times New Roman" pitchFamily="18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FB42B9F-898B-EE42-B29A-233484CA95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73" r:id="rId1"/>
    <p:sldLayoutId id="2147484474" r:id="rId2"/>
    <p:sldLayoutId id="2147484502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shade val="12157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 defTabSz="914400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</a:defRPr>
            </a:lvl1pPr>
          </a:lstStyle>
          <a:p>
            <a:pPr defTabSz="914400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</a:defRPr>
            </a:lvl1pPr>
          </a:lstStyle>
          <a:p>
            <a:pPr defTabSz="914400">
              <a:defRPr/>
            </a:pPr>
            <a:fld id="{AB9063C5-6054-4A9D-9809-22340EE0726E}" type="slidenum">
              <a:rPr lang="en-US">
                <a:latin typeface="Times New Roman" pitchFamily="18" charset="0"/>
              </a:rPr>
              <a:pPr defTabSz="914400">
                <a:defRPr/>
              </a:pPr>
              <a:t>‹#›</a:t>
            </a:fld>
            <a:endParaRPr lang="en-US">
              <a:latin typeface="Times New Roman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76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shade val="12157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 defTabSz="914400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 defTabSz="914400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 defTabSz="914400">
              <a:defRPr/>
            </a:pPr>
            <a:fld id="{E28BB813-6516-E44C-A165-4AA3A0763B1B}" type="slidenum">
              <a:rPr lang="en-US">
                <a:solidFill>
                  <a:srgbClr val="FFFFFF"/>
                </a:solidFill>
              </a:rPr>
              <a:pPr defTabSz="914400"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78" r:id="rId1"/>
    <p:sldLayoutId id="2147484479" r:id="rId2"/>
    <p:sldLayoutId id="2147484480" r:id="rId3"/>
    <p:sldLayoutId id="2147484481" r:id="rId4"/>
    <p:sldLayoutId id="2147484482" r:id="rId5"/>
    <p:sldLayoutId id="2147484483" r:id="rId6"/>
    <p:sldLayoutId id="2147484484" r:id="rId7"/>
    <p:sldLayoutId id="2147484485" r:id="rId8"/>
    <p:sldLayoutId id="2147484486" r:id="rId9"/>
    <p:sldLayoutId id="2147484487" r:id="rId10"/>
    <p:sldLayoutId id="2147484488" r:id="rId11"/>
    <p:sldLayoutId id="2147484489" r:id="rId12"/>
    <p:sldLayoutId id="2147484490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lumMod val="60000"/>
                <a:lumOff val="40000"/>
              </a:schemeClr>
            </a:gs>
            <a:gs pos="100000">
              <a:schemeClr val="bg1">
                <a:lumMod val="60000"/>
                <a:lumOff val="40000"/>
              </a:schemeClr>
            </a:gs>
            <a:gs pos="83000">
              <a:srgbClr val="000000"/>
            </a:gs>
            <a:gs pos="16000">
              <a:srgbClr val="000000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5638" y="204793"/>
            <a:ext cx="841272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5638" y="1179851"/>
            <a:ext cx="8412728" cy="169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solidFill>
                  <a:srgbClr val="FFFFFF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solidFill>
                  <a:srgbClr val="FFFFFF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70198" y="6497199"/>
            <a:ext cx="296814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>
              <a:defRPr lang="en-US" sz="75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B42B9F-898B-EE42-B29A-233484CA95C8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7819870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492" r:id="rId1"/>
    <p:sldLayoutId id="2147484493" r:id="rId2"/>
    <p:sldLayoutId id="2147484494" r:id="rId3"/>
    <p:sldLayoutId id="2147484495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55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9pPr>
    </p:titleStyle>
    <p:bodyStyle>
      <a:lvl1pPr marL="257175" indent="-257175" algn="l" rtl="0" eaLnBrk="1" fontAlgn="base" hangingPunct="1">
        <a:spcBef>
          <a:spcPts val="900"/>
        </a:spcBef>
        <a:spcAft>
          <a:spcPct val="0"/>
        </a:spcAft>
        <a:buClr>
          <a:schemeClr val="tx2"/>
        </a:buClr>
        <a:buChar char="•"/>
        <a:defRPr sz="225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57213" indent="-214313" algn="l" rtl="0" eaLnBrk="1" fontAlgn="base" hangingPunct="1">
        <a:spcBef>
          <a:spcPts val="225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ＭＳ Ｐゴシック" charset="0"/>
        </a:defRPr>
      </a:lvl2pPr>
      <a:lvl3pPr marL="857250" indent="-171450" algn="l" rtl="0" eaLnBrk="1" fontAlgn="base" hangingPunct="1">
        <a:spcBef>
          <a:spcPts val="0"/>
        </a:spcBef>
        <a:spcAft>
          <a:spcPct val="0"/>
        </a:spcAft>
        <a:buChar char="•"/>
        <a:defRPr sz="1950">
          <a:solidFill>
            <a:schemeClr val="tx1"/>
          </a:solidFill>
          <a:latin typeface="+mn-lt"/>
          <a:ea typeface="ＭＳ Ｐゴシック" charset="0"/>
        </a:defRPr>
      </a:lvl3pPr>
      <a:lvl4pPr marL="1200150" indent="-171450" algn="l" rtl="0" eaLnBrk="1" fontAlgn="base" hangingPunct="1">
        <a:spcBef>
          <a:spcPts val="0"/>
        </a:spcBef>
        <a:spcAft>
          <a:spcPct val="0"/>
        </a:spcAft>
        <a:buChar char="–"/>
        <a:defRPr sz="1950">
          <a:solidFill>
            <a:schemeClr val="tx1"/>
          </a:solidFill>
          <a:latin typeface="+mn-lt"/>
          <a:ea typeface="ＭＳ Ｐゴシック" charset="0"/>
        </a:defRPr>
      </a:lvl4pPr>
      <a:lvl5pPr marL="1543050" indent="-171450" algn="l" rtl="0" eaLnBrk="1" fontAlgn="base" hangingPunct="1">
        <a:spcBef>
          <a:spcPts val="0"/>
        </a:spcBef>
        <a:spcAft>
          <a:spcPct val="0"/>
        </a:spcAft>
        <a:buChar char="»"/>
        <a:defRPr sz="1950">
          <a:solidFill>
            <a:schemeClr val="tx1"/>
          </a:solidFill>
          <a:latin typeface="+mn-lt"/>
          <a:ea typeface="ＭＳ Ｐゴシック" charset="0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/>
            </a:gs>
            <a:gs pos="50000">
              <a:schemeClr val="bg1">
                <a:gamma/>
                <a:shade val="12157"/>
                <a:invGamma/>
              </a:schemeClr>
            </a:gs>
            <a:gs pos="100000">
              <a:schemeClr val="bg1">
                <a:lumMod val="5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 algn="ctr" defTabSz="914400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 defTabSz="914400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defTabSz="914400">
              <a:defRPr/>
            </a:pPr>
            <a:fld id="{30AFBBD1-14CC-40E6-823F-398DB81B6F44}" type="slidenum">
              <a:rPr lang="en-US">
                <a:latin typeface="Arial" pitchFamily="34" charset="0"/>
                <a:ea typeface="ＭＳ Ｐゴシック" charset="-128"/>
                <a:cs typeface="+mn-cs"/>
              </a:rPr>
              <a:pPr defTabSz="914400">
                <a:defRPr/>
              </a:pPr>
              <a:t>‹#›</a:t>
            </a:fld>
            <a:endParaRPr lang="en-US">
              <a:latin typeface="Arial" pitchFamily="34" charset="0"/>
              <a:ea typeface="ＭＳ Ｐゴシック" charset="-128"/>
              <a:cs typeface="+mn-cs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98" r:id="rId1"/>
    <p:sldLayoutId id="2147484499" r:id="rId2"/>
    <p:sldLayoutId id="2147484500" r:id="rId3"/>
    <p:sldLayoutId id="2147484501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shade val="12157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defTabSz="914400">
              <a:defRPr/>
            </a:pPr>
            <a:endParaRPr lang="en-US">
              <a:solidFill>
                <a:srgbClr val="FFFFFF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defTabSz="914400">
              <a:defRPr/>
            </a:pPr>
            <a:endParaRPr lang="en-US">
              <a:solidFill>
                <a:srgbClr val="FFFFFF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defTabSz="914400">
              <a:defRPr/>
            </a:pPr>
            <a:fld id="{B6020084-D65F-4FB6-B6FA-EEF7313EC32E}" type="slidenum">
              <a:rPr lang="en-US">
                <a:solidFill>
                  <a:srgbClr val="FFFFFF"/>
                </a:solidFill>
                <a:latin typeface="Times New Roman" pitchFamily="18" charset="0"/>
                <a:ea typeface="ＭＳ Ｐゴシック" charset="-128"/>
              </a:rPr>
              <a:pPr defTabSz="914400">
                <a:defRPr/>
              </a:pPr>
              <a:t>‹#›</a:t>
            </a:fld>
            <a:endParaRPr lang="en-US">
              <a:solidFill>
                <a:srgbClr val="FFFFFF"/>
              </a:solidFill>
              <a:latin typeface="Times New Roman" pitchFamily="18" charset="0"/>
              <a:ea typeface="ＭＳ Ｐゴシック" charset="-128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505" r:id="rId1"/>
    <p:sldLayoutId id="2147484506" r:id="rId2"/>
    <p:sldLayoutId id="2147484507" r:id="rId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shade val="12157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5637" y="204793"/>
            <a:ext cx="841272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5637" y="1179850"/>
            <a:ext cx="8412728" cy="169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solidFill>
                  <a:srgbClr val="FFFFFF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solidFill>
                  <a:srgbClr val="FFFFFF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70198" y="6496873"/>
            <a:ext cx="296814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>
              <a:defRPr lang="en-US" sz="75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B42B9F-898B-EE42-B29A-233484CA95C8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7819870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509" r:id="rId1"/>
    <p:sldLayoutId id="2147484510" r:id="rId2"/>
    <p:sldLayoutId id="2147484511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55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9pPr>
    </p:titleStyle>
    <p:bodyStyle>
      <a:lvl1pPr marL="257175" indent="-257175" algn="l" rtl="0" eaLnBrk="1" fontAlgn="base" hangingPunct="1">
        <a:spcBef>
          <a:spcPts val="900"/>
        </a:spcBef>
        <a:spcAft>
          <a:spcPct val="0"/>
        </a:spcAft>
        <a:buClr>
          <a:schemeClr val="tx2"/>
        </a:buClr>
        <a:buChar char="•"/>
        <a:defRPr sz="225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57213" indent="-214313" algn="l" rtl="0" eaLnBrk="1" fontAlgn="base" hangingPunct="1">
        <a:spcBef>
          <a:spcPts val="225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ＭＳ Ｐゴシック" charset="0"/>
        </a:defRPr>
      </a:lvl2pPr>
      <a:lvl3pPr marL="857250" indent="-171450" algn="l" rtl="0" eaLnBrk="1" fontAlgn="base" hangingPunct="1">
        <a:spcBef>
          <a:spcPts val="0"/>
        </a:spcBef>
        <a:spcAft>
          <a:spcPct val="0"/>
        </a:spcAft>
        <a:buChar char="•"/>
        <a:defRPr sz="1950">
          <a:solidFill>
            <a:schemeClr val="tx1"/>
          </a:solidFill>
          <a:latin typeface="+mn-lt"/>
          <a:ea typeface="ＭＳ Ｐゴシック" charset="0"/>
        </a:defRPr>
      </a:lvl3pPr>
      <a:lvl4pPr marL="1200150" indent="-171450" algn="l" rtl="0" eaLnBrk="1" fontAlgn="base" hangingPunct="1">
        <a:spcBef>
          <a:spcPts val="0"/>
        </a:spcBef>
        <a:spcAft>
          <a:spcPct val="0"/>
        </a:spcAft>
        <a:buChar char="–"/>
        <a:defRPr sz="1950">
          <a:solidFill>
            <a:schemeClr val="tx1"/>
          </a:solidFill>
          <a:latin typeface="+mn-lt"/>
          <a:ea typeface="ＭＳ Ｐゴシック" charset="0"/>
        </a:defRPr>
      </a:lvl4pPr>
      <a:lvl5pPr marL="1543050" indent="-171450" algn="l" rtl="0" eaLnBrk="1" fontAlgn="base" hangingPunct="1">
        <a:spcBef>
          <a:spcPts val="0"/>
        </a:spcBef>
        <a:spcAft>
          <a:spcPct val="0"/>
        </a:spcAft>
        <a:buChar char="»"/>
        <a:defRPr sz="1950">
          <a:solidFill>
            <a:schemeClr val="tx1"/>
          </a:solidFill>
          <a:latin typeface="+mn-lt"/>
          <a:ea typeface="ＭＳ Ｐゴシック" charset="0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shade val="12157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+mn-cs"/>
              </a:defRPr>
            </a:lvl1pPr>
          </a:lstStyle>
          <a:p>
            <a:pPr defTabSz="914400"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+mn-cs"/>
              </a:defRPr>
            </a:lvl1pPr>
          </a:lstStyle>
          <a:p>
            <a:pPr defTabSz="914400"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defTabSz="914400"/>
            <a:fld id="{E18A56F1-5269-9440-8FBE-534ED1488326}" type="slidenum">
              <a:rPr lang="en-US" smtClean="0">
                <a:latin typeface="Arial" charset="0"/>
              </a:rPr>
              <a:pPr defTabSz="914400"/>
              <a:t>‹#›</a:t>
            </a:fld>
            <a:endParaRPr lang="en-US"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513" r:id="rId1"/>
    <p:sldLayoutId id="2147484514" r:id="rId2"/>
    <p:sldLayoutId id="2147484515" r:id="rId3"/>
    <p:sldLayoutId id="2147484516" r:id="rId4"/>
    <p:sldLayoutId id="2147484517" r:id="rId5"/>
    <p:sldLayoutId id="2147484518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shade val="12157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FFFFFF"/>
                </a:solidFill>
                <a:effectLst/>
                <a:latin typeface="Times New Roman" pitchFamily="18" charset="0"/>
                <a:ea typeface="+mn-ea"/>
                <a:cs typeface="+mn-cs"/>
              </a:defRPr>
            </a:lvl1pPr>
          </a:lstStyle>
          <a:p>
            <a:pPr defTabSz="914400"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/>
                <a:latin typeface="Times New Roman" pitchFamily="18" charset="0"/>
                <a:ea typeface="+mn-ea"/>
                <a:cs typeface="+mn-cs"/>
              </a:defRPr>
            </a:lvl1pPr>
          </a:lstStyle>
          <a:p>
            <a:pPr defTabSz="914400"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/>
                <a:latin typeface="Times New Roman" pitchFamily="18" charset="0"/>
              </a:defRPr>
            </a:lvl1pPr>
          </a:lstStyle>
          <a:p>
            <a:pPr defTabSz="914400">
              <a:defRPr/>
            </a:pPr>
            <a:fld id="{AA53A245-49E0-4CBD-82AA-EC49A72F67D7}" type="slidenum">
              <a:rPr lang="en-US">
                <a:ea typeface="ＭＳ Ｐゴシック" charset="-128"/>
              </a:rPr>
              <a:pPr defTabSz="914400">
                <a:defRPr/>
              </a:pPr>
              <a:t>‹#›</a:t>
            </a:fld>
            <a:endParaRPr lang="en-US">
              <a:ea typeface="ＭＳ Ｐゴシック" charset="-128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520" r:id="rId1"/>
    <p:sldLayoutId id="2147484521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000090"/>
            </a:gs>
            <a:gs pos="100000">
              <a:srgbClr val="0000FF"/>
            </a:gs>
            <a:gs pos="21000">
              <a:srgbClr val="000000"/>
            </a:gs>
            <a:gs pos="79000">
              <a:srgbClr val="000000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5125" y="204788"/>
            <a:ext cx="8413750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5125" y="1179513"/>
            <a:ext cx="8413750" cy="169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914400" eaLnBrk="0" hangingPunct="0">
              <a:defRPr sz="1050">
                <a:solidFill>
                  <a:srgbClr val="FFFFFF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914400" eaLnBrk="0" hangingPunct="0">
              <a:defRPr sz="1050">
                <a:solidFill>
                  <a:srgbClr val="FFFFFF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70938" y="6497638"/>
            <a:ext cx="296862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 defTabSz="342900" eaLnBrk="0" fontAlgn="auto" hangingPunct="0">
              <a:spcBef>
                <a:spcPts val="0"/>
              </a:spcBef>
              <a:spcAft>
                <a:spcPts val="0"/>
              </a:spcAft>
              <a:defRPr lang="en-US" sz="750">
                <a:solidFill>
                  <a:srgbClr val="FFFFFF"/>
                </a:solidFill>
                <a:latin typeface="Times New Roman"/>
                <a:ea typeface="+mn-ea"/>
                <a:cs typeface="+mn-cs"/>
              </a:defRPr>
            </a:lvl1pPr>
          </a:lstStyle>
          <a:p>
            <a:pPr>
              <a:defRPr/>
            </a:pPr>
            <a:fld id="{ABED3558-B4AD-0445-A681-900F076DB9C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2" r:id="rId10"/>
    <p:sldLayoutId id="2147484033" r:id="rId11"/>
    <p:sldLayoutId id="2147484256" r:id="rId12"/>
    <p:sldLayoutId id="2147484257" r:id="rId13"/>
    <p:sldLayoutId id="2147484258" r:id="rId14"/>
    <p:sldLayoutId id="2147484259" r:id="rId15"/>
    <p:sldLayoutId id="2147484260" r:id="rId16"/>
    <p:sldLayoutId id="2147484261" r:id="rId17"/>
    <p:sldLayoutId id="2147484262" r:id="rId18"/>
    <p:sldLayoutId id="2147484263" r:id="rId19"/>
    <p:sldLayoutId id="2147484205" r:id="rId20"/>
    <p:sldLayoutId id="2147484273" r:id="rId21"/>
    <p:sldLayoutId id="2147484096" r:id="rId22"/>
    <p:sldLayoutId id="2147484267" r:id="rId23"/>
    <p:sldLayoutId id="2147484268" r:id="rId24"/>
    <p:sldLayoutId id="2147484270" r:id="rId25"/>
    <p:sldLayoutId id="2147484271" r:id="rId26"/>
    <p:sldLayoutId id="2147484272" r:id="rId27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25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5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5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5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5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9pPr>
    </p:titleStyle>
    <p:bodyStyle>
      <a:lvl1pPr marL="257175" indent="-257175" algn="l" rtl="0" eaLnBrk="0" fontAlgn="base" hangingPunct="0">
        <a:spcBef>
          <a:spcPts val="900"/>
        </a:spcBef>
        <a:spcAft>
          <a:spcPct val="0"/>
        </a:spcAft>
        <a:buClr>
          <a:schemeClr val="tx2"/>
        </a:buClr>
        <a:buChar char="•"/>
        <a:defRPr sz="2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57213" indent="-214313" algn="l" rtl="0" eaLnBrk="0" fontAlgn="base" hangingPunct="0">
        <a:spcBef>
          <a:spcPts val="225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ＭＳ Ｐゴシック" charset="0"/>
        </a:defRPr>
      </a:lvl2pPr>
      <a:lvl3pPr marL="857250" indent="-171450" algn="l" rtl="0" eaLnBrk="0" fontAlgn="base" hangingPunct="0">
        <a:spcBef>
          <a:spcPct val="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  <a:ea typeface="ＭＳ Ｐゴシック" charset="0"/>
        </a:defRPr>
      </a:lvl3pPr>
      <a:lvl4pPr marL="1200150" indent="-171450" algn="l" rtl="0" eaLnBrk="0" fontAlgn="base" hangingPunct="0"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ＭＳ Ｐゴシック" charset="0"/>
        </a:defRPr>
      </a:lvl4pPr>
      <a:lvl5pPr marL="1543050" indent="-171450" algn="l" rtl="0" eaLnBrk="0" fontAlgn="base" hangingPunct="0"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ＭＳ Ｐゴシック" charset="0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shade val="12157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5637" y="204793"/>
            <a:ext cx="841272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5637" y="1179850"/>
            <a:ext cx="8412728" cy="169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solidFill>
                  <a:srgbClr val="FFFFFF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solidFill>
                  <a:srgbClr val="FFFFFF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70198" y="6496873"/>
            <a:ext cx="296814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>
              <a:defRPr lang="en-US" sz="75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B42B9F-898B-EE42-B29A-233484CA95C8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7819870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527" r:id="rId1"/>
    <p:sldLayoutId id="2147484528" r:id="rId2"/>
    <p:sldLayoutId id="2147484529" r:id="rId3"/>
    <p:sldLayoutId id="2147484530" r:id="rId4"/>
    <p:sldLayoutId id="2147484531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55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9pPr>
    </p:titleStyle>
    <p:bodyStyle>
      <a:lvl1pPr marL="257175" indent="-257175" algn="l" rtl="0" eaLnBrk="1" fontAlgn="base" hangingPunct="1">
        <a:spcBef>
          <a:spcPts val="900"/>
        </a:spcBef>
        <a:spcAft>
          <a:spcPct val="0"/>
        </a:spcAft>
        <a:buClr>
          <a:schemeClr val="tx2"/>
        </a:buClr>
        <a:buChar char="•"/>
        <a:defRPr sz="225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57213" indent="-214313" algn="l" rtl="0" eaLnBrk="1" fontAlgn="base" hangingPunct="1">
        <a:spcBef>
          <a:spcPts val="225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ＭＳ Ｐゴシック" charset="0"/>
        </a:defRPr>
      </a:lvl2pPr>
      <a:lvl3pPr marL="857250" indent="-171450" algn="l" rtl="0" eaLnBrk="1" fontAlgn="base" hangingPunct="1">
        <a:spcBef>
          <a:spcPts val="0"/>
        </a:spcBef>
        <a:spcAft>
          <a:spcPct val="0"/>
        </a:spcAft>
        <a:buChar char="•"/>
        <a:defRPr sz="1950">
          <a:solidFill>
            <a:schemeClr val="tx1"/>
          </a:solidFill>
          <a:latin typeface="+mn-lt"/>
          <a:ea typeface="ＭＳ Ｐゴシック" charset="0"/>
        </a:defRPr>
      </a:lvl3pPr>
      <a:lvl4pPr marL="1200150" indent="-171450" algn="l" rtl="0" eaLnBrk="1" fontAlgn="base" hangingPunct="1">
        <a:spcBef>
          <a:spcPts val="0"/>
        </a:spcBef>
        <a:spcAft>
          <a:spcPct val="0"/>
        </a:spcAft>
        <a:buChar char="–"/>
        <a:defRPr sz="1950">
          <a:solidFill>
            <a:schemeClr val="tx1"/>
          </a:solidFill>
          <a:latin typeface="+mn-lt"/>
          <a:ea typeface="ＭＳ Ｐゴシック" charset="0"/>
        </a:defRPr>
      </a:lvl4pPr>
      <a:lvl5pPr marL="1543050" indent="-171450" algn="l" rtl="0" eaLnBrk="1" fontAlgn="base" hangingPunct="1">
        <a:spcBef>
          <a:spcPts val="0"/>
        </a:spcBef>
        <a:spcAft>
          <a:spcPct val="0"/>
        </a:spcAft>
        <a:buChar char="»"/>
        <a:defRPr sz="1950">
          <a:solidFill>
            <a:schemeClr val="tx1"/>
          </a:solidFill>
          <a:latin typeface="+mn-lt"/>
          <a:ea typeface="ＭＳ Ｐゴシック" charset="0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lumMod val="60000"/>
                <a:lumOff val="40000"/>
              </a:schemeClr>
            </a:gs>
            <a:gs pos="100000">
              <a:schemeClr val="bg1">
                <a:lumMod val="60000"/>
                <a:lumOff val="40000"/>
              </a:schemeClr>
            </a:gs>
            <a:gs pos="83000">
              <a:srgbClr val="000000"/>
            </a:gs>
            <a:gs pos="16000">
              <a:srgbClr val="000000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5638" y="204793"/>
            <a:ext cx="841272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5638" y="1179851"/>
            <a:ext cx="8412728" cy="169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solidFill>
                  <a:srgbClr val="FFFFFF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solidFill>
                  <a:srgbClr val="FFFFFF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70198" y="6497199"/>
            <a:ext cx="296814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>
              <a:defRPr lang="en-US" sz="75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B42B9F-898B-EE42-B29A-233484CA95C8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7819870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533" r:id="rId1"/>
    <p:sldLayoutId id="2147484534" r:id="rId2"/>
    <p:sldLayoutId id="2147484535" r:id="rId3"/>
    <p:sldLayoutId id="2147484536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55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9pPr>
    </p:titleStyle>
    <p:bodyStyle>
      <a:lvl1pPr marL="257175" indent="-257175" algn="l" rtl="0" eaLnBrk="1" fontAlgn="base" hangingPunct="1">
        <a:spcBef>
          <a:spcPts val="900"/>
        </a:spcBef>
        <a:spcAft>
          <a:spcPct val="0"/>
        </a:spcAft>
        <a:buClr>
          <a:schemeClr val="tx2"/>
        </a:buClr>
        <a:buChar char="•"/>
        <a:defRPr sz="225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57213" indent="-214313" algn="l" rtl="0" eaLnBrk="1" fontAlgn="base" hangingPunct="1">
        <a:spcBef>
          <a:spcPts val="225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ＭＳ Ｐゴシック" charset="0"/>
        </a:defRPr>
      </a:lvl2pPr>
      <a:lvl3pPr marL="857250" indent="-171450" algn="l" rtl="0" eaLnBrk="1" fontAlgn="base" hangingPunct="1">
        <a:spcBef>
          <a:spcPts val="0"/>
        </a:spcBef>
        <a:spcAft>
          <a:spcPct val="0"/>
        </a:spcAft>
        <a:buChar char="•"/>
        <a:defRPr sz="1950">
          <a:solidFill>
            <a:schemeClr val="tx1"/>
          </a:solidFill>
          <a:latin typeface="+mn-lt"/>
          <a:ea typeface="ＭＳ Ｐゴシック" charset="0"/>
        </a:defRPr>
      </a:lvl3pPr>
      <a:lvl4pPr marL="1200150" indent="-171450" algn="l" rtl="0" eaLnBrk="1" fontAlgn="base" hangingPunct="1">
        <a:spcBef>
          <a:spcPts val="0"/>
        </a:spcBef>
        <a:spcAft>
          <a:spcPct val="0"/>
        </a:spcAft>
        <a:buChar char="–"/>
        <a:defRPr sz="1950">
          <a:solidFill>
            <a:schemeClr val="tx1"/>
          </a:solidFill>
          <a:latin typeface="+mn-lt"/>
          <a:ea typeface="ＭＳ Ｐゴシック" charset="0"/>
        </a:defRPr>
      </a:lvl4pPr>
      <a:lvl5pPr marL="1543050" indent="-171450" algn="l" rtl="0" eaLnBrk="1" fontAlgn="base" hangingPunct="1">
        <a:spcBef>
          <a:spcPts val="0"/>
        </a:spcBef>
        <a:spcAft>
          <a:spcPct val="0"/>
        </a:spcAft>
        <a:buChar char="»"/>
        <a:defRPr sz="1950">
          <a:solidFill>
            <a:schemeClr val="tx1"/>
          </a:solidFill>
          <a:latin typeface="+mn-lt"/>
          <a:ea typeface="ＭＳ Ｐゴシック" charset="0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shade val="12157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5637" y="204793"/>
            <a:ext cx="841272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5637" y="1179850"/>
            <a:ext cx="8412728" cy="169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solidFill>
                  <a:srgbClr val="FFFFFF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solidFill>
                  <a:srgbClr val="FFFFFF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70198" y="6496873"/>
            <a:ext cx="296814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>
              <a:defRPr lang="en-US" sz="75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B42B9F-898B-EE42-B29A-233484CA95C8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7819870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539" r:id="rId1"/>
    <p:sldLayoutId id="2147484540" r:id="rId2"/>
    <p:sldLayoutId id="2147484541" r:id="rId3"/>
    <p:sldLayoutId id="2147484542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55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9pPr>
    </p:titleStyle>
    <p:bodyStyle>
      <a:lvl1pPr marL="257175" indent="-257175" algn="l" rtl="0" eaLnBrk="1" fontAlgn="base" hangingPunct="1">
        <a:spcBef>
          <a:spcPts val="900"/>
        </a:spcBef>
        <a:spcAft>
          <a:spcPct val="0"/>
        </a:spcAft>
        <a:buClr>
          <a:schemeClr val="tx2"/>
        </a:buClr>
        <a:buChar char="•"/>
        <a:defRPr sz="225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57213" indent="-214313" algn="l" rtl="0" eaLnBrk="1" fontAlgn="base" hangingPunct="1">
        <a:spcBef>
          <a:spcPts val="225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ＭＳ Ｐゴシック" charset="0"/>
        </a:defRPr>
      </a:lvl2pPr>
      <a:lvl3pPr marL="857250" indent="-171450" algn="l" rtl="0" eaLnBrk="1" fontAlgn="base" hangingPunct="1">
        <a:spcBef>
          <a:spcPts val="0"/>
        </a:spcBef>
        <a:spcAft>
          <a:spcPct val="0"/>
        </a:spcAft>
        <a:buChar char="•"/>
        <a:defRPr sz="1950">
          <a:solidFill>
            <a:schemeClr val="tx1"/>
          </a:solidFill>
          <a:latin typeface="+mn-lt"/>
          <a:ea typeface="ＭＳ Ｐゴシック" charset="0"/>
        </a:defRPr>
      </a:lvl3pPr>
      <a:lvl4pPr marL="1200150" indent="-171450" algn="l" rtl="0" eaLnBrk="1" fontAlgn="base" hangingPunct="1">
        <a:spcBef>
          <a:spcPts val="0"/>
        </a:spcBef>
        <a:spcAft>
          <a:spcPct val="0"/>
        </a:spcAft>
        <a:buChar char="–"/>
        <a:defRPr sz="1950">
          <a:solidFill>
            <a:schemeClr val="tx1"/>
          </a:solidFill>
          <a:latin typeface="+mn-lt"/>
          <a:ea typeface="ＭＳ Ｐゴシック" charset="0"/>
        </a:defRPr>
      </a:lvl4pPr>
      <a:lvl5pPr marL="1543050" indent="-171450" algn="l" rtl="0" eaLnBrk="1" fontAlgn="base" hangingPunct="1">
        <a:spcBef>
          <a:spcPts val="0"/>
        </a:spcBef>
        <a:spcAft>
          <a:spcPct val="0"/>
        </a:spcAft>
        <a:buChar char="»"/>
        <a:defRPr sz="1950">
          <a:solidFill>
            <a:schemeClr val="tx1"/>
          </a:solidFill>
          <a:latin typeface="+mn-lt"/>
          <a:ea typeface="ＭＳ Ｐゴシック" charset="0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000090"/>
            </a:gs>
            <a:gs pos="100000">
              <a:srgbClr val="0000FF"/>
            </a:gs>
            <a:gs pos="21000">
              <a:srgbClr val="000000"/>
            </a:gs>
            <a:gs pos="79000">
              <a:srgbClr val="000000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215900"/>
          </a:xfrm>
          <a:prstGeom prst="rect">
            <a:avLst/>
          </a:prstGeom>
          <a:solidFill>
            <a:srgbClr val="4CABB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1400" dirty="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5123" name="Title Placeholder 1"/>
          <p:cNvSpPr>
            <a:spLocks noGrp="1"/>
          </p:cNvSpPr>
          <p:nvPr>
            <p:ph type="title"/>
          </p:nvPr>
        </p:nvSpPr>
        <p:spPr bwMode="auto">
          <a:xfrm>
            <a:off x="468313" y="287338"/>
            <a:ext cx="8262937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 here</a:t>
            </a:r>
            <a:br>
              <a:rPr lang="en-US"/>
            </a:br>
            <a:r>
              <a:rPr lang="en-US"/>
              <a:t>with space for two lines of text</a:t>
            </a:r>
            <a:endParaRPr lang="en-GB"/>
          </a:p>
        </p:txBody>
      </p:sp>
      <p:sp>
        <p:nvSpPr>
          <p:cNvPr id="512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198563"/>
            <a:ext cx="8253412" cy="457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Bullet point one, lorem ipsum dolor sit amet</a:t>
            </a:r>
          </a:p>
          <a:p>
            <a:pPr lvl="0"/>
            <a:r>
              <a:rPr lang="en-US"/>
              <a:t>Bullet point two, lorem ipsum dolor sit amet</a:t>
            </a:r>
          </a:p>
          <a:p>
            <a:pPr lvl="1"/>
            <a:r>
              <a:rPr lang="en-GB"/>
              <a:t>Sub-bullet point one, lorem ipsum dolor sit amet</a:t>
            </a:r>
          </a:p>
          <a:p>
            <a:pPr lvl="1"/>
            <a:r>
              <a:rPr lang="en-GB"/>
              <a:t>Sub-bullet point one, lorem ipsum dolor sit amet</a:t>
            </a:r>
          </a:p>
          <a:p>
            <a:pPr lvl="0"/>
            <a:endParaRPr lang="en-GB"/>
          </a:p>
          <a:p>
            <a:pPr lvl="0"/>
            <a:r>
              <a:rPr lang="en-US"/>
              <a:t>Bullet point one, lorem ipsum dolor sit amet</a:t>
            </a:r>
          </a:p>
          <a:p>
            <a:pPr lvl="0"/>
            <a:r>
              <a:rPr lang="en-US"/>
              <a:t>Bullet point two, lorem ipsum dolor sit amet</a:t>
            </a:r>
          </a:p>
          <a:p>
            <a:pPr lvl="1"/>
            <a:r>
              <a:rPr lang="en-GB"/>
              <a:t>Sub-bullet point one, lorem ipsum dolor sit amet</a:t>
            </a:r>
          </a:p>
          <a:p>
            <a:pPr lvl="1"/>
            <a:r>
              <a:rPr lang="en-GB"/>
              <a:t>Sub-bullet point one, lorem ipsum dolor sit amet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34413" y="-39688"/>
            <a:ext cx="498475" cy="365126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 defTabSz="914400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FFFFFF"/>
                </a:solidFill>
                <a:latin typeface="Verdana"/>
                <a:ea typeface="+mn-ea"/>
                <a:cs typeface="+mn-cs"/>
              </a:defRPr>
            </a:lvl1pPr>
          </a:lstStyle>
          <a:p>
            <a:pPr>
              <a:defRPr/>
            </a:pPr>
            <a:fld id="{6426887B-1010-6B4F-966C-8C65E4C6BAF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431800" cy="215900"/>
          </a:xfrm>
          <a:prstGeom prst="rect">
            <a:avLst/>
          </a:prstGeom>
          <a:solidFill>
            <a:srgbClr val="D00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solidFill>
                <a:srgbClr val="FFFFFF"/>
              </a:solidFill>
              <a:latin typeface="Verdana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 rot="5400000" flipH="1" flipV="1">
            <a:off x="254000" y="6667501"/>
            <a:ext cx="396875" cy="0"/>
          </a:xfrm>
          <a:prstGeom prst="line">
            <a:avLst/>
          </a:prstGeom>
          <a:ln w="6350">
            <a:solidFill>
              <a:srgbClr val="D0004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128" name="Picture 13" descr="Logo_ESC®_Red.gif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0388" y="6064250"/>
            <a:ext cx="6032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8"/>
          <p:cNvCxnSpPr/>
          <p:nvPr/>
        </p:nvCxnSpPr>
        <p:spPr>
          <a:xfrm>
            <a:off x="609600" y="1066800"/>
            <a:ext cx="8537575" cy="1588"/>
          </a:xfrm>
          <a:prstGeom prst="line">
            <a:avLst/>
          </a:prstGeom>
          <a:ln w="6350">
            <a:solidFill>
              <a:srgbClr val="007686">
                <a:alpha val="6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30" name="ZoneTexte 17">
            <a:hlinkClick r:id="rId20" tooltip="www.escardio.org/guidelines"/>
          </p:cNvPr>
          <p:cNvSpPr txBox="1">
            <a:spLocks noChangeArrowheads="1"/>
          </p:cNvSpPr>
          <p:nvPr/>
        </p:nvSpPr>
        <p:spPr bwMode="auto">
          <a:xfrm>
            <a:off x="431800" y="6588125"/>
            <a:ext cx="254793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defTabSz="914400"/>
            <a:r>
              <a:rPr lang="fr-FR" sz="1100" b="1">
                <a:solidFill>
                  <a:srgbClr val="D00040"/>
                </a:solidFill>
                <a:latin typeface="Verdana" charset="0"/>
              </a:rPr>
              <a:t>www.escardio.org/guidelines</a:t>
            </a:r>
          </a:p>
        </p:txBody>
      </p:sp>
      <p:sp>
        <p:nvSpPr>
          <p:cNvPr id="16" name="Espace réservé du pied de page 5"/>
          <p:cNvSpPr txBox="1">
            <a:spLocks/>
          </p:cNvSpPr>
          <p:nvPr/>
        </p:nvSpPr>
        <p:spPr>
          <a:xfrm>
            <a:off x="3703638" y="6629400"/>
            <a:ext cx="3543300" cy="23018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dirty="0">
                <a:solidFill>
                  <a:srgbClr val="000000"/>
                </a:solidFill>
                <a:latin typeface="Verdana"/>
              </a:rPr>
              <a:t>European Heart Journal - </a:t>
            </a:r>
            <a:r>
              <a:rPr lang="en-US" sz="900" dirty="0">
                <a:solidFill>
                  <a:srgbClr val="000000"/>
                </a:solidFill>
                <a:latin typeface="Verdana"/>
              </a:rPr>
              <a:t>doi:10.1093/</a:t>
            </a:r>
            <a:r>
              <a:rPr lang="en-US" sz="900" dirty="0" err="1">
                <a:solidFill>
                  <a:srgbClr val="000000"/>
                </a:solidFill>
                <a:latin typeface="Verdana"/>
              </a:rPr>
              <a:t>eurheartj</a:t>
            </a:r>
            <a:r>
              <a:rPr lang="en-US" sz="900" dirty="0">
                <a:solidFill>
                  <a:srgbClr val="000000"/>
                </a:solidFill>
                <a:latin typeface="Verdana"/>
              </a:rPr>
              <a:t>/ehw210</a:t>
            </a:r>
            <a:endParaRPr lang="fr-FR" sz="900" dirty="0">
              <a:solidFill>
                <a:srgbClr val="000000"/>
              </a:solidFill>
              <a:latin typeface="Verdan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4" r:id="rId1"/>
    <p:sldLayoutId id="2147484035" r:id="rId2"/>
    <p:sldLayoutId id="2147484036" r:id="rId3"/>
    <p:sldLayoutId id="2147484037" r:id="rId4"/>
    <p:sldLayoutId id="2147484038" r:id="rId5"/>
    <p:sldLayoutId id="2147484039" r:id="rId6"/>
    <p:sldLayoutId id="2147484040" r:id="rId7"/>
    <p:sldLayoutId id="2147484041" r:id="rId8"/>
    <p:sldLayoutId id="2147484042" r:id="rId9"/>
    <p:sldLayoutId id="2147484275" r:id="rId10"/>
    <p:sldLayoutId id="2147484276" r:id="rId11"/>
    <p:sldLayoutId id="2147484277" r:id="rId12"/>
    <p:sldLayoutId id="2147484278" r:id="rId13"/>
    <p:sldLayoutId id="2147484280" r:id="rId14"/>
    <p:sldLayoutId id="2147484281" r:id="rId15"/>
    <p:sldLayoutId id="2147484282" r:id="rId16"/>
    <p:sldLayoutId id="2147484283" r:id="rId17"/>
  </p:sldLayoutIdLst>
  <p:transition>
    <p:fade/>
  </p:transition>
  <p:hf hdr="0" dt="0"/>
  <p:txStyles>
    <p:titleStyle>
      <a:lvl1pPr algn="l" rtl="0" fontAlgn="base">
        <a:spcBef>
          <a:spcPct val="0"/>
        </a:spcBef>
        <a:spcAft>
          <a:spcPct val="0"/>
        </a:spcAft>
        <a:defRPr sz="2200" b="1" kern="1200">
          <a:solidFill>
            <a:srgbClr val="008799"/>
          </a:solidFill>
          <a:latin typeface="+mj-lt"/>
          <a:ea typeface="ＭＳ Ｐゴシック" charset="0"/>
          <a:cs typeface="Verdana"/>
        </a:defRPr>
      </a:lvl1pPr>
      <a:lvl2pPr algn="l" rtl="0" fontAlgn="base">
        <a:spcBef>
          <a:spcPct val="0"/>
        </a:spcBef>
        <a:spcAft>
          <a:spcPct val="0"/>
        </a:spcAft>
        <a:defRPr sz="2200" b="1">
          <a:solidFill>
            <a:srgbClr val="008799"/>
          </a:solidFill>
          <a:latin typeface="Verdana" charset="0"/>
          <a:ea typeface="ＭＳ Ｐゴシック" charset="0"/>
        </a:defRPr>
      </a:lvl2pPr>
      <a:lvl3pPr algn="l" rtl="0" fontAlgn="base">
        <a:spcBef>
          <a:spcPct val="0"/>
        </a:spcBef>
        <a:spcAft>
          <a:spcPct val="0"/>
        </a:spcAft>
        <a:defRPr sz="2200" b="1">
          <a:solidFill>
            <a:srgbClr val="008799"/>
          </a:solidFill>
          <a:latin typeface="Verdana" charset="0"/>
          <a:ea typeface="ＭＳ Ｐゴシック" charset="0"/>
        </a:defRPr>
      </a:lvl3pPr>
      <a:lvl4pPr algn="l" rtl="0" fontAlgn="base">
        <a:spcBef>
          <a:spcPct val="0"/>
        </a:spcBef>
        <a:spcAft>
          <a:spcPct val="0"/>
        </a:spcAft>
        <a:defRPr sz="2200" b="1">
          <a:solidFill>
            <a:srgbClr val="008799"/>
          </a:solidFill>
          <a:latin typeface="Verdana" charset="0"/>
          <a:ea typeface="ＭＳ Ｐゴシック" charset="0"/>
        </a:defRPr>
      </a:lvl4pPr>
      <a:lvl5pPr algn="l" rtl="0" fontAlgn="base">
        <a:spcBef>
          <a:spcPct val="0"/>
        </a:spcBef>
        <a:spcAft>
          <a:spcPct val="0"/>
        </a:spcAft>
        <a:defRPr sz="2200" b="1">
          <a:solidFill>
            <a:srgbClr val="008799"/>
          </a:solidFill>
          <a:latin typeface="Verdana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200" b="1">
          <a:solidFill>
            <a:srgbClr val="008799"/>
          </a:solidFill>
          <a:latin typeface="Verdana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200" b="1">
          <a:solidFill>
            <a:srgbClr val="008799"/>
          </a:solidFill>
          <a:latin typeface="Verdana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200" b="1">
          <a:solidFill>
            <a:srgbClr val="008799"/>
          </a:solidFill>
          <a:latin typeface="Verdana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200" b="1">
          <a:solidFill>
            <a:srgbClr val="008799"/>
          </a:solidFill>
          <a:latin typeface="Verdana" charset="0"/>
          <a:ea typeface="ＭＳ Ｐゴシック" charset="0"/>
        </a:defRPr>
      </a:lvl9pPr>
    </p:titleStyle>
    <p:bodyStyle>
      <a:lvl1pPr marL="266700" indent="-266700" algn="l" rtl="0" fontAlgn="base">
        <a:spcBef>
          <a:spcPts val="600"/>
        </a:spcBef>
        <a:spcAft>
          <a:spcPct val="0"/>
        </a:spcAft>
        <a:buClr>
          <a:srgbClr val="D00040"/>
        </a:buClr>
        <a:buFont typeface="Arial" charset="0"/>
        <a:buChar char="•"/>
        <a:defRPr b="1" kern="1200">
          <a:solidFill>
            <a:srgbClr val="595959"/>
          </a:solidFill>
          <a:latin typeface="+mn-lt"/>
          <a:ea typeface="ＭＳ Ｐゴシック" charset="0"/>
          <a:cs typeface="Verdana"/>
        </a:defRPr>
      </a:lvl1pPr>
      <a:lvl2pPr marL="531813" indent="-265113" algn="l" rtl="0" fontAlgn="base">
        <a:spcBef>
          <a:spcPts val="600"/>
        </a:spcBef>
        <a:spcAft>
          <a:spcPct val="0"/>
        </a:spcAft>
        <a:buClr>
          <a:srgbClr val="D00040"/>
        </a:buClr>
        <a:buFont typeface="Arial" charset="0"/>
        <a:buChar char="•"/>
        <a:defRPr sz="1600" kern="1200">
          <a:solidFill>
            <a:srgbClr val="595959"/>
          </a:solidFill>
          <a:latin typeface="+mn-lt"/>
          <a:ea typeface="ＭＳ Ｐゴシック" charset="0"/>
          <a:cs typeface="Verdana"/>
        </a:defRPr>
      </a:lvl2pPr>
      <a:lvl3pPr marL="809625" indent="-277813" algn="l" rtl="0" fontAlgn="base">
        <a:spcBef>
          <a:spcPts val="300"/>
        </a:spcBef>
        <a:spcAft>
          <a:spcPts val="600"/>
        </a:spcAft>
        <a:buClr>
          <a:srgbClr val="D00040"/>
        </a:buClr>
        <a:buFont typeface="Arial" charset="0"/>
        <a:buChar char="•"/>
        <a:defRPr sz="1400" kern="1200">
          <a:solidFill>
            <a:srgbClr val="595959"/>
          </a:solidFill>
          <a:latin typeface="+mn-lt"/>
          <a:ea typeface="ＭＳ Ｐゴシック" charset="0"/>
          <a:cs typeface="Verdana"/>
        </a:defRPr>
      </a:lvl3pPr>
      <a:lvl4pPr marL="1076325" indent="-266700" algn="l" rtl="0" fontAlgn="base">
        <a:spcBef>
          <a:spcPts val="300"/>
        </a:spcBef>
        <a:spcAft>
          <a:spcPts val="600"/>
        </a:spcAft>
        <a:buClr>
          <a:srgbClr val="D00040"/>
        </a:buClr>
        <a:buFont typeface="Arial" charset="0"/>
        <a:buChar char="•"/>
        <a:defRPr sz="1400" kern="1200">
          <a:solidFill>
            <a:srgbClr val="595959"/>
          </a:solidFill>
          <a:latin typeface="+mn-lt"/>
          <a:ea typeface="ＭＳ Ｐゴシック" charset="0"/>
          <a:cs typeface="Verdana"/>
        </a:defRPr>
      </a:lvl4pPr>
      <a:lvl5pPr marL="1343025" indent="-266700" algn="l" rtl="0" fontAlgn="base">
        <a:spcBef>
          <a:spcPts val="300"/>
        </a:spcBef>
        <a:spcAft>
          <a:spcPts val="600"/>
        </a:spcAft>
        <a:buClr>
          <a:srgbClr val="D00040"/>
        </a:buClr>
        <a:buFont typeface="Arial" charset="0"/>
        <a:buChar char="•"/>
        <a:defRPr sz="1400" kern="1200">
          <a:solidFill>
            <a:srgbClr val="595959"/>
          </a:solidFill>
          <a:latin typeface="+mn-lt"/>
          <a:ea typeface="ＭＳ Ｐゴシック" charset="0"/>
          <a:cs typeface="Verdana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shade val="12157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5637" y="204793"/>
            <a:ext cx="841272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5637" y="1179850"/>
            <a:ext cx="8412728" cy="169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solidFill>
                  <a:srgbClr val="FFFFFF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solidFill>
                  <a:srgbClr val="FFFFFF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70198" y="6496873"/>
            <a:ext cx="296814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>
              <a:defRPr lang="en-US" sz="75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B42B9F-898B-EE42-B29A-233484CA95C8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7819870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175" r:id="rId1"/>
    <p:sldLayoutId id="2147484176" r:id="rId2"/>
    <p:sldLayoutId id="2147484177" r:id="rId3"/>
    <p:sldLayoutId id="2147484178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55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9pPr>
    </p:titleStyle>
    <p:bodyStyle>
      <a:lvl1pPr marL="257175" indent="-257175" algn="l" rtl="0" eaLnBrk="1" fontAlgn="base" hangingPunct="1">
        <a:spcBef>
          <a:spcPts val="900"/>
        </a:spcBef>
        <a:spcAft>
          <a:spcPct val="0"/>
        </a:spcAft>
        <a:buClr>
          <a:schemeClr val="tx2"/>
        </a:buClr>
        <a:buChar char="•"/>
        <a:defRPr sz="225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57213" indent="-214313" algn="l" rtl="0" eaLnBrk="1" fontAlgn="base" hangingPunct="1">
        <a:spcBef>
          <a:spcPts val="225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ＭＳ Ｐゴシック" charset="0"/>
        </a:defRPr>
      </a:lvl2pPr>
      <a:lvl3pPr marL="857250" indent="-171450" algn="l" rtl="0" eaLnBrk="1" fontAlgn="base" hangingPunct="1">
        <a:spcBef>
          <a:spcPts val="0"/>
        </a:spcBef>
        <a:spcAft>
          <a:spcPct val="0"/>
        </a:spcAft>
        <a:buChar char="•"/>
        <a:defRPr sz="1950">
          <a:solidFill>
            <a:schemeClr val="tx1"/>
          </a:solidFill>
          <a:latin typeface="+mn-lt"/>
          <a:ea typeface="ＭＳ Ｐゴシック" charset="0"/>
        </a:defRPr>
      </a:lvl3pPr>
      <a:lvl4pPr marL="1200150" indent="-171450" algn="l" rtl="0" eaLnBrk="1" fontAlgn="base" hangingPunct="1">
        <a:spcBef>
          <a:spcPts val="0"/>
        </a:spcBef>
        <a:spcAft>
          <a:spcPct val="0"/>
        </a:spcAft>
        <a:buChar char="–"/>
        <a:defRPr sz="1950">
          <a:solidFill>
            <a:schemeClr val="tx1"/>
          </a:solidFill>
          <a:latin typeface="+mn-lt"/>
          <a:ea typeface="ＭＳ Ｐゴシック" charset="0"/>
        </a:defRPr>
      </a:lvl4pPr>
      <a:lvl5pPr marL="1543050" indent="-171450" algn="l" rtl="0" eaLnBrk="1" fontAlgn="base" hangingPunct="1">
        <a:spcBef>
          <a:spcPts val="0"/>
        </a:spcBef>
        <a:spcAft>
          <a:spcPct val="0"/>
        </a:spcAft>
        <a:buChar char="»"/>
        <a:defRPr sz="1950">
          <a:solidFill>
            <a:schemeClr val="tx1"/>
          </a:solidFill>
          <a:latin typeface="+mn-lt"/>
          <a:ea typeface="ＭＳ Ｐゴシック" charset="0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60000"/>
                <a:lumOff val="40000"/>
              </a:schemeClr>
            </a:gs>
            <a:gs pos="100000">
              <a:schemeClr val="bg1">
                <a:lumMod val="60000"/>
                <a:lumOff val="40000"/>
              </a:schemeClr>
            </a:gs>
            <a:gs pos="83000">
              <a:srgbClr val="000000"/>
            </a:gs>
            <a:gs pos="16000">
              <a:srgbClr val="000000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 defTabSz="914400"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 defTabSz="914400"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cs typeface="+mn-cs"/>
              </a:defRPr>
            </a:lvl1pPr>
          </a:lstStyle>
          <a:p>
            <a:pPr defTabSz="914400">
              <a:defRPr/>
            </a:pPr>
            <a:fld id="{9F544D78-8CD1-274A-A95D-0D4776951BF2}" type="slidenum">
              <a:rPr lang="en-US"/>
              <a:pPr defTabSz="914400"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18" r:id="rId1"/>
    <p:sldLayoutId id="2147484419" r:id="rId2"/>
    <p:sldLayoutId id="2147484420" r:id="rId3"/>
    <p:sldLayoutId id="2147484421" r:id="rId4"/>
    <p:sldLayoutId id="2147484422" r:id="rId5"/>
    <p:sldLayoutId id="2147484423" r:id="rId6"/>
    <p:sldLayoutId id="2147484424" r:id="rId7"/>
    <p:sldLayoutId id="2147484425" r:id="rId8"/>
    <p:sldLayoutId id="2147484426" r:id="rId9"/>
    <p:sldLayoutId id="2147484427" r:id="rId10"/>
    <p:sldLayoutId id="214748442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shade val="12157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56167" y="206699"/>
            <a:ext cx="803166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56167" y="1222970"/>
            <a:ext cx="8031666" cy="180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ea typeface="+mn-ea"/>
                <a:cs typeface="+mn-cs"/>
              </a:defRPr>
            </a:lvl1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ea typeface="+mn-ea"/>
                <a:cs typeface="+mn-cs"/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fld id="{C76BEFFE-1965-46F8-967A-6376FAE2ADEE}" type="slidenum">
              <a:rPr lang="en-US" smtClean="0">
                <a:solidFill>
                  <a:srgbClr val="FFFFFF"/>
                </a:solidFill>
                <a:latin typeface="Arial" pitchFamily="34" charset="0"/>
                <a:ea typeface="ＭＳ Ｐゴシック" charset="-128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  <a:latin typeface="Arial" pitchFamily="34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534552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448" r:id="rId1"/>
    <p:sldLayoutId id="2147484449" r:id="rId2"/>
    <p:sldLayoutId id="2147484464" r:id="rId3"/>
    <p:sldLayoutId id="2147484465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ts val="18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ts val="300"/>
        </a:spcBef>
        <a:spcAft>
          <a:spcPct val="0"/>
        </a:spcAft>
        <a:buClr>
          <a:schemeClr val="tx2"/>
        </a:buClr>
        <a:buChar char="–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ts val="1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ts val="1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ts val="1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39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shade val="12157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5637" y="204793"/>
            <a:ext cx="841272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5637" y="1179850"/>
            <a:ext cx="8412728" cy="169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solidFill>
                  <a:srgbClr val="FFFFFF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solidFill>
                  <a:srgbClr val="FFFFFF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70198" y="6496873"/>
            <a:ext cx="296814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>
              <a:defRPr lang="en-US" sz="75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B42B9F-898B-EE42-B29A-233484CA95C8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7819870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453" r:id="rId1"/>
    <p:sldLayoutId id="2147484454" r:id="rId2"/>
    <p:sldLayoutId id="2147484455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55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9pPr>
    </p:titleStyle>
    <p:bodyStyle>
      <a:lvl1pPr marL="257175" indent="-257175" algn="l" rtl="0" eaLnBrk="1" fontAlgn="base" hangingPunct="1">
        <a:spcBef>
          <a:spcPts val="900"/>
        </a:spcBef>
        <a:spcAft>
          <a:spcPct val="0"/>
        </a:spcAft>
        <a:buClr>
          <a:schemeClr val="tx2"/>
        </a:buClr>
        <a:buChar char="•"/>
        <a:defRPr sz="225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57213" indent="-214313" algn="l" rtl="0" eaLnBrk="1" fontAlgn="base" hangingPunct="1">
        <a:spcBef>
          <a:spcPts val="225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ＭＳ Ｐゴシック" charset="0"/>
        </a:defRPr>
      </a:lvl2pPr>
      <a:lvl3pPr marL="857250" indent="-171450" algn="l" rtl="0" eaLnBrk="1" fontAlgn="base" hangingPunct="1">
        <a:spcBef>
          <a:spcPts val="0"/>
        </a:spcBef>
        <a:spcAft>
          <a:spcPct val="0"/>
        </a:spcAft>
        <a:buChar char="•"/>
        <a:defRPr sz="1950">
          <a:solidFill>
            <a:schemeClr val="tx1"/>
          </a:solidFill>
          <a:latin typeface="+mn-lt"/>
          <a:ea typeface="ＭＳ Ｐゴシック" charset="0"/>
        </a:defRPr>
      </a:lvl3pPr>
      <a:lvl4pPr marL="1200150" indent="-171450" algn="l" rtl="0" eaLnBrk="1" fontAlgn="base" hangingPunct="1">
        <a:spcBef>
          <a:spcPts val="0"/>
        </a:spcBef>
        <a:spcAft>
          <a:spcPct val="0"/>
        </a:spcAft>
        <a:buChar char="–"/>
        <a:defRPr sz="1950">
          <a:solidFill>
            <a:schemeClr val="tx1"/>
          </a:solidFill>
          <a:latin typeface="+mn-lt"/>
          <a:ea typeface="ＭＳ Ｐゴシック" charset="0"/>
        </a:defRPr>
      </a:lvl4pPr>
      <a:lvl5pPr marL="1543050" indent="-171450" algn="l" rtl="0" eaLnBrk="1" fontAlgn="base" hangingPunct="1">
        <a:spcBef>
          <a:spcPts val="0"/>
        </a:spcBef>
        <a:spcAft>
          <a:spcPct val="0"/>
        </a:spcAft>
        <a:buChar char="»"/>
        <a:defRPr sz="1950">
          <a:solidFill>
            <a:schemeClr val="tx1"/>
          </a:solidFill>
          <a:latin typeface="+mn-lt"/>
          <a:ea typeface="ＭＳ Ｐゴシック" charset="0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lumMod val="60000"/>
                <a:lumOff val="40000"/>
              </a:schemeClr>
            </a:gs>
            <a:gs pos="100000">
              <a:schemeClr val="bg1">
                <a:lumMod val="60000"/>
                <a:lumOff val="40000"/>
              </a:schemeClr>
            </a:gs>
            <a:gs pos="83000">
              <a:srgbClr val="000000"/>
            </a:gs>
            <a:gs pos="16000">
              <a:srgbClr val="000000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5638" y="204793"/>
            <a:ext cx="841272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5638" y="1179851"/>
            <a:ext cx="8412728" cy="169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solidFill>
                  <a:srgbClr val="FFFFFF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solidFill>
                  <a:srgbClr val="FFFFFF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70198" y="6497199"/>
            <a:ext cx="296814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>
              <a:defRPr lang="en-US" sz="75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B42B9F-898B-EE42-B29A-233484CA95C8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7819870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458" r:id="rId1"/>
    <p:sldLayoutId id="2147484459" r:id="rId2"/>
    <p:sldLayoutId id="2147484460" r:id="rId3"/>
    <p:sldLayoutId id="2147484461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55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itchFamily="18" charset="0"/>
        </a:defRPr>
      </a:lvl9pPr>
    </p:titleStyle>
    <p:bodyStyle>
      <a:lvl1pPr marL="257175" indent="-257175" algn="l" rtl="0" eaLnBrk="1" fontAlgn="base" hangingPunct="1">
        <a:spcBef>
          <a:spcPts val="900"/>
        </a:spcBef>
        <a:spcAft>
          <a:spcPct val="0"/>
        </a:spcAft>
        <a:buClr>
          <a:schemeClr val="tx2"/>
        </a:buClr>
        <a:buChar char="•"/>
        <a:defRPr sz="225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57213" indent="-214313" algn="l" rtl="0" eaLnBrk="1" fontAlgn="base" hangingPunct="1">
        <a:spcBef>
          <a:spcPts val="225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ＭＳ Ｐゴシック" charset="0"/>
        </a:defRPr>
      </a:lvl2pPr>
      <a:lvl3pPr marL="857250" indent="-171450" algn="l" rtl="0" eaLnBrk="1" fontAlgn="base" hangingPunct="1">
        <a:spcBef>
          <a:spcPts val="0"/>
        </a:spcBef>
        <a:spcAft>
          <a:spcPct val="0"/>
        </a:spcAft>
        <a:buChar char="•"/>
        <a:defRPr sz="1950">
          <a:solidFill>
            <a:schemeClr val="tx1"/>
          </a:solidFill>
          <a:latin typeface="+mn-lt"/>
          <a:ea typeface="ＭＳ Ｐゴシック" charset="0"/>
        </a:defRPr>
      </a:lvl3pPr>
      <a:lvl4pPr marL="1200150" indent="-171450" algn="l" rtl="0" eaLnBrk="1" fontAlgn="base" hangingPunct="1">
        <a:spcBef>
          <a:spcPts val="0"/>
        </a:spcBef>
        <a:spcAft>
          <a:spcPct val="0"/>
        </a:spcAft>
        <a:buChar char="–"/>
        <a:defRPr sz="1950">
          <a:solidFill>
            <a:schemeClr val="tx1"/>
          </a:solidFill>
          <a:latin typeface="+mn-lt"/>
          <a:ea typeface="ＭＳ Ｐゴシック" charset="0"/>
        </a:defRPr>
      </a:lvl4pPr>
      <a:lvl5pPr marL="1543050" indent="-171450" algn="l" rtl="0" eaLnBrk="1" fontAlgn="base" hangingPunct="1">
        <a:spcBef>
          <a:spcPts val="0"/>
        </a:spcBef>
        <a:spcAft>
          <a:spcPct val="0"/>
        </a:spcAft>
        <a:buChar char="»"/>
        <a:defRPr sz="1950">
          <a:solidFill>
            <a:schemeClr val="tx1"/>
          </a:solidFill>
          <a:latin typeface="+mn-lt"/>
          <a:ea typeface="ＭＳ Ｐゴシック" charset="0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shade val="12157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ea typeface="+mn-ea"/>
                <a:cs typeface="+mn-cs"/>
              </a:defRPr>
            </a:lvl1pPr>
          </a:lstStyle>
          <a:p>
            <a:pPr algn="ctr" defTabSz="914400">
              <a:defRPr/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ea typeface="+mn-ea"/>
                <a:cs typeface="+mn-cs"/>
              </a:defRPr>
            </a:lvl1pPr>
          </a:lstStyle>
          <a:p>
            <a:pPr defTabSz="914400">
              <a:defRPr/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defTabSz="914400">
              <a:defRPr/>
            </a:pPr>
            <a:fld id="{0A9B0E2D-5ECE-4470-AE0D-7FB1AAA0178B}" type="slidenum">
              <a:rPr lang="en-US">
                <a:solidFill>
                  <a:srgbClr val="FFFFFF"/>
                </a:solidFill>
                <a:latin typeface="Arial" pitchFamily="34" charset="0"/>
                <a:ea typeface="ＭＳ Ｐゴシック" charset="-128"/>
              </a:rPr>
              <a:pPr defTabSz="914400">
                <a:defRPr/>
              </a:pPr>
              <a:t>‹#›</a:t>
            </a:fld>
            <a:endParaRPr lang="en-US">
              <a:solidFill>
                <a:srgbClr val="FFFFFF"/>
              </a:solidFill>
              <a:latin typeface="Arial" pitchFamily="34" charset="0"/>
              <a:ea typeface="ＭＳ Ｐゴシック" charset="-128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67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14.tiff"/><Relationship Id="rId5" Type="http://schemas.openxmlformats.org/officeDocument/2006/relationships/image" Target="../media/image13.jpeg"/><Relationship Id="rId4" Type="http://schemas.openxmlformats.org/officeDocument/2006/relationships/image" Target="../media/image12.png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0.xml"/><Relationship Id="rId6" Type="http://schemas.openxmlformats.org/officeDocument/2006/relationships/image" Target="../media/image27.png"/><Relationship Id="rId5" Type="http://schemas.microsoft.com/office/2007/relationships/hdphoto" Target="../media/hdphoto8.wdp"/><Relationship Id="rId4" Type="http://schemas.openxmlformats.org/officeDocument/2006/relationships/image" Target="../media/image26.jpeg"/><Relationship Id="rId9" Type="http://schemas.microsoft.com/office/2007/relationships/hdphoto" Target="../media/hdphoto10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5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2.xml"/><Relationship Id="rId6" Type="http://schemas.microsoft.com/office/2007/relationships/hdphoto" Target="../media/hdphoto11.wdp"/><Relationship Id="rId5" Type="http://schemas.openxmlformats.org/officeDocument/2006/relationships/image" Target="../media/image34.jpeg"/><Relationship Id="rId4" Type="http://schemas.openxmlformats.org/officeDocument/2006/relationships/hyperlink" Target="http://guidance.nice.org.uk/CG/Wave0/638/Consultation/Latest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6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5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5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0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10.xml"/><Relationship Id="rId6" Type="http://schemas.openxmlformats.org/officeDocument/2006/relationships/image" Target="../media/image51.png"/><Relationship Id="rId5" Type="http://schemas.microsoft.com/office/2007/relationships/hdphoto" Target="../media/hdphoto17.wdp"/><Relationship Id="rId4" Type="http://schemas.openxmlformats.org/officeDocument/2006/relationships/image" Target="../media/image5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69.xml"/><Relationship Id="rId4" Type="http://schemas.microsoft.com/office/2007/relationships/hdphoto" Target="../media/hdphoto18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6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1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9.jpeg"/><Relationship Id="rId5" Type="http://schemas.openxmlformats.org/officeDocument/2006/relationships/image" Target="../media/image58.emf"/><Relationship Id="rId4" Type="http://schemas.openxmlformats.org/officeDocument/2006/relationships/package" Target="../embeddings/Microsoft_Word_Document2.docx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7" Type="http://schemas.microsoft.com/office/2007/relationships/hdphoto" Target="../media/hdphoto21.wdp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81.xml"/><Relationship Id="rId6" Type="http://schemas.openxmlformats.org/officeDocument/2006/relationships/image" Target="../media/image62.jpeg"/><Relationship Id="rId5" Type="http://schemas.microsoft.com/office/2007/relationships/hdphoto" Target="../media/hdphoto20.wdp"/><Relationship Id="rId4" Type="http://schemas.openxmlformats.org/officeDocument/2006/relationships/image" Target="../media/image61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8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7.xml"/><Relationship Id="rId5" Type="http://schemas.microsoft.com/office/2007/relationships/hdphoto" Target="../media/hdphoto4.wdp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8.xml"/><Relationship Id="rId5" Type="http://schemas.microsoft.com/office/2007/relationships/hdphoto" Target="../media/hdphoto6.wdp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565" y="857640"/>
            <a:ext cx="8924396" cy="654565"/>
          </a:xfrm>
          <a:noFill/>
        </p:spPr>
        <p:txBody>
          <a:bodyPr/>
          <a:lstStyle/>
          <a:p>
            <a:r>
              <a:rPr lang="en-GB" sz="3600" b="1" dirty="0" smtClean="0"/>
              <a:t>PROTECT</a:t>
            </a:r>
            <a:br>
              <a:rPr lang="en-GB" sz="3600" b="1" dirty="0" smtClean="0"/>
            </a:br>
            <a:r>
              <a:rPr lang="en-GB" sz="3200" i="1" dirty="0" smtClean="0"/>
              <a:t>Preventing AF-related stroke  </a:t>
            </a:r>
            <a:endParaRPr lang="en-US" sz="3200" i="1" dirty="0">
              <a:effectLst/>
            </a:endParaRP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9670" y="1880785"/>
            <a:ext cx="8892600" cy="1752600"/>
          </a:xfrm>
        </p:spPr>
        <p:txBody>
          <a:bodyPr/>
          <a:lstStyle/>
          <a:p>
            <a:pPr algn="l" eaLnBrk="1" hangingPunct="1"/>
            <a:r>
              <a:rPr lang="en-GB" sz="2400" b="1" dirty="0">
                <a:latin typeface="Times" charset="0"/>
              </a:rPr>
              <a:t>GREGORY  Y H  LIP      </a:t>
            </a:r>
            <a:r>
              <a:rPr lang="en-GB" sz="1200" dirty="0">
                <a:latin typeface="Times" charset="0"/>
              </a:rPr>
              <a:t>MD FRCP (</a:t>
            </a:r>
            <a:r>
              <a:rPr lang="en-GB" sz="1200" dirty="0" err="1">
                <a:latin typeface="Times" charset="0"/>
              </a:rPr>
              <a:t>Lond</a:t>
            </a:r>
            <a:r>
              <a:rPr lang="en-GB" sz="1200" dirty="0">
                <a:latin typeface="Times" charset="0"/>
              </a:rPr>
              <a:t> </a:t>
            </a:r>
            <a:r>
              <a:rPr lang="en-GB" sz="1200" dirty="0" err="1">
                <a:latin typeface="Times" charset="0"/>
              </a:rPr>
              <a:t>Edin</a:t>
            </a:r>
            <a:r>
              <a:rPr lang="en-GB" sz="1200" dirty="0">
                <a:latin typeface="Times" charset="0"/>
              </a:rPr>
              <a:t> </a:t>
            </a:r>
            <a:r>
              <a:rPr lang="en-GB" sz="1200" dirty="0" err="1">
                <a:latin typeface="Times" charset="0"/>
              </a:rPr>
              <a:t>Glasg</a:t>
            </a:r>
            <a:r>
              <a:rPr lang="en-GB" sz="1200" dirty="0">
                <a:latin typeface="Times" charset="0"/>
              </a:rPr>
              <a:t>) FACC FESC FEHRA</a:t>
            </a:r>
          </a:p>
          <a:p>
            <a:pPr algn="l" eaLnBrk="1" hangingPunct="1"/>
            <a:r>
              <a:rPr lang="en-GB" sz="1800" b="1" dirty="0">
                <a:latin typeface="Times New Roman" charset="0"/>
              </a:rPr>
              <a:t>Price-Evans Chair of Cardiovascular Medicine, University of Liverpool, UK</a:t>
            </a:r>
            <a:r>
              <a:rPr lang="en-GB" sz="1800" dirty="0">
                <a:latin typeface="Times New Roman" charset="0"/>
              </a:rPr>
              <a:t> </a:t>
            </a:r>
            <a:endParaRPr lang="en-GB" sz="1800" i="1" dirty="0">
              <a:latin typeface="Times New Roman" charset="0"/>
            </a:endParaRPr>
          </a:p>
          <a:p>
            <a:pPr algn="l" eaLnBrk="1" hangingPunct="1"/>
            <a:r>
              <a:rPr lang="en-GB" sz="1800" b="1" dirty="0">
                <a:latin typeface="+mj-lt"/>
              </a:rPr>
              <a:t>National Institute for Health Research (NIHR) Senior Investigator</a:t>
            </a:r>
            <a:endParaRPr lang="en-GB" sz="1800" dirty="0">
              <a:latin typeface="+mj-lt"/>
            </a:endParaRPr>
          </a:p>
          <a:p>
            <a:pPr algn="l"/>
            <a:r>
              <a:rPr lang="en-US" sz="1800" b="1" dirty="0">
                <a:latin typeface="+mj-lt"/>
              </a:rPr>
              <a:t>Distinguished Professor, Aalborg University, Denmark</a:t>
            </a:r>
            <a:endParaRPr lang="en-GB" sz="1800" b="1" dirty="0">
              <a:latin typeface="+mj-lt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</a:pPr>
            <a:endParaRPr lang="en-US" sz="1500" b="1" dirty="0"/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en-US" sz="1500" b="1" dirty="0"/>
              <a:t>Adjunct Professor, Yonsei University, Seoul; 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en-US" sz="1500" b="1" dirty="0"/>
              <a:t>Adjunct Professor, Seoul National University,  South Korea.</a:t>
            </a:r>
            <a:endParaRPr lang="en-GB" sz="1500" b="1" dirty="0"/>
          </a:p>
          <a:p>
            <a:pPr algn="l"/>
            <a:endParaRPr lang="en-GB" sz="1200" dirty="0"/>
          </a:p>
          <a:p>
            <a:pPr algn="l"/>
            <a:r>
              <a:rPr lang="en-GB" sz="1400" b="1" dirty="0">
                <a:latin typeface="Times New Roman" charset="0"/>
              </a:rPr>
              <a:t>………………………………………………………………………………..</a:t>
            </a:r>
          </a:p>
          <a:p>
            <a:pPr algn="l" eaLnBrk="1" hangingPunct="1"/>
            <a:endParaRPr lang="en-GB" sz="2000" b="1" dirty="0">
              <a:latin typeface="Times" charset="0"/>
            </a:endParaRPr>
          </a:p>
          <a:p>
            <a:pPr algn="l" eaLnBrk="1" hangingPunct="1"/>
            <a:endParaRPr lang="en-GB" sz="2000" dirty="0">
              <a:latin typeface="Times New Roman" charset="0"/>
            </a:endParaRPr>
          </a:p>
        </p:txBody>
      </p:sp>
      <p:sp>
        <p:nvSpPr>
          <p:cNvPr id="38919" name="AutoShape 10" descr="data:image/jpeg;base64,/9j/4AAQSkZJRgABAQAAAQABAAD/2wCEAAkGBwgHBgkIBwgKCgkLDRYPDQwMDRsUFRAWIB0iIiAdHx8kKDQsJCYxJx8fLT0tMTU3Ojo6Iys/RD84QzQ5OjcBCgoKDQwNGg8PGjclHyU3Nzc3Nzc3Nzc3Nzc3Nzc3Nzc3Nzc3Nzc3Nzc3Nzc3Nzc3Nzc3Nzc3Nzc3Nzc3Nzc3N//AABEIAKAAdwMBEQACEQEDEQH/xAAcAAABBQEBAQAAAAAAAAAAAAAAAwQFBgcCAQj/xABDEAABAgQDAgoHBgUDBQAAAAABAgMABAURBhIhMUEHExQiUVNhcYGSFTI0cpGhsSNCUmKCwSQzotHwwuHxFmNzg7L/xAAbAQEAAwEBAQEAAAAAAAAAAAAAAgMEAQUGB//EADgRAAEDAgIFCgYCAgMBAAAAAAEAAgMEERIhFDFBUZEFEyIyUmFxobHRMzRTgeHwFcEWckJD8ST/2gAMAwEAAhEDEQA/AKrLy7JYbJZbN0j7ojyHvdiOa+8pqeEwsJYNQ2Dcu+TsdQ15BEMb96u0aHsDgEcnY6hryCGN+9NGh7A4BHJ2Ooa8ghjfvTRoewOARydjqGvIIY3700aHsDgEcnY6hryCGN+9NGh7A4BHJ2Ooa8ghjfvTRoewOARydjqGvIIY3700aHsDgEcnY6hryCGN+9NGh7A4BHJ2Ooa8ghjfvTRoewOARydjqGvIIY3700aHsDgEcnY6hryCGN+9NGh7A4BHJ2Ooa8ghjfvTRoewOARydjqGvIIY3700aHsDgE3qLDKZNwpZbB01CR0iLInuxjNZa6CIU7iGjZs705lvZ2vdEQk658VqpfgM8B6BKRBXogiIIiCIgiIIiCIgiIIiCIgiIIiCJtUvYnPD6iLIeuFjr/lnfb1CVlvZ2vdEck658VbS/AZ4D0CUiCvRBE6kqbPT6XVSMo9MBoAucUm5T4bT4RNsb3C7Qs01ZBA8MkdYlccjmwbGTmQejiVf2jmB25S0qD6g4hKt0qpOC6KdOKHZLr/tHeak7JUDW0o1yN4hcTUhOyaM83KTDCPxOtKSPiRAsc3MgqUdVBIbMeCfEJsSALkgAbSTEFoTtimVCYbDjFPm3EHUKQwoj42iYjedTSszqymabOkAPiEKplRT61Pmx/6F/wBoc0/ceCCtpj/2N4j3SjdEqziFLbpc6UJBUpXEKAAHhHRDIdig7lCkbrkHG/pdITsjNyDiW52WcYWtAWlLgsSk77bu46xx8bmWxBWQVUNRfmnXsm8QWhEETapexOeH1EWQ9cLHX/LO+3qErLezte6I5J1z4q2l+AzwHoEoohIzKIAG8xEAnUr05MotSFhlXGTCEpWtkIN0hVgNem6k/HaYqMrRYnIHbx9lgNe0ZkWab2PeO5aPwdJYpstmcXbOznUq3rElP/HhHsF8dPFiebAL42WWWpkxOzJU89ixlC30JkppRaIH3QFXItYk9o29MUPr42YsX/HWpNpHODSCM1JyVZlZiTbmXFhnMnMUrOqdAdT3Ef4I1xSc4wO3rO9mBxanXKZdxOXjEG+mVWm69rHsMWKKhGMMUKXq7s+iQYQ7kSoE+ok3N1BOwHtivm2YsVs1pdWVDo+aLzhU+t5tDanFLGRO0jWLFmSPpCU5130jKSDfssfH1k/EQRDzsvMMuNl5GUgpUbjouflHC4DWllmPCJL8Yh9bhu9KJSElO8XI39IsYpqGBzDfYtlFVPp5Q5psDr8FRNb2IIPQY8rXmF9rBVQz35t17IgtCbVL2Jzw+oiyHrhY6/5Z329QlZb2dr3RHJOufFW0vwGeA9Al2nHGV52llCwDYg6xW5ocLOFwpyRskFni4Ugau422t1LjqnlNpBQsAoTlKVXBvfUpGmm06xm0Rpytl56iP7PsF5TuTL9E2AF89p3C2pXbDnsqPwGUCbm+hJRbZ3H4x7VYRo5vlq8yAvlIr4wmk1Jz5cqDbUwMqW0BXNyZgQrKLa9PZtEeZID0yDkNefdu8MrG/er42yDm7nadmz98FZKKw7MU4NoRxhWi7znaSCMuzpUNmwR6dFJjiyN7fb97+9ZXMczJ2v8Af0JxNSkyQuYeaWlSkqJA3fZqJOnau3hGxRTtzm0dIUkLAlmLhexWuwwRKsBTshOJZavZ5TjabW4zULG3p2QRR0zJTjq33FsrSnlClWQnaAlCE5QNx5x8IImdRcbMwm5c41b5CQyQSi+0FNxbUkXNtkeXWOY97Q05jdbwtr2rRCCATbJVzGSlLp068pRUp1lpdyPypH7Rpa4vpg47QuMZeYM3myoqjf1wRzsxKR/lo8y1uqvfk5PqaWQPp7n92jauU339ETK9ij0ktJqPt+UhUvYnPD6iJw9cLlf8s77eoSst7O17ojknXPiraX4DPAegSkQV65d/lr90/SCi7qlajhVhUxT1IbF3BKBSBe11ApIHjs8Y9WaITQlh2hfnTHYXByRmW0peeyTMwlTicxTkQA0RlXfXX7g26bY+edFhc+EA4nDMb9ZFs9XA216l6rHYmtdYZf8An73qz4PDYllqac4xBCQkk6kC+p7dRsj0+TGNDXObtt7/ANrHVl2KztasW0R6qyJFIHK3B/20/VUESwFoIkZuablW+MeuEXAJAva8Rc6wXQLqoTj6ZiddclkqS2pZuA5a69gOW2+2m+++PCfIJJcUYIF88wAftne+zbfctjW2bZygcdG9NmjdKiZdskpFgTYG/wA49f8A6Psq4PmG+I9VQTHlr9AXkETapexOeH1EWQ9cLHX/ACzvt6hKy3s7XuiOSdc+KtpfgM8B6BKRBXrx1CuIUvIrKQQFW0JhtttVZe03aDmtdwCMqWifvS4SPkf2j2hqX50n+ImpaXbLriFKcbVdDYFw4lWmo3WOl+i3ZGasZGWYpNnh4bclbC5wNmqNkXly0wh1lNr5SVm+WxB1O/TXXxjy4JOad0deW8jME8NeeruyC0PGIZp6ziWZWwh08UkHnELQU6XCbfHf8unSeUC0AuI3/a4H96/JV8wCbBPDWHUfxBYsF3RlJN02zak9Gh+UaHVRawPOrPy/c1WIwTa6ZrxLMoaQs8SbqSDZJI51iL2Jtpf4HZaMza9zhcW2eYv9slZzICSn6i7NJVyppQS2FagqQDboAOhN7a33bIhLUl4s4ar7xq9L7L3upNiAzCiXlsBTCi2os/dULhSDfKe3uBva8ZJJQ1wAFm7/AL5792WataLi980yxsD6GfOliwgCxvssP2j2mC1MPBUQ/Mt/2HqqDHnL9ARBE2qXsTnh9RFkPXCx1/yzvt6hKy3s7XuiOSdc+KtpfgM8B6BLN5M32oWU/kIB+YMV57Nasfjt0CAe9TSTKBLrkw3M8hUy0EZ1FTZ5yNBYbQM9/HZGAiTIMIxXPcdR15+HkvnXNlsGt69z/t33O5XfCcyqXkpJxtlbpSxz8oJAJGy4B102dHeL/VjUvm1K1aoNzrYD0utlQ2LUVpt/T2CK5I2yNs5Sa4tNwo8uNpVxi1Bz8yE3Pf62p8O3bFQpYx4qXOOXTbkmpKwlJWm1yVOqOXffUafGApYgPyu865MG8S0d+ZEola7FVkum4QpRuDre4v0nTUxSNHcRHfb5+K7d46SfuOyiF85C2ikiwS4oEW02W/zxi40kZ38SoiVy6Q9K6qyBNxa5VlPhqbeA7rR3RY05xyWaXIloNppy1oCctkLcKe+2UC/baIaDBbDbLxP7fv1rvOvve6ruNin0JMpDCmQPVTlUBlNtlwL6g37+2LZGhsRa0bFxhcXi2tUAgE3b6bZb/wB9keTftL6Cmrp6aTBUXI79f2XKVA/C8SXuU9VHUAmPZ3JvUvYnPD6iJw9cKFf8s77eoSst7O17ojknXPiraX4DPAegSkQV6CARbdrBcICTSZ9Iyoq06lI2AKAt8o0aQd3mfdeH/AQdo+XslETNUa1RWZ0d5SfqI6Kl27zPun8BB2j5eylJ+YrsmiTW3UJyU42XBUpKUDjV5lEqOm2xT0Rmpq0OMljfpbzlkB/RWan5LgnLhiPRy2ZjfqTJ6qV19tTb1enXEEEFKwgg9+kaTUki1vMrR/AQ7Hny9k0Ls6U5fsEnrBc/0/7xnDYwb5/veqRyLLexcLfuz8p6mr19CQlGIZ9KRuGS3/zGnSnbvMq/+Bg7R8vZcKqVbWbrrk4o9JS2f9Mc0p27zKfwEHaPl7JFb9Uc9etTp7OaPoIaS7d5n3T+Ag7R8vZJq5a4Mr1TmnW96FkEH5Rw1BItbzPupx8hwMeHYjl4eyUtrcaHsMZ16ktPFN8RoKLAbIKbI2RjCwWCbVL2Jzw+oiyHrhZq/wCWd9vUJWW9na90RyTrlW0vwGeA9AlIgr0QREERBEq9MPvpbS+844lpOVsLVfKOgRBsbGXLRa6qjhjjJLBa6SiatRBEQREERBEQREERBE2qXsTnh9RFkPXCx1/yzvt6qGSteUfaOecx9cymhLASwcF+dmrqQbCR3Er3MvrHPOYlokHYHBc0yq+q7iUZl9Y55zDRIOwOCaZVfVdxPujMvrHPOYaJB2BwTTKr6ruJRmX1jnnMNEg7A4JplV9V3E+6My+sc85hokHYHBNMqvqu4lGZfWOecw0SDsDgmmVX1XcSjMvrHPOYaJB2BwTTKr6ruJRmX1jnnMNEg7A4JplV9V3E+6My+sc85hokHYHBNMqvqu4lGZfWOecw0SDsDgmmVX1XcSjMvrHPOYaJB2BwTTKr6ruJ90Zl9Y55zDRIOwOCaZVfVdxKMy+sc85hokHYHBNMqvqu4n3ScwpRZVdayOgrMVzU8LWEtYAfBSbVTuNnPcR4ldJ2DujRF8NvgszusV7FiiiCIgiIIhWgJ6IIVp9S4MhMYapk5hxp12efQ04+l6YASEqRc2v22jzmVZDzj1LS6EEdFPJrgoaThRtyVbfVX+IaK21TI4vjebxg2Wt61tYi2sdjz6q6YRhy1qOmeDlql4CnanV0PN1iXbcXkbfCm9Fc3QDXS0WCqc+YNbqNlwxAMudazWN6zIgiIIiCIgiTmP5Kopn+GVOPrLtOwd0Si+G3wXHdYr2LFFEERBEQREEWy8H2KZmYwpMv1ApSxSEhDj/GrF0BOnNSk6gDdtjyamHDJZu1bIn3bnsU8/iuUl6K3WnplCaa5bI9nfOYkkerxebak7ooETy/ABmp4ha6qvCtiKdYpUpTmsiWam0XFOh1SiWxbSygLXuI00cWJ5cdirmdYWG1ZNHqLIiCIgiIIiCJOY/kqimf4ZU4+su07B3RKL4bfBcd1ivYsUUQREEV+w5h6kTeEQqbbKqhUG5l5l/LcsBjcDfS+/Q3v2CPPmmkbLlqFvNaI2NLM9qoIvvBGm+N4WdaLwdt013BmJmqu6qXlnLBcwhkuKbRk1IsDGCqJ55uHX+VphHRN1N1GRworAUvLvVWZZpSSgt1BMkvOo53NLZL9I2bopa6XSC4DpblMtZgtsUBwtplUnD6ZG6mUyRAWWigrHNsToIvoT1r61XPsVAbSXFpQm+pAvbZG5zrAlUAXKvWOqDSKfSAultFt6mzYkJheW3KCUBecm5uddum0jcLYaaV5fZ23NXytaG5KhxvWdEERBEnMfyVRTP8MqcfWTiZZMvNzEudrLq2z+kkftEoTeNvgFx/WKTixRRBEd0EWzcGhpr+CpdxaVOT0iZllOVKiUFw7LAbxljyau4lPfZbIeoF3jHB8limspqiKjNyw5OhoNppjqgbFRvew/F8o5DUmJuEBHxB5U/Jmlow03h5D763GqeJTjeQOgkBvJnAy+O2KXPu8v77qy2VlX36HT5jCsph4Vd3Iy4kh0U53MrKon1eg57XiYnPOGSyjzYwhqn8TqpddpE1ROPfl3XwgFaZB1RTZQOzLvtbbviuN/NuDguubiFlDYOwvKYUXPPCdm5szTAaCTTXUWIJtuO28Wz1BlsCLWUY4wxRnC6qlsUFpEpzJqenRMrSUqBcyoylWuywyiLaPEX9wChP1VkkeosqIIiCJaTkl1Kbakmr53iQLdgKv2iipNoiVZELuCsPCVS10nGlQby2amVcqZNtqV7f6gofCK6N+KO25SmbZ11WI1qlEERBFrnA5LIlKQ7UFuyrTk3NltJdAKg2hB7RbnZhHl1r7yW3LXA2zbrQ25pLIYZRUJMpta9twHvRjVyg51DhcUGnW3EJQcriDY3Cto29nzvtgiocjiCsP8JczTlzqzKcomZcSxJ4pKW0ry2TuN0g5tvTG98TBTYrZqhr3c5ZaFTkLQ+hLzzLLaUtlK1kqJIudSbXJ0+ceer1LcqDxcSuoSYDbicthtsAfxdMdRZZwyyqXhTao25LLVndlneJSAdt0E6noV8Y30Ls3NWecZArM49FZkQREEV74G6Qahi1U2tAUxIMqWq4++sFKR8M58Iw1r+iGLRA3O60ThRwkvElHS/JIvUpK6mQLXdSfWbuenQjtA6YxwS80++xXPbiFlgK0qbIS4hbaiLhK0lJt3Ht0j2Q4OFwViIINl5HVxLyUnMz8wJeSYdfd3paQVkDpIG6KppmwsL3K6CB08gjbt2k2AWqUjF1SwrRJOmu0BaGmEBPHPFaM6ibk+ra5N9Lx8zLWvLi5zbL6yHkOB4wxzX8LH+0qzwoTbTSECkskJFr8oVr/TFWmHd5q7/HmfU8vyox7Gr0w9mVTmypacgHGFV9b6XTt13R3TD2fNP8fZ9Q8PyohqTqktiN3EaqVOfaPvvFpTCwkcYFXF8uwZ9ttbRrPKUjoubweqyt5DpOcuKgX8R7qalccuy73HIpzV+bcB2wOU33J7Yx6aez5rV/jzPqHh+VIO8J824kA0pkWUlQ/iDuN/ww0w7vNd/x5n1PL8plibEFVxjQHJFFAcDalpcRMNBawkpN9ObY3Fx4xopq5zHh+DJZKnkSBrS0zDFuNhxzWYTDD0s8piZZcZdTtbcSUqHgdY+mY4PaHN1L5R7DG4tdrCTiSglZaWmJx5DEmw4+6taUJQ2m5KjsHZftiD3hjbuXWguNgvozAWGU4XoDUorKqbcPGzS07Cs7h2AWA7o8WWQyPLitzWhosrGRfbEFJVvEeGpeoNuFMo1NNOHM9JuaBZ/G2ra2527DsPSJMe5hu0rjmhwsVRDgbA8q8XJ6tzzAQbrkph1CHE/lIyZiO0bdxMaH8oOa3pWClDQSTm0TSfBOm8ZokUimYIojaWG95ZUpS/zFKdfFRvHlSVr5HdEXX0MHIUcbMVS+3cCB5ldHHdekjlxBRW1Sq9FAy62r+KiUnuivSZB125K7+HpJflpel4g+lihNIwPXP4qVqi6Yoi65bOlGXpslQPyNoYIH5g2TSeVKboPZj77E+n95o9O4awr9lhuXFSnlc0zTqr+AVbXuSLRznIoso8yuaJW13SqnYG7vx7r3/rTGSBx7lHb4naRyJ0ad+bTvjpqJ9eHyK7/F8mnoiTP/AGHsvPSGEsXc+rA0iobC82sBK/1Wyn9QvHMUM3XyK5zHKHJ/wemzd+NfDJHJME4aPKVzi6vMp1bYK0rAPSQkADvV4R20EfSvcpzvKdb0A3A3acx6/wBL0Y6xRO/aUqjtiW+7llnHdPeBAPgIaRM7Nrcl3+IoYujNJ0vEDysUm7iqm11HozHFHS2RsfQhSVNHpynnp8CYuhr3Ru6WSzVXIIczFTuxDdl5HV6JuxgLBzkwlUlVajVVk5kSUu82SrsUoJGUdpKe+8emOUHOb0bL5+SjdE7DI0g960OgUFqnNtrWyw2pCbNS8umzUuDty71KO9Z1PYNIzOcXG5QADUpyOLqIIiCKNrNCptbYDVTlG3wn1FEWUg9KVDUeEcIDhYqccj43YmGxUR6Hq9CpplsLuU9aU6pbnWSlXitBF/EX6TEcGFtmZK0z87JjqSXfex9LKrzeNsRUd7isU0RnkyzlJyFKVDsXmUg922M7pJm9dtwvVjo+T6gf/PIWv7//AAeV1z6IwNW7TUvVF0xShdcqXEIynfzVA28DaK+bgkzBstek8qU3QczH32J8wfXNeGu4bwmkt4cl/SM6Rzpt1VwP1W+SQBDnYosmZlBR1tfnUuwN3fj3TJPCXXg5mUzT1JvqniVj554hpkl9QV55BpLWBdxHsn3pDCeLRmq6TSKhsLyFhIX+oix/UAYnihm62RWfmOUOT8oemzd+NfDJeGVwRhkGbVOKq0wjVtkrQsA7iQAAO9XhDDBHne5Xec5TrOjh5tu05j1ueH3S8hi/F1cdBoFHluSn1XHEK4sDpKyoA/pBi1r536gAFilpuTacWe8ud3W9j6qzP4em69KMt4odlDl5xbkWinX/AMiiVAe7lPbF5YHDpZrzGVD4XkwEtB7/AN9FNUulSNJlhLU2ValmQb5W02ueknaT2mJgW1KhznOJc43KewXEQREERBEQRFoIuVoQtCkLSFJULEEXBgiqVY4O6FUMy5dldPeOueUISm/ag3T8ge2KnwsfrC20/KFTT2wOy3HMKk1jg7rshmck0tVFkajiTkc8qjb4K8Iyvoz/AMSvbp+X2HKZtu8Z/n1Vabp9QdmjJt0+dVNDayJdQUO+4Fh2nSM/MSE2svTPKdIGY+cH98NatdJ4NaxOZV1J1mntnagEOu/Lmjvue6NLKPtFeTUcvgZQN+59vyrvRsB0GlqQ6ZUzkwnY9OEOEHpAtlHgI1MiYzqheHUVk9R8R1xu2Kz2HRFizL2CIgiIIiCL/9k="/>
          <p:cNvSpPr>
            <a:spLocks noChangeAspect="1" noChangeArrowheads="1"/>
          </p:cNvSpPr>
          <p:nvPr/>
        </p:nvSpPr>
        <p:spPr bwMode="auto">
          <a:xfrm>
            <a:off x="168275" y="-731838"/>
            <a:ext cx="1133475" cy="152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defTabSz="914400"/>
            <a:endParaRPr lang="en-GB" sz="240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ＭＳ Ｐゴシック" charset="-128"/>
              <a:cs typeface="+mn-cs"/>
            </a:endParaRPr>
          </a:p>
        </p:txBody>
      </p:sp>
      <p:sp>
        <p:nvSpPr>
          <p:cNvPr id="38920" name="AutoShape 14" descr="data:image/jpeg;base64,/9j/4AAQSkZJRgABAQAAAQABAAD/2wCEAAkGBwgHBgkIBwgKCgkLDRYPDQwMDRsUFRAWIB0iIiAdHx8kKDQsJCYxJx8fLT0tMTU3Ojo6Iys/RD84QzQ5OjcBCgoKDQwNGg8PGjclHyU3Nzc3Nzc3Nzc3Nzc3Nzc3Nzc3Nzc3Nzc3Nzc3Nzc3Nzc3Nzc3Nzc3Nzc3Nzc3Nzc3N//AABEIAKAAdwMBEQACEQEDEQH/xAAcAAABBQEBAQAAAAAAAAAAAAAAAwQFBgcCAQj/xABDEAABAgQDAgoHBgUDBQAAAAABAgMABAURBhIhMUEHExQiUVNhcYGSFTI0cpGhsSNCUmKCwSQzotHwwuHxFmNzg7L/xAAbAQEAAwEBAQEAAAAAAAAAAAAAAgMEAQUGB//EADgRAAEDAgIFCgYCAgMBAAAAAAEAAgMEERIhFDFBUZEFEyIyUmFxobHRMzRTgeHwFcEWckJD8ST/2gAMAwEAAhEDEQA/AKrLy7JYbJZbN0j7ojyHvdiOa+8pqeEwsJYNQ2Dcu+TsdQ15BEMb96u0aHsDgEcnY6hryCGN+9NGh7A4BHJ2Ooa8ghjfvTRoewOARydjqGvIIY3700aHsDgEcnY6hryCGN+9NGh7A4BHJ2Ooa8ghjfvTRoewOARydjqGvIIY3700aHsDgEcnY6hryCGN+9NGh7A4BHJ2Ooa8ghjfvTRoewOARydjqGvIIY3700aHsDgEcnY6hryCGN+9NGh7A4BHJ2Ooa8ghjfvTRoewOARydjqGvIIY3700aHsDgE3qLDKZNwpZbB01CR0iLInuxjNZa6CIU7iGjZs705lvZ2vdEQk658VqpfgM8B6BKRBXogiIIiCIgiIIiCIgiIIiCIgiIIiCJtUvYnPD6iLIeuFjr/lnfb1CVlvZ2vdEck658VbS/AZ4D0CUiCvRBE6kqbPT6XVSMo9MBoAucUm5T4bT4RNsb3C7Qs01ZBA8MkdYlccjmwbGTmQejiVf2jmB25S0qD6g4hKt0qpOC6KdOKHZLr/tHeak7JUDW0o1yN4hcTUhOyaM83KTDCPxOtKSPiRAsc3MgqUdVBIbMeCfEJsSALkgAbSTEFoTtimVCYbDjFPm3EHUKQwoj42iYjedTSszqymabOkAPiEKplRT61Pmx/6F/wBoc0/ceCCtpj/2N4j3SjdEqziFLbpc6UJBUpXEKAAHhHRDIdig7lCkbrkHG/pdITsjNyDiW52WcYWtAWlLgsSk77bu46xx8bmWxBWQVUNRfmnXsm8QWhEETapexOeH1EWQ9cLHX/LO+3qErLezte6I5J1z4q2l+AzwHoEoohIzKIAG8xEAnUr05MotSFhlXGTCEpWtkIN0hVgNem6k/HaYqMrRYnIHbx9lgNe0ZkWab2PeO5aPwdJYpstmcXbOznUq3rElP/HhHsF8dPFiebAL42WWWpkxOzJU89ixlC30JkppRaIH3QFXItYk9o29MUPr42YsX/HWpNpHODSCM1JyVZlZiTbmXFhnMnMUrOqdAdT3Ef4I1xSc4wO3rO9mBxanXKZdxOXjEG+mVWm69rHsMWKKhGMMUKXq7s+iQYQ7kSoE+ok3N1BOwHtivm2YsVs1pdWVDo+aLzhU+t5tDanFLGRO0jWLFmSPpCU5130jKSDfssfH1k/EQRDzsvMMuNl5GUgpUbjouflHC4DWllmPCJL8Yh9bhu9KJSElO8XI39IsYpqGBzDfYtlFVPp5Q5psDr8FRNb2IIPQY8rXmF9rBVQz35t17IgtCbVL2Jzw+oiyHrhY6/5Z329QlZb2dr3RHJOufFW0vwGeA9Al2nHGV52llCwDYg6xW5ocLOFwpyRskFni4Ugau422t1LjqnlNpBQsAoTlKVXBvfUpGmm06xm0Rpytl56iP7PsF5TuTL9E2AF89p3C2pXbDnsqPwGUCbm+hJRbZ3H4x7VYRo5vlq8yAvlIr4wmk1Jz5cqDbUwMqW0BXNyZgQrKLa9PZtEeZID0yDkNefdu8MrG/er42yDm7nadmz98FZKKw7MU4NoRxhWi7znaSCMuzpUNmwR6dFJjiyN7fb97+9ZXMczJ2v8Af0JxNSkyQuYeaWlSkqJA3fZqJOnau3hGxRTtzm0dIUkLAlmLhexWuwwRKsBTshOJZavZ5TjabW4zULG3p2QRR0zJTjq33FsrSnlClWQnaAlCE5QNx5x8IImdRcbMwm5c41b5CQyQSi+0FNxbUkXNtkeXWOY97Q05jdbwtr2rRCCATbJVzGSlLp068pRUp1lpdyPypH7Rpa4vpg47QuMZeYM3myoqjf1wRzsxKR/lo8y1uqvfk5PqaWQPp7n92jauU339ETK9ij0ktJqPt+UhUvYnPD6iJw9cLlf8s77eoSst7O17ojknXPiraX4DPAegSkQV65d/lr90/SCi7qlajhVhUxT1IbF3BKBSBe11ApIHjs8Y9WaITQlh2hfnTHYXByRmW0peeyTMwlTicxTkQA0RlXfXX7g26bY+edFhc+EA4nDMb9ZFs9XA216l6rHYmtdYZf8An73qz4PDYllqac4xBCQkk6kC+p7dRsj0+TGNDXObtt7/ANrHVl2KztasW0R6qyJFIHK3B/20/VUESwFoIkZuablW+MeuEXAJAva8Rc6wXQLqoTj6ZiddclkqS2pZuA5a69gOW2+2m+++PCfIJJcUYIF88wAftne+zbfctjW2bZygcdG9NmjdKiZdskpFgTYG/wA49f8A6Psq4PmG+I9VQTHlr9AXkETapexOeH1EWQ9cLHX/ACzvt6hKy3s7XuiOSdc+KtpfgM8B6BKRBXrx1CuIUvIrKQQFW0JhtttVZe03aDmtdwCMqWifvS4SPkf2j2hqX50n+ImpaXbLriFKcbVdDYFw4lWmo3WOl+i3ZGasZGWYpNnh4bclbC5wNmqNkXly0wh1lNr5SVm+WxB1O/TXXxjy4JOad0deW8jME8NeeruyC0PGIZp6ziWZWwh08UkHnELQU6XCbfHf8unSeUC0AuI3/a4H96/JV8wCbBPDWHUfxBYsF3RlJN02zak9Gh+UaHVRawPOrPy/c1WIwTa6ZrxLMoaQs8SbqSDZJI51iL2Jtpf4HZaMza9zhcW2eYv9slZzICSn6i7NJVyppQS2FagqQDboAOhN7a33bIhLUl4s4ar7xq9L7L3upNiAzCiXlsBTCi2os/dULhSDfKe3uBva8ZJJQ1wAFm7/AL5792WataLi980yxsD6GfOliwgCxvssP2j2mC1MPBUQ/Mt/2HqqDHnL9ARBE2qXsTnh9RFkPXCx1/yzvt6hKy3s7XuiOSdc+KtpfgM8B6BLN5M32oWU/kIB+YMV57Nasfjt0CAe9TSTKBLrkw3M8hUy0EZ1FTZ5yNBYbQM9/HZGAiTIMIxXPcdR15+HkvnXNlsGt69z/t33O5XfCcyqXkpJxtlbpSxz8oJAJGy4B102dHeL/VjUvm1K1aoNzrYD0utlQ2LUVpt/T2CK5I2yNs5Sa4tNwo8uNpVxi1Bz8yE3Pf62p8O3bFQpYx4qXOOXTbkmpKwlJWm1yVOqOXffUafGApYgPyu865MG8S0d+ZEola7FVkum4QpRuDre4v0nTUxSNHcRHfb5+K7d46SfuOyiF85C2ikiwS4oEW02W/zxi40kZ38SoiVy6Q9K6qyBNxa5VlPhqbeA7rR3RY05xyWaXIloNppy1oCctkLcKe+2UC/baIaDBbDbLxP7fv1rvOvve6ruNin0JMpDCmQPVTlUBlNtlwL6g37+2LZGhsRa0bFxhcXi2tUAgE3b6bZb/wB9keTftL6Cmrp6aTBUXI79f2XKVA/C8SXuU9VHUAmPZ3JvUvYnPD6iJw9cKFf8s77eoSst7O17ojknXPiraX4DPAegSkQV6CARbdrBcICTSZ9Iyoq06lI2AKAt8o0aQd3mfdeH/AQdo+XslETNUa1RWZ0d5SfqI6Kl27zPun8BB2j5eylJ+YrsmiTW3UJyU42XBUpKUDjV5lEqOm2xT0Rmpq0OMljfpbzlkB/RWan5LgnLhiPRy2ZjfqTJ6qV19tTb1enXEEEFKwgg9+kaTUki1vMrR/AQ7Hny9k0Ls6U5fsEnrBc/0/7xnDYwb5/veqRyLLexcLfuz8p6mr19CQlGIZ9KRuGS3/zGnSnbvMq/+Bg7R8vZcKqVbWbrrk4o9JS2f9Mc0p27zKfwEHaPl7JFb9Uc9etTp7OaPoIaS7d5n3T+Ag7R8vZJq5a4Mr1TmnW96FkEH5Rw1BItbzPupx8hwMeHYjl4eyUtrcaHsMZ16ktPFN8RoKLAbIKbI2RjCwWCbVL2Jzw+oiyHrhZq/wCWd9vUJWW9na90RyTrlW0vwGeA9AlIgr0QREERBEq9MPvpbS+844lpOVsLVfKOgRBsbGXLRa6qjhjjJLBa6SiatRBEQREERBEQREERBE2qXsTnh9RFkPXCx1/yzvt6qGSteUfaOecx9cymhLASwcF+dmrqQbCR3Er3MvrHPOYlokHYHBc0yq+q7iUZl9Y55zDRIOwOCaZVfVdxPujMvrHPOYaJB2BwTTKr6ruJRmX1jnnMNEg7A4JplV9V3E+6My+sc85hokHYHBNMqvqu4lGZfWOecw0SDsDgmmVX1XcSjMvrHPOYaJB2BwTTKr6ruJRmX1jnnMNEg7A4JplV9V3E+6My+sc85hokHYHBNMqvqu4lGZfWOecw0SDsDgmmVX1XcSjMvrHPOYaJB2BwTTKr6ruJ90Zl9Y55zDRIOwOCaZVfVdxKMy+sc85hokHYHBNMqvqu4n3ScwpRZVdayOgrMVzU8LWEtYAfBSbVTuNnPcR4ldJ2DujRF8NvgszusV7FiiiCIgiIIhWgJ6IIVp9S4MhMYapk5hxp12efQ04+l6YASEqRc2v22jzmVZDzj1LS6EEdFPJrgoaThRtyVbfVX+IaK21TI4vjebxg2Wt61tYi2sdjz6q6YRhy1qOmeDlql4CnanV0PN1iXbcXkbfCm9Fc3QDXS0WCqc+YNbqNlwxAMudazWN6zIgiIIiCIgiTmP5Kopn+GVOPrLtOwd0Si+G3wXHdYr2LFFEERBEQREEWy8H2KZmYwpMv1ApSxSEhDj/GrF0BOnNSk6gDdtjyamHDJZu1bIn3bnsU8/iuUl6K3WnplCaa5bI9nfOYkkerxebak7ooETy/ABmp4ha6qvCtiKdYpUpTmsiWam0XFOh1SiWxbSygLXuI00cWJ5cdirmdYWG1ZNHqLIiCIgiIIiCJOY/kqimf4ZU4+su07B3RKL4bfBcd1ivYsUUQREEV+w5h6kTeEQqbbKqhUG5l5l/LcsBjcDfS+/Q3v2CPPmmkbLlqFvNaI2NLM9qoIvvBGm+N4WdaLwdt013BmJmqu6qXlnLBcwhkuKbRk1IsDGCqJ55uHX+VphHRN1N1GRworAUvLvVWZZpSSgt1BMkvOo53NLZL9I2bopa6XSC4DpblMtZgtsUBwtplUnD6ZG6mUyRAWWigrHNsToIvoT1r61XPsVAbSXFpQm+pAvbZG5zrAlUAXKvWOqDSKfSAultFt6mzYkJheW3KCUBecm5uddum0jcLYaaV5fZ23NXytaG5KhxvWdEERBEnMfyVRTP8MqcfWTiZZMvNzEudrLq2z+kkftEoTeNvgFx/WKTixRRBEd0EWzcGhpr+CpdxaVOT0iZllOVKiUFw7LAbxljyau4lPfZbIeoF3jHB8limspqiKjNyw5OhoNppjqgbFRvew/F8o5DUmJuEBHxB5U/Jmlow03h5D763GqeJTjeQOgkBvJnAy+O2KXPu8v77qy2VlX36HT5jCsph4Vd3Iy4kh0U53MrKon1eg57XiYnPOGSyjzYwhqn8TqpddpE1ROPfl3XwgFaZB1RTZQOzLvtbbviuN/NuDguubiFlDYOwvKYUXPPCdm5szTAaCTTXUWIJtuO28Wz1BlsCLWUY4wxRnC6qlsUFpEpzJqenRMrSUqBcyoylWuywyiLaPEX9wChP1VkkeosqIIiCJaTkl1Kbakmr53iQLdgKv2iipNoiVZELuCsPCVS10nGlQby2amVcqZNtqV7f6gofCK6N+KO25SmbZ11WI1qlEERBFrnA5LIlKQ7UFuyrTk3NltJdAKg2hB7RbnZhHl1r7yW3LXA2zbrQ25pLIYZRUJMpta9twHvRjVyg51DhcUGnW3EJQcriDY3Cto29nzvtgiocjiCsP8JczTlzqzKcomZcSxJ4pKW0ry2TuN0g5tvTG98TBTYrZqhr3c5ZaFTkLQ+hLzzLLaUtlK1kqJIudSbXJ0+ceer1LcqDxcSuoSYDbicthtsAfxdMdRZZwyyqXhTao25LLVndlneJSAdt0E6noV8Y30Ls3NWecZArM49FZkQREEV74G6Qahi1U2tAUxIMqWq4++sFKR8M58Iw1r+iGLRA3O60ThRwkvElHS/JIvUpK6mQLXdSfWbuenQjtA6YxwS80++xXPbiFlgK0qbIS4hbaiLhK0lJt3Ht0j2Q4OFwViIINl5HVxLyUnMz8wJeSYdfd3paQVkDpIG6KppmwsL3K6CB08gjbt2k2AWqUjF1SwrRJOmu0BaGmEBPHPFaM6ibk+ra5N9Lx8zLWvLi5zbL6yHkOB4wxzX8LH+0qzwoTbTSECkskJFr8oVr/TFWmHd5q7/HmfU8vyox7Gr0w9mVTmypacgHGFV9b6XTt13R3TD2fNP8fZ9Q8PyohqTqktiN3EaqVOfaPvvFpTCwkcYFXF8uwZ9ttbRrPKUjoubweqyt5DpOcuKgX8R7qalccuy73HIpzV+bcB2wOU33J7Yx6aez5rV/jzPqHh+VIO8J824kA0pkWUlQ/iDuN/ww0w7vNd/x5n1PL8plibEFVxjQHJFFAcDalpcRMNBawkpN9ObY3Fx4xopq5zHh+DJZKnkSBrS0zDFuNhxzWYTDD0s8piZZcZdTtbcSUqHgdY+mY4PaHN1L5R7DG4tdrCTiSglZaWmJx5DEmw4+6taUJQ2m5KjsHZftiD3hjbuXWguNgvozAWGU4XoDUorKqbcPGzS07Cs7h2AWA7o8WWQyPLitzWhosrGRfbEFJVvEeGpeoNuFMo1NNOHM9JuaBZ/G2ra2527DsPSJMe5hu0rjmhwsVRDgbA8q8XJ6tzzAQbrkph1CHE/lIyZiO0bdxMaH8oOa3pWClDQSTm0TSfBOm8ZokUimYIojaWG95ZUpS/zFKdfFRvHlSVr5HdEXX0MHIUcbMVS+3cCB5ldHHdekjlxBRW1Sq9FAy62r+KiUnuivSZB125K7+HpJflpel4g+lihNIwPXP4qVqi6Yoi65bOlGXpslQPyNoYIH5g2TSeVKboPZj77E+n95o9O4awr9lhuXFSnlc0zTqr+AVbXuSLRznIoso8yuaJW13SqnYG7vx7r3/rTGSBx7lHb4naRyJ0ad+bTvjpqJ9eHyK7/F8mnoiTP/AGHsvPSGEsXc+rA0iobC82sBK/1Wyn9QvHMUM3XyK5zHKHJ/wemzd+NfDJHJME4aPKVzi6vMp1bYK0rAPSQkADvV4R20EfSvcpzvKdb0A3A3acx6/wBL0Y6xRO/aUqjtiW+7llnHdPeBAPgIaRM7Nrcl3+IoYujNJ0vEDysUm7iqm11HozHFHS2RsfQhSVNHpynnp8CYuhr3Ru6WSzVXIIczFTuxDdl5HV6JuxgLBzkwlUlVajVVk5kSUu82SrsUoJGUdpKe+8emOUHOb0bL5+SjdE7DI0g960OgUFqnNtrWyw2pCbNS8umzUuDty71KO9Z1PYNIzOcXG5QADUpyOLqIIiCKNrNCptbYDVTlG3wn1FEWUg9KVDUeEcIDhYqccj43YmGxUR6Hq9CpplsLuU9aU6pbnWSlXitBF/EX6TEcGFtmZK0z87JjqSXfex9LKrzeNsRUd7isU0RnkyzlJyFKVDsXmUg922M7pJm9dtwvVjo+T6gf/PIWv7//AAeV1z6IwNW7TUvVF0xShdcqXEIynfzVA28DaK+bgkzBstek8qU3QczH32J8wfXNeGu4bwmkt4cl/SM6Rzpt1VwP1W+SQBDnYosmZlBR1tfnUuwN3fj3TJPCXXg5mUzT1JvqniVj554hpkl9QV55BpLWBdxHsn3pDCeLRmq6TSKhsLyFhIX+oix/UAYnihm62RWfmOUOT8oemzd+NfDJeGVwRhkGbVOKq0wjVtkrQsA7iQAAO9XhDDBHne5Xec5TrOjh5tu05j1ueH3S8hi/F1cdBoFHluSn1XHEK4sDpKyoA/pBi1r536gAFilpuTacWe8ud3W9j6qzP4em69KMt4odlDl5xbkWinX/AMiiVAe7lPbF5YHDpZrzGVD4XkwEtB7/AN9FNUulSNJlhLU2ValmQb5W02ueknaT2mJgW1KhznOJc43KewXEQREERBEQRFoIuVoQtCkLSFJULEEXBgiqVY4O6FUMy5dldPeOueUISm/ag3T8ge2KnwsfrC20/KFTT2wOy3HMKk1jg7rshmck0tVFkajiTkc8qjb4K8Iyvoz/AMSvbp+X2HKZtu8Z/n1Vabp9QdmjJt0+dVNDayJdQUO+4Fh2nSM/MSE2svTPKdIGY+cH98NatdJ4NaxOZV1J1mntnagEOu/Lmjvue6NLKPtFeTUcvgZQN+59vyrvRsB0GlqQ6ZUzkwnY9OEOEHpAtlHgI1MiYzqheHUVk9R8R1xu2Kz2HRFizL2CIgiIIiCL/9k="/>
          <p:cNvSpPr>
            <a:spLocks noChangeAspect="1" noChangeArrowheads="1"/>
          </p:cNvSpPr>
          <p:nvPr/>
        </p:nvSpPr>
        <p:spPr bwMode="auto">
          <a:xfrm>
            <a:off x="523202" y="-414338"/>
            <a:ext cx="1133475" cy="152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defTabSz="914400"/>
            <a:endParaRPr lang="en-GB" sz="240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ＭＳ Ｐゴシック" charset="-128"/>
              <a:cs typeface="+mn-cs"/>
            </a:endParaRPr>
          </a:p>
        </p:txBody>
      </p:sp>
      <p:sp>
        <p:nvSpPr>
          <p:cNvPr id="38922" name="AutoShape 2" descr="data:image/jpeg;base64,/9j/4AAQSkZJRgABAQAAAQABAAD/2wCEAAkGBwgHBgkIBwgKCgkLDRYPDQwMDRsUFRAWIB0iIiAdHx8kKDQsJCYxJx8fLT0tMTU3Ojo6Iys/RD84QzQ5OjcBCgoKDQwNGg8PGjclHyU3Nzc3Nzc3Nzc3Nzc3Nzc3Nzc3Nzc3Nzc3Nzc3Nzc3Nzc3Nzc3Nzc3Nzc3Nzc3Nzc3N//AABEIAKAAjQMBEQACEQEDEQH/xAAcAAABBQEBAQAAAAAAAAAAAAAGAAEDBAUCBwj/xABQEAACAQMCAwMHBggLBAsAAAABAgMEBREAIQYSMRMiQRQyUWFxgZEHFTNysbM0NUJSYnSSshYjJFNUc3WDocHRQ2OVoiUmgpOjtMLD0vDx/8QAGwEAAgIDAQAAAAAAAAAAAAAAAAEEBQIDBgf/xAA9EQABAwIDBAYIBQMEAwAAAAABAAIDBBEFITESQVFxEzJhgZGxFCIzocHR4fAGNFJysjWS8RUjQlMkVGL/2gAMAwEAAhEDEQA/APcdCF518skUc1LZElRXQ1r5Vh/uX1GqyRESFZ4RG2SqDXi4sfJecyW+gRSxooSB1xGNVcZlkeGNOZXTVENJTxOlkYNluZyvkmjo7bIxVKaAkdR2Yz9mm/pmda4+mqUTKCb2Yacge46HvTvQW9MBqSDLeavIMsfQB4nWIfIdCVsfT0kYu5oHcpGs8QhE/wA1KYeYqX7MbEOEIx1zzkLj/TQJHbWxtZ/MX8lBM+Hh1tgW427FyLdQMoYUcBB/3Y0jJIN6sBSUpFwweC5koLdGheSmplUdSygAaBJITYFBpKUC5YFLT2eGrx5LaXnz0MVKzA+/GP8AHT25P1e8KG+TDWcDyF/orknCM0VDLWVVtipRHjkg5FllmJYAAKucdeuc+rWsVjQ8M28+ahSVNMXDYiFr5kjco/4KVuC54bcJ6eaDP7PPkfDT9Jbp0o8VIFRh5Ps/cpF4TYQvPV0FNb6dPOmqwB8FXLH2bZ9Ol6TYgbd+RWEtTRgf7UQceVlmrbaTtHBpIHjHmS9jyFv+wclfefh01tdI4aO+PvUympmPH+7EAu/m2h/ocH7A1j0snFSfQ6b9A8Evm2h/ocH7A0ulfxR6FT/oHgql3t9HHaqx0pYQywSEEINjynWyGR5kaCd6j1VLA2ne4MGQPkvo+l/BYfqL9mrxcQpdCEtCF598r30Fj/XX+5fUar9iVbYL+bHf5FCXDdreuq1lmqKaRIZlMlIyd6ROuRv0HoOc4PTpqlqaiGGIOsQc89c/DJWVbNVMc+J5Ba7SwtbPPebp7/TW2KdTSU/Z1L1MzuUJCKi4QDl6DLAkYA6HWUNRJJTNDjcZHv4+C04VBerMoGgtfsJ08bldcOQ+U11VGgRp0pS6hgGHMHQjI9ePt6ddRquUxQ7WguPfdTMWILmN5/BEtPdpewZ66lMbrUCI4IGWOWzgnb8k4ztnqdU8lBdwML77Wm7hv7DvVOJMvWCHbxT200K3CgjlQTTKiKccp7pLEDfJPjnxHt1Y000xl6GS1wM1Y4fNJ0jWNJ2cz996mjeCw2WgroKeGouNcARUTDIjyvNhfYNsDBPU6QkfUzuiB2Wt18bcu9ag19bLZx18As6ovd7lYvNeJYx+akUaqPipP+OpJpqd2rL8yfmFZtwqJozcfJTWi9X+pKPQS/OiuGZVljRFYLscSAAA528d9R6jD6Ngs8bHefLP4KunbTtbeJ9zwW5X101bbP4uessteBlVliB39G4KsD02OdVkMDI5cwJGdh+oI71DL7jgsee2XKpg8out1iRVVXg8swnMTnOVwOQ+vB6nrqxjqaaIlsMZv2Z+/O6lxVYhcHtaO258uHgqYpbWUjMl5IlCMHWnheZOfwIZVG3pBz7RqV089zsw5dpAPgSt7Z615u2+R4buHJdS2+21itBb61ZXakIWCYPE8s4TAxzAZyd8eBHwbKqRh2pY7DiMwB220stMks7GdHLexNz2jgoqyhampgKuZoquaLmWjWPvRBs4Z3zgfVAzt18dZtkDz6guBv3chxU1tVUVTi2IWbxWZesCz1wJx/J5AM+PdOt8XtWntU2sypnj/wCT5L6GpfwWH6i/Zq+XAqXQhLQheffK99BY/wBdf7l9Rqv2JVtgv5sd/kUJ8K1VRTVcsXkArXkKkOijMSht26ZAAPp31QYiyKSAbB2SL3ucjwsp1ZFUNmL5ngtPVAFj36jvUvFVAaO7NVb9jW436gSAYK+rIAP7WomGTiSDozq3y+il4ZKxrjGdToobez01jr6mCacTJMeQxnk5O6CRt53MFxvnHdxqRUHalYw6HXt/xqoGIACpf3eSux8RW2ruMf8AF1SmZlkjppFLc0jDkIbBKhQCpz451rqcNqoKcHLZzz3ga+/x04qviqI5HuaNRqlcqervtRSTUVPAgWlB7EzAOgYgjPhuDsPV8NVO5lKwskO87tbcyrKhqmwvLnDUBd0FFxFb4WpRa1rKNj9BK8TKvjsS3TPgc+rGtr2xSP6Vri13Eb+aymNLI7aaSOy3krkFLcweaPhm0Ur+DSSIxHwGsHS2FnT+4KMWxHeT3H4kK09DfpsK12oqNT4U9L2hH7W2oV8Oadp13Hv+CzBYBYNJ77e6x81BLw1PP+FcSXFz/u1CD4Z1sbW0TOpGPBYhzwcmj3lVv4DUyktT3FhJ4vJSqxPtwQdb24qx2W7kfqpMdbLFmGN8lWbhSsYHyasoqnHiGKH4YP263itpz/yt99ylMxf9TPBcrwlcXdVqWghiDBmYNznAOdvX687dd9ap8SiiBDcz3ff3uWM+ItmjLGt14rq9Pa5brPPWz1FR3VRIKNl7oGe8znxOfNHgNY0XSiABrbZk3OXh/hR6f0stIg0++KFeIY6Q0VdNSQ1EcYpJVAqJ+djleu2w9Hx31bwOdtNa7W40Us08zYJJJ3XOycu7PvX0NS/gsP1F+zV6uPUuhCWhC8++V76Cx/rr/cvqNWexKtcF/ODkfJADOEkjkHIzIwZUY4D48OoPwOqdu8LqqqJs0ew42vyRxBW0N6tbLWhGRz2ciuOUFwATy7529Ph11zktNNTTbUV+IK5wtcx2w8WcFj2KKlo729uZpJo69DyNKw6pkhRjqSN8/o/G0mbLPTlwsC3h99yU8jy8Oeb7k1LZ7VBU3ComlIip5RC0K+dCrdC584g5G4Pm9c76dRiFVUU8EdtAc+J8ha1t+igxUzIpZJL9Y6cLfZW5YHNTHPXMjIKhl7NW6BVUDu+lebnx6iPDGqXEDYti/SPvvta/apkW8rV1Xrasi6cQ0Nucw5aoqR1hhwSv1j0X36n0+HzTDa0HE/Diso43ymzBdUrLdLpeqyoGYKOnhRchF7RyzE43O2wBz3fEalVdDDSxNdm4k8h4D5onhfDIGEi9rq5W10toqaA1tT2lHNM0U0zxhezypKkkYGMj0awooI6kuaG2Nss1pcH7lsglSCD4ZBB6+vVc5skD7HIhZCzghu9cJ0tfUNVUZipqhjzOGjyjt4nbdSfHG3q1d02MAs2J92/6LZHK6PItDh2/NZLcF3GpbkqJaNY8+czSTj9khR/jqUMVo482k9wstrqlp6sIHPNasPB9HCqq1TVyHoSpSML7F5SPidRnYwx17M5XzSFXVXuHWHAAWQXxDBPS0N1pauN45Y4ZQvOAC6YblbbbBA//ADoLmnc1zmPbobf4U8VJqKKQnUAg+Gq+g6X8Fh+ov2av1xil0IS0IXn3yvfQWP8AXH+5fUWs9iVa4L+cbyPkgqw0sNTWmSpamNQg/Ap4GlWoQgg45cnYn8049+queQtZsRF2ydTlqOIvp3qTiHSmQGoY240I1twufkrU1gvFFXNLb6By0ZJiaGojZ05lIIJbB8SM4zg6jNnhkbsueOB3b+CkMq4nxBtQDccN/ekbBerk1O09AlAURA7vV94sv5Q5Sd8jPQe3WDqqGma4iS/AfBQXtDmgAknfll99yIYLTU1DJPdKhfKRKDIYF5RMqgABvaVVyPDp06001ewFwhbZpG/cTmfMj3obGcrqnxNX3C2V8MVFVRpDJBzCHslPIQce3B2x7DqVSUUE0AfIDe/FTaOnbUOc0kiyxoqm/X2aSmp62R1jA7Yx8kQUH4H07f4jViykoqQB8sfWvs3O8b9+V+xaasRRu6OF93NIvcXHLdn48lM/DVxjcrSUTPT/AOzftIhn3c2mJmlt3uF+fzVjT4nEGAOba3ALRsNkulDcBUu8VOhXlmi5g7SKM4GBsME5znbfbfUGvq6cwGO+0d1txUWsqY6hwLWkEbzw4WW9WpBW05pHaJu2BwjEd4KRk+71bj1aqaMSxSiQA5a9/wA1Ec4W1QFT1tTSK6Wyuq4aUuxiUtnuZ7uQcgHGOmuqk2XZOaDzVxDQRyxNfKPWPDJdvcbjJ9Lcatv7zl+zGtBp4DnsDwW9uHU7dx8So6eKrrajsIJKqaXlLYapPQetmxrb0TGx9JsgN00GvgtMz6GneI3gXIvpfJEPBr1beUiVp2pQoKNNzEc2cHlJ8MY6bDb06qcUgjEYe0AG+76eagVTqcvaYe+yHflAOaq6tzgr5B3QJC35LZ9nUbDPp8dWWFtLaeI21PC2hsefNKkeww1ABzDc/Ar3Wl/BYfqL9munXNqXQhLQhed/LHIsVLZHc4UVj+Gf9i+o9U0uiICscLmjhqQ+Q2ABzXnlLc0o6iSopqyWKRxyllRh3dsjpv0zqskikkiETmZDzKuJH4XJM6Z8oLjbfoBu81IL45gNO9ZI1O0olcFXDucgkc4HMAd/H0YxjWv0CO7XiL1gDy7MtLhRnGjMryJ2hptYcOP081ow8a1UfZc5iblkd5AFcB1IIVR3e6B3fTnHXUR+DscDZp09/HVYE02dp29mf0TDjOsATNTDzKrqW7BsNk5DYxty4wB7c6RwaO59Q2y92vitg9C/9gff3/lZK19MOszucDLOHYnAxucb6ndBJ+n3K0ixDD4m7LJGgJorlT01ZTzRLG/I5YrJExQ7flDG46+/GtjYHFjg5pvbLmoFdU003RsjlaG3u7ja27tutKq4yqJIqqB5SPKk5RMgePsPAcuB13yPSdRG4PGQHvB2gb6X2ufZyUSR9N0sbIpAWm+0b6W4c/cop+J55quGrSrWOeGPsl5YmIK43yD1JO/qIHrzkMLswsERsdVJacPDCDOL317FTNwp2SNJKmVxHnk5g3dycnG3p1vFJODtCMg8uClRz4WwFokbY9qf5wpf5w/sN/po9EqP0FSv9Uof+1vil84Uv84f2G/00eiVH6Cn/qtD/wBrfFRy1dLIO7Jg5He7Nunw1uhinidtGMnsIyvxUKtqaGqi6PpgLkXIOdgb6/dlfm4tr2V18sV+0iEBfsDzIu+/t3O/pHTUdmFMc122x173HC/A9n3dVs3oomj6KZpZo65ztuI+KxblPRC11qwsQzUzoByN+afVqS2KpJaHtNgb8r6qwkqMNDJTE5u09tst+Rt5r6SpfwWH6i/Zq0XKqXQhLQhAHytfR2L9ck+5k029YKvxX8jJ3fyCB9SFxSWknmoPLqTGRVQnwHK4JJ9AHifVrEyM4qU2hqnEARnwKvChuXkkNW1rrhTzLzI6wl9vWFyV9hxrEStIupsuC1bNLHkfmp6Gz3e4NiktdWy/nyxmFfi+P8M6fSBKLBqpx9azef0RBSfJ9dZFDVlwpKc/zcUTS/8AMSv2aw23KzjwOED13EnssPmsHi7hW8WiljfsxcIXniVXpVKsG5xgMhO2TsDnGeuNMSbJBO4rOPCBFLtROysRn2jiESWv5OnlgWS8V8kUp37Gk5cJ6izKcn2AalSYhM4+rkFshwimjHr+sfd4Lut+Tgqha23WXm8Eq0VgfeoXHwOhmITt1sU5cIpX6AtPYfgUL1/D18t78tTbKiRena0oMyH9kcw941PZiMTh6+SqpsGnaf8AbIcPArOrIa2hSOStt9XBDICRJLHy4AIySp7wG43IxpHE6drw1xtffuukMEqzGXtFyN29QLPE5ULKpLebv53jtqSyrp5HbDHgnhdQZKGpjbtPjIHJS6kKIql3/FFd+rSfunWmo9i/kVKovzUf7m+YX0DSfgsP1F+zXMruFLoQloQgD5Wvo7F+uSfcyabesFAxX8jJ3fyCB9SFxKZ/o29mhZM6wRlwzCk1LT1EyhjSxwpCpGyEwqxb1t3sZ8NcLPJ0DC5ozcTc95+S9YttZFGPDAzYaM+lP8zrrIDeJp7Aq2TrlaKuhdkDrzqAWXO4z0yPdrasFyaiINIvaxgxgFxzDKg9CfRoQqt4A8jj/Wqf71NIptV4HC5J29JOmkq1VcqGkgknqq2mghiwZJJJlVUz0ySdtCFkw8acNVFVFTU15pZ5ZZFiQQNzhnJ2GRkaELN45A+cKDYfQy/amqjF/ZN5/Aqww/rlBd3ytqWME8iXIBVJ2UGEnA9G5OscBzxKNx1LT5lQ8fFqKS3Z8Fla9FXnKq3f8UV36tJ+6daaj2L+RUqi/NR/ub5hfQNJ+Cw/1a/ZrmV3Cl0IS0IQB8rX0ViPh5a4/wDBk029YKBiv5GTu/kED6kLiUzeY3sOhZs6wRtwp+Kx/c/cRa4Cu6jebvMr1hmqJLP5UOE4Pm/sfKuwPZGcnkBycFsb412FP7FnIeSrJOuUL8K3OrqeM7u8ldS1OYIIjPT0LpFUFO07qOXIGCSM7gkHHQ63LBZvEEMFXcRa6yz03zhVMtVX1FXXxF1gB+j5sDlz5oGMY5vboQj2SWea0wST08VPmqpwkcUokAXtUxuAB8NIrJqHvlJpIGqrBUydgHeranY1EMk0ZQwyNho0ILd5Rj16axWPbLdQGm4xjkhpYYntsRkMFuaiUYEp5uRjnIO/Nn7NCFzbLtJc67g9ai8pVSy1CyT0kVH2YjYU8jZLdSQ2PHQhEfHP4xt/9RL+8mqjF/ZN5/Aqxw/rFBd5/Fx/tJPuDrHAP6hF+0+ZUP8AEP5OTu+CyteirzhVroOa1VqgbmnkA/ZOtFTlC89h8lLoR/5UX7m+YX0BTDFNEPQg+zXNLt1LoQloQgn5VYQ1ot85/wBhXJ/zKyf+rQNQomIN2qSQdnkb/BefakrhUzfRt7DoWbOsEbcKfisf3H3EWuArfZt5u/kV6wzVbdFZKK+cL2+nuHbmFVyUiqHjD79GCkcw9RyNdhT+ybyHkqyTrlSvYKmCad7JXR2xHjihSOOmV0SNAcADbB3OMberW5YLAuHAdRTStPZDQVNTUUskFZPd1aV5nJBEuQPOG4xjGMAdNCETeQpa+H7db4jlKV6SFT6eWRBn/DSKyau77YKa+GiNXNVxeSSGWPyadoWLFSu7Lhhsx6EddNYoPh4OvFbUSUdbHT0FokkU1hSvmq6iuVCSqc8g7se+46740IRffbXLWNapaNo0kt9dHUKrbKU5WRxsOvI7Y9YGhCxeOfxlQf1Ev7yaqMX9k3n8CrHDusUF3n8XH+0k+4OscA/qEX7T5lQ/xD+Tk7vgsrXoq84SMZmaOADJnljiA9JZgv8AnqNWOtTv5Kdhrdqrj538M172BgADoNc4u0T6EJaEIa+UWjas4OuSxqWkiRahAvUmJhJj38uPfpHRItDwWHQ5eK8sBDKGU5BGR6xqSDdeeFpabFJvo29h01kzrBG3Cn4sHsh+4i1wFd1Gc3fyK9YZqiO0VsNu4QhraluWGnpWlck42GTrsYPZN5DyVZJ1yse1cdw1l5r46inqaWggooagNPRyRtGTzl+csAMYUYPjg4zrasE1t4+U0MS3C03VrjzpFLDFRlcSuOZUHMQM8pB66ELWprxHfbHFWxU1RTDy+OIxVAUMGSoVD5pI6g9DpFZNUvEF6hoFWlhu1tpLg450jrAXLL0yEVlY76AsVjXfieUW+lahlqamTyOWrlmoo4okkWMhXx22SNz0wfbpoWdwrU3WjuVHbblWVUsjVLpKI6uKRC5j7YsR2Qfk7wGebqcdNCFp8c/jOg/qJf3k1T4x7NvP5qxw/rFBl5/Fx/tJPuDpYB/UIv2nzKhfiD8nJ3fBZWvRV5ytLhil8t4otUGOZUn7dx6oxzA/tcmq7EnWiDeJV1gcd5y/gPPJe1apF1CWhCWhC4kjSVGSRQyMCrA9CDoQvCVpHtsk9smYtLQytASx3KjzSfapU+/W2M5WXHYvD0VU4jR2fz9907eY3sOtirmdYI24U/Fg9kP/AJeLXAV3UZzd/Ir1hmq2YaWorOCqSGkpKKrlKIyxVrssRIbILcoJ2IBxjfGuxg9k3kFWSdcqjQ2O80txut0qYqS5XWoWGKGWb+KhjVRzHlHeIUMfWxx11tWCpU9lvazNUU0BeSJ5ewmqSFL1UuRJVOp3CKvdRQc426HYQip6CK12Oioafm7OnmpkBY5Lfxqbk+JPU+3SKbVSvycSVVS1LaKehp4pQE+dGlJlhQ+dypy+d1xvjoT6NCSgfhupqYUpJKW1i30K9lRU9XAKntVxhmkY7rn0D2nPQNCzqKhq7XULT03DdYlX5R2oqqWSmjp+U/kMyqrGP1FCffggQrXHH4yoc/0eX95NU+Mezbz+ascO65QZefwA/wBpp9wdL8P/ANQi/a7zUP8AEP5KTu+CzNeirzhGPyW0HbXG43Rh3YVFHEcflHDyf+2PcdUOISbc1huXW4PCY6baOrjfu3L0rUFWqWhCWhCbOhC8x+Uu1tR3amu8a4hrFFPUnwWQfRt7xlfco02mzlVYvTdNT7bdW+SF38xvq63rkm9YIz4XdUtXM7BVVYSSTgAdhFrga4FwYBxd/Ir1hupRJwnc6B7HSQisg7WOIB4y4DL7Qd9dhAR0bR2KulaQ85Ket4ltFLlPK0nkH+zp/wCMb2bbD36JJ44+s6yGQvfoFkvxk5bMFsbk8DNMFJ9wB+3UF2LQA5XKkigkIzXNVxbQz0qpWRy0brUQtl+8hAkUnDDxwDscHUiKthm6pzWt9NJGc09TxkxJFvoC6Do9RJ2fN7AAT8ca0S4rCw2bmtjKCR2bjZPTcZMpxX24hfz6aTn/AMCAfhnSixWF/WyQ+gkGma14uJ7I6cxuMMR68sx7Nvg2Dqe2eJwuHBRTE8GxCE+KbvSXC50rUrO0SRvF2pQqpZipAGfZ16aqcTkZK0NYbkZ9ysKGNzDdwtdDd5/AD/aSfcHWX4f/AD8X7Xear/xB+Sk7vgsiZ2jjyiGSRiFjjHV3Jwqj1kkDXoE0oiYXncuCpad1RM2Mb/cOK9h4XpKSwWajtUlTB5Uq80w5wC8rHmcgdfOJ1zBJJudV3AaGgBugW7kaE0+hCYnGhCBOJblW3S8i2UEkiwrUCkUJK0Szz8hkfnde9yRoOikczHlJGNIrMWss2+cHXdrXPTsO3hkX+M+b6qYOuCCCIpmdXOQD5ykY2OdIhMOH+UF0NUKmKeNnUzwEpJ3Su+++DuM+g7g5HhrdG/aauLxGhNJOAOqdPvs8s1tU9dG1HFD5ZQGlaKFmQ1kSszCJFIYFugK9Nck5h1sdoX/4nidMl6Kx7Acyp3rKSX6Sa3N9auhP+etIhcNL/wBrvkt5qYzr8E4r6dRhai3gegV8P/y0dA48f7XfJHpTF0tdE7Kq1FAzMcBRXxEk+AG+kYCBc3/td8kxVMKGuI56ipuE9HUHkjpyF7NGzlseJ8TqwpWMjjD25krU95ebblqWCvmkoZFqGixTMqGaaZYwQfNyT47HUapgbtgt37gCeeizbPsixWh5fB/Srd/xCL/XWj0c8Hf2lZelNTivg/pdt/4hF/ro6A8Hf2lL0pi4erppIzG9VbCp2P8A0hH/AK6bInMO0A6/7Cg1LDkVRr5ovm2KFq2jnmavDhYKhZG5BEy5ONXeCNP+pMIaQNkjMEC+qo8ceHUL8+HmFV4ftddxLe8W2KQwUDbz9oYou0Oxy43OAfNXBOeq9ddDX1HSybDdB5qtwij9Hi6V49Z3uH1R3NwAsdBK3lFEZgpcwfNkHk8jYz3wVMh38efOoFlah2au8BXJ2jioZjIIqmjiuFvWRuYrA4HNFzfldmxxn81k0wkUY6axWLxFeHohDQW5Vmu9ZlaWFuigedI/oRep9JwOp0JgX1WVcbP8x2S21FAstVLZ5zVSDq9SHDLOxx1YiR2x4kAaRFk73KrVMlz4mje82SoeKkoj2lrjBKrXSDzmfx5COZF+sW37ujXNGiwOObPHdI7Xxfw4iiStMcdRG3dE6vsnN6GDYXPrHo0tDtBaainZUxGGTuPAoZpaiGtp1ng7yN6eoPiCPSNSGkOC4iphmp5DHJr59ql5R6B8NZWCj7TuKWB6BosEbbuKaVOeMqrcjdVYDPKRuD8caxewPaWnet9NUvglbKDoVDdRR1VQ9dNNLb6mUjtlaBpoXbpzKU3GT4EaoW0tVCOi2dsDQg2PvXfUuL0lT1XWPA7lIpgjoUoqTtJEaUTVFRLHydoQMKqqdwB1yf8APa3wrCqn0oVNQ3ZDQQBe5z4qsxfF4HQGGF1yfd9U2F9A+Gus2RwXIbbuKWF9A+GjZHBG27ilyr+aPhosOCNp3FQdnPX1sdst/dllliinmB/B1kcID7d9hqsr6oRjo49T7le4TQOlPTTdUaDifkvXqzseF7FR2qw08YqJmFLQxNuC5BJd/EgAF2PU49JGqbQLpdTcrDr6W7WuoWwW+5S18l5ibtZKiTM1I2wkqF8AmDsuwD8uNicJZXBzRDdLIJLVQ/MjJDVWwK1vYHCEBeXs2x+Qy90+4jcDTssAVesN3gvFD28SvFKjmKop5PPglHnI3rHwIII2OmgiyHuGayjpLSb3cC7XOtqVp62Qrlo5jJ2Yh/RRSeUdAc53LZKCbtbBPHHU1t/4kEVeYJ6SopTTzMxKQJ2aM6FcgYPeJ+uN9hhrFQ0Nxht81ZWcO89fZEnK1lNBG3NTSEBjJCMd9TzAlR6yviCtFl1ln3JVEUFHYLhBcKO41YrqS3xpluZZBIx7UHCQiTvMSCeqjcgaSemoT3f5PXhtlLPZZEa6QQqlQrAKldgbk/mv1w3uPqY9XRRKymiq2FsnceH07EGRyB3eN1eKaJuSWKUcrxt6CP8A7nW9rw7RcbVUctK/ZkHI7iu9ZqIloQql0P8AI/7yP98aQ1HMean4dnP3O/iVOTnrrpCoeqbQhLQhWrNa67iCuajtQ5UQ4qaxhlIPV+k/6PvOq6rrhH6keZ8vqrvDsKMpEsws3cOP0RrduCYrdbqd7FDJI0C4qI1cLNP3lcSq527ZXUMM7HddgdUZucyupaQMty4t9dSGpSotdVV8QcQyRGOMVmI/Ikzhu1VVURDI3252xgZxpJ2O/ILuShYrcbdBK1fxAxhmrzLK1L5RCSe7G4BKxA5Hd9Db5JOsliStexterc9HQ3Kit0NCydhTijnkdoSqkqrc47wwp7wx06b7CSHOLYr5U8T1P8DJOzmSCJbgw8wvluQfWC9fHBTWBvuW1trZoiv1nnp6ia62mnWd5lAr7exHLWoBgEZ2EqjofHGD4FclrCyqxbTNYK6+eXH5qTM6U8cXL/GrjImU5Mj8w5eVvUMZGdNJPaUqkFLYEruwrg3lt4qoyAwkc8/ZJnIycjPXlQAflDQhVLd2M1Z85Wioit94qTP2sqwFqWuigk5RJKNuXPNswI3zuwG6smDxRJTcTxwTR0vEFO1qqnOFMjc1PKf0JcYPsPK3q0XRs8E3FHCVv4hKzsWpq5FxHWQAc+PQw6OvqPuxp8lrliZKzYkFwvNbzarnYGIu9OOwzha2DLQt9bxQ+3b0E62Nk/UubrMFkZd1P6w4bx8/vJVRv0OfZrZdURaQbFVLr+BH+sj/AH10b28x5qdho/8AI7nfxKnPXXR3UPco5JkiZVYkyOcJGoLO59AUbk+zWuWZkQu82UinpZqh1o23RPYeBLndiJbwXt1D/MI38olHrPSMfFvZqnqK98nqsyHvXSUeExQ2fL6zvcPn5L0AyWbhe1xxE09BRJ3Y0G2T6AOrMfeTqv0VvmVmVVddbrTSTQiWy2lE5nqpo81Ui435I9+z9rAt+iOujMp5BUbZA9dS3S12NpLLNSOObtlLVEshCsksjEnmRuhG5O+4xjQBZIklKprFvcNNPFJHbuK7bOIuwdvyzjnjPi8LjfIHQBtiumkupzObu0dviVuJKiMGbM7zUtsQgKXwcAscbDAZvUudIncsgMrlE9ktUFnoRTQF5GLGSaaQ5eaQ+c7H0k6aRN1fIzoSQ9drHNHVy3OxGKOtlH8pppfoa0AYAfY8rY2Dgeo5G2ksgcrFRWOqtNRSVdClveOridqiqtlSoaYO5LE944cE5wwJXwB2wGkRZYc8dTURmlen7S43MLPcoImVWpqJD3aceGSDy4OMlpCMaElavNbFZ6+3UdHSDyOtlhFfSTYaKmiclFwvRWZ2Gw27h0ITGmpbdPXrYquvtMNHKI3EcZqaUt2YYjsjkqACM8pUevSsnfirtJe7zIh5aK33iDlAL0NUIpDkZwYpNhsQfP8AHpoRYIevFnskoeZLZfLFUMcnsKFp4ifXHHzr71wfXoBtotE9JDUe1aD270I3S3VrR9lTSQ1KF1PaSU1TTNswO6NGfR4HWQkNwoUGDRQyiRjjoRbI6i3ZxWjbrRHUTAXKurkGd4Ldaalyx/rWjCj4e8amSYjM7q+qlDg1NHm67j25e4fNGlmgitG3D/B9cZX2aqrJI42b6zOxfHsHu1CJJNzqrQNa0bIyCuLNfLlWPQS3S32udIxJLT0a+UTKhJAPO4CjcdeQ9NLNPJUqeCktl3pJfJnaSrnlonutVL21QkoHdAyCEVip2GBnAxvoAQSSqVMtWjhobbNXX+0VZFbKs3ZtVRFW5Tltm5lYEJ5oII2wNNJakU8N6raPiKwsIqmnbyW4xVStCRD1ZHBGzoe8OvU+DZ0IUklbLf6tv4NxxQxAdnLfGiB7vikGR3z+l5g/S6aWqytbVb9otVHZ6MU1DHyrzF3Zjl5HPV2Y7sxO5J00iSdVe0JJaEJaELMvFko7uImqo2WeA80FTE3JLCfSrDcesdD4g6Exkh+uprlQuj3amluccSkJdbcOyq4l/TjXzx9XOfzNJOwKr1FFS3vh69TWKujudbUTRTopbkdWhKNHE2fNwUPUDzjnfJ07pEEaq3cKZqXhSG01Dotdd5uxmAfdnmbmmwc52Uvj0ADQkrl5Snl4lssUqIEpUnrWZsYXkTs1J/71vhoQs3h+7zVXFSzTTTiK6UjvDTSo6rEsTLyEZA3ZXLE+sDwGhC2OJa8/wUvNVSPURSU0E3KyqyOHQHdcjfcbHofXoQnt9FBVwTgG7QqzqrLUVMoZsYOVyxIBzg4IzjQhVuF6Cljkr2EZkqaWunjWWWRncKe8F5iScYcD3aEJr/RXCSlor3TUyJerepc08UnOs0Z+kh5iBnOAQSB3gvr0IXJofn7g+oWEPDNVPJU0rTIVaKTtC8TFTuMEKcaEKs91pDexVWxJbleVpvJqmC3kGHqCO0lICryktjfmwx2OldO3FXRYKy8ES8UVCSw7FbXTkinX6586X34X9Hx0Wune2iI0RURUVQqqMKoGwHoGmsV1oQloQloQloQloQmIzoQsu6cO2u6yrPVU2KpPMqoXMUyex1IbHqzjSsmDZUja7/RH+Q3mOuhByILnACw9AEqYPxVj69FkXCzrh5XWGT574TqS8kPYyT26rSZWjznkwSjEHG45ceG+i6LJ7nfbTJXW6rrVvNFLQyNIq/Nk7BuZCpViqMMYOdj1A0XT2SdEr9xLw9dLPVUHz7BRmqjMReeFwQCMHuty76LhGw7guaTiq3xVKy1V7mr0EZVYqO1TFckjvHlDb7Y6+J0XCCwqzRXeOCSsntlovlY1XL2zBqUQrzcoXYycmNlXr6NF0rKz5TxRXDENuorUpG0lXN28i+2NML/znQjJMOFlrR/1huVXdcnPYOexg9nZpgMPU5bRZF+C3aalgpYEgpYUhhQYWONQqqPUBppKbQhLQhLQhLQhf//Z"/>
          <p:cNvSpPr>
            <a:spLocks noChangeAspect="1" noChangeArrowheads="1"/>
          </p:cNvSpPr>
          <p:nvPr/>
        </p:nvSpPr>
        <p:spPr bwMode="auto">
          <a:xfrm>
            <a:off x="121565" y="139251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defTabSz="914400"/>
            <a:endParaRPr lang="en-GB" sz="240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ＭＳ Ｐゴシック" charset="-128"/>
              <a:cs typeface="+mn-cs"/>
            </a:endParaRPr>
          </a:p>
        </p:txBody>
      </p:sp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640" y="6140960"/>
            <a:ext cx="1916259" cy="577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8002530" y="6590118"/>
            <a:ext cx="102298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defTabSz="914400"/>
            <a:r>
              <a:rPr lang="en-GB" sz="1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©Prof GYH Lip</a:t>
            </a:r>
          </a:p>
        </p:txBody>
      </p:sp>
      <p:pic>
        <p:nvPicPr>
          <p:cNvPr id="14" name="Picture 13" descr="YonseiUniversityEmblem.svg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1224" y="6140960"/>
            <a:ext cx="623842" cy="6591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3023E67-7BAA-DF49-9322-0EB636976A2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8952" y="5680135"/>
            <a:ext cx="2226564" cy="11132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C0E7E49-98F6-6F49-9461-FF548179B0F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0174" y="6154227"/>
            <a:ext cx="2296050" cy="571156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7028" y="6154227"/>
            <a:ext cx="702384" cy="64587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30793"/>
            <a:ext cx="9144000" cy="9824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559081"/>
            <a:ext cx="7772400" cy="1143000"/>
          </a:xfrm>
        </p:spPr>
        <p:txBody>
          <a:bodyPr/>
          <a:lstStyle/>
          <a:p>
            <a:r>
              <a:rPr lang="en-US" sz="2000" i="1" dirty="0"/>
              <a:t>How to apply guidelines into clinical practice </a:t>
            </a: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600" b="1" dirty="0" smtClean="0"/>
              <a:t>The </a:t>
            </a:r>
            <a:r>
              <a:rPr lang="en-US" sz="3600" b="1" dirty="0"/>
              <a:t>default is stroke prevention* unless ‘low risk’</a:t>
            </a:r>
            <a:br>
              <a:rPr lang="en-US" sz="3600" b="1" dirty="0"/>
            </a:br>
            <a:r>
              <a:rPr lang="en-US" dirty="0"/>
              <a:t/>
            </a:r>
            <a:br>
              <a:rPr lang="en-US" dirty="0"/>
            </a:br>
            <a:r>
              <a:rPr lang="en-US" sz="2400" dirty="0">
                <a:solidFill>
                  <a:schemeClr val="tx1"/>
                </a:solidFill>
              </a:rPr>
              <a:t>*Stroke prevention means oral anticoagulation, whether as well managed warfarin with good TTR or NOAC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A89013-2A25-4EF2-82BE-484EC75338E5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839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16932" y="0"/>
            <a:ext cx="7372750" cy="1815882"/>
          </a:xfrm>
          <a:noFill/>
          <a:ln>
            <a:noFill/>
          </a:ln>
        </p:spPr>
        <p:txBody>
          <a:bodyPr/>
          <a:lstStyle/>
          <a:p>
            <a:pPr lvl="1"/>
            <a:r>
              <a:rPr lang="en-US" sz="2800" b="1" dirty="0" smtClean="0">
                <a:latin typeface="+mj-lt"/>
                <a:cs typeface="Calibri"/>
              </a:rPr>
              <a:t>The ‘3 –step’  </a:t>
            </a:r>
            <a:r>
              <a:rPr lang="en-US" sz="1800" i="1" dirty="0" smtClean="0"/>
              <a:t>[</a:t>
            </a:r>
            <a:r>
              <a:rPr lang="en-US" sz="1800" i="1" dirty="0"/>
              <a:t>PS. It’s not a </a:t>
            </a:r>
            <a:r>
              <a:rPr lang="en-US" sz="1800" i="1" dirty="0" smtClean="0"/>
              <a:t>dance routine]</a:t>
            </a:r>
            <a:r>
              <a:rPr lang="en-US" sz="2400" i="1" dirty="0" smtClean="0"/>
              <a:t/>
            </a:r>
            <a:br>
              <a:rPr lang="en-US" sz="2400" i="1" dirty="0" smtClean="0"/>
            </a:br>
            <a:r>
              <a:rPr lang="is-IS" sz="2400" b="1" dirty="0" smtClean="0">
                <a:latin typeface="+mj-lt"/>
                <a:cs typeface="Calibri"/>
              </a:rPr>
              <a:t>….</a:t>
            </a:r>
            <a:r>
              <a:rPr lang="is-IS" sz="2400" b="1" dirty="0">
                <a:latin typeface="+mj-lt"/>
                <a:cs typeface="Calibri"/>
              </a:rPr>
              <a:t> </a:t>
            </a:r>
            <a:r>
              <a:rPr lang="en-US" sz="2400" b="1" dirty="0">
                <a:latin typeface="+mj-lt"/>
                <a:cs typeface="Calibri"/>
              </a:rPr>
              <a:t>t</a:t>
            </a:r>
            <a:r>
              <a:rPr lang="is-IS" sz="2400" b="1" dirty="0" smtClean="0">
                <a:latin typeface="+mj-lt"/>
                <a:cs typeface="Calibri"/>
              </a:rPr>
              <a:t>o streamline decision-making pathway for stroke prevention in patients with atrial fibrillation</a:t>
            </a:r>
            <a:br>
              <a:rPr lang="is-IS" sz="2400" b="1" dirty="0" smtClean="0">
                <a:latin typeface="+mj-lt"/>
                <a:cs typeface="Calibri"/>
              </a:rPr>
            </a:br>
            <a:r>
              <a:rPr lang="en-US" sz="1800" i="1" dirty="0"/>
              <a:t>Lip et al. </a:t>
            </a:r>
            <a:r>
              <a:rPr lang="en-US" sz="1800" i="1" dirty="0" err="1"/>
              <a:t>Thromb</a:t>
            </a:r>
            <a:r>
              <a:rPr lang="en-US" sz="1800" i="1" dirty="0"/>
              <a:t> </a:t>
            </a:r>
            <a:r>
              <a:rPr lang="en-US" sz="1800" i="1" dirty="0" err="1"/>
              <a:t>Haemost</a:t>
            </a:r>
            <a:r>
              <a:rPr lang="en-US" sz="1800" i="1" dirty="0"/>
              <a:t> 2017; 117: 1230–1239 </a:t>
            </a:r>
            <a:r>
              <a:rPr lang="en-US" sz="1800" i="1" dirty="0" smtClean="0"/>
              <a:t/>
            </a:r>
            <a:br>
              <a:rPr lang="en-US" sz="1800" i="1" dirty="0" smtClean="0"/>
            </a:br>
            <a:endParaRPr lang="en-US" sz="1800" dirty="0">
              <a:latin typeface="+mj-lt"/>
              <a:cs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90482" y="1806666"/>
            <a:ext cx="2832988" cy="1869970"/>
          </a:xfrm>
          <a:prstGeom prst="rect">
            <a:avLst/>
          </a:prstGeom>
          <a:solidFill>
            <a:srgbClr val="FF6600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914400"/>
            <a:r>
              <a:rPr lang="en-GB" sz="2000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Step 2   Consider </a:t>
            </a:r>
            <a:r>
              <a:rPr lang="en-GB" sz="2000" b="1" dirty="0">
                <a:solidFill>
                  <a:srgbClr val="FFFFFF"/>
                </a:solidFill>
                <a:latin typeface="Arial Narrow" panose="020B0606020202030204" pitchFamily="34" charset="0"/>
              </a:rPr>
              <a:t>stroke prevention (</a:t>
            </a:r>
            <a:r>
              <a:rPr lang="en-GB" sz="2000" b="1" dirty="0" err="1">
                <a:solidFill>
                  <a:srgbClr val="FFFFFF"/>
                </a:solidFill>
                <a:latin typeface="Arial Narrow" panose="020B0606020202030204" pitchFamily="34" charset="0"/>
              </a:rPr>
              <a:t>ie</a:t>
            </a:r>
            <a:r>
              <a:rPr lang="en-GB" sz="2000" b="1" dirty="0">
                <a:solidFill>
                  <a:srgbClr val="FFFFFF"/>
                </a:solidFill>
                <a:latin typeface="Arial Narrow" panose="020B0606020202030204" pitchFamily="34" charset="0"/>
              </a:rPr>
              <a:t>. oral anticoagulant) in all AF patients with ≥1 additional stroke risk factors*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3317" y="5490559"/>
            <a:ext cx="2207580" cy="1147308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GB" sz="2000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No </a:t>
            </a:r>
            <a:r>
              <a:rPr lang="en-GB" sz="2000" b="1" dirty="0">
                <a:solidFill>
                  <a:srgbClr val="FFFFFF"/>
                </a:solidFill>
                <a:latin typeface="Arial Narrow" panose="020B0606020202030204" pitchFamily="34" charset="0"/>
              </a:rPr>
              <a:t/>
            </a:r>
            <a:br>
              <a:rPr lang="en-GB" sz="2000" b="1" dirty="0">
                <a:solidFill>
                  <a:srgbClr val="FFFFFF"/>
                </a:solidFill>
                <a:latin typeface="Arial Narrow" panose="020B0606020202030204" pitchFamily="34" charset="0"/>
              </a:rPr>
            </a:br>
            <a:r>
              <a:rPr lang="en-GB" sz="2000" b="1" dirty="0">
                <a:solidFill>
                  <a:srgbClr val="FFFFFF"/>
                </a:solidFill>
                <a:latin typeface="Arial Narrow" panose="020B0606020202030204" pitchFamily="34" charset="0"/>
              </a:rPr>
              <a:t>antithrombotic </a:t>
            </a:r>
            <a:r>
              <a:rPr lang="en-GB" sz="2000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treatment</a:t>
            </a:r>
            <a:endParaRPr lang="en-GB" sz="2000" b="1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33721" y="5211280"/>
            <a:ext cx="2577105" cy="1594491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GB" b="1" dirty="0">
                <a:solidFill>
                  <a:srgbClr val="FFFFFF"/>
                </a:solidFill>
                <a:latin typeface="Arial Narrow" panose="020B0606020202030204" pitchFamily="34" charset="0"/>
              </a:rPr>
              <a:t>SAMe-</a:t>
            </a:r>
            <a:r>
              <a:rPr lang="en-GB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TT</a:t>
            </a:r>
            <a:r>
              <a:rPr lang="en-GB" b="1" baseline="-25000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2</a:t>
            </a:r>
            <a:r>
              <a:rPr lang="en-GB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R</a:t>
            </a:r>
            <a:r>
              <a:rPr lang="en-GB" b="1" baseline="-25000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2</a:t>
            </a:r>
            <a:r>
              <a:rPr lang="en-GB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 </a:t>
            </a:r>
            <a:r>
              <a:rPr lang="en-GB" b="1" dirty="0">
                <a:solidFill>
                  <a:srgbClr val="FFFFFF"/>
                </a:solidFill>
                <a:latin typeface="Arial Narrow" panose="020B0606020202030204" pitchFamily="34" charset="0"/>
              </a:rPr>
              <a:t>score &gt;2</a:t>
            </a:r>
          </a:p>
          <a:p>
            <a:pPr algn="ctr" defTabSz="914400"/>
            <a:r>
              <a:rPr lang="en-GB" sz="1600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Regular review/INR checks/counselling for VKA users</a:t>
            </a:r>
            <a:endParaRPr lang="en-GB" sz="1600" dirty="0">
              <a:solidFill>
                <a:srgbClr val="FFFFFF"/>
              </a:solidFill>
              <a:latin typeface="Arial Narrow" panose="020B0606020202030204" pitchFamily="34" charset="0"/>
            </a:endParaRPr>
          </a:p>
          <a:p>
            <a:pPr algn="ctr" defTabSz="914400"/>
            <a:r>
              <a:rPr lang="is-IS" sz="2400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… o</a:t>
            </a:r>
            <a:r>
              <a:rPr lang="en-GB" sz="2400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r try a NOAC</a:t>
            </a:r>
          </a:p>
          <a:p>
            <a:pPr algn="ctr" defTabSz="914400"/>
            <a:endParaRPr lang="en-GB" sz="1600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568166" y="5211280"/>
            <a:ext cx="2206102" cy="1225031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GB" b="1" dirty="0">
                <a:solidFill>
                  <a:srgbClr val="FFFFFF"/>
                </a:solidFill>
                <a:latin typeface="Arial Narrow" panose="020B0606020202030204" pitchFamily="34" charset="0"/>
              </a:rPr>
              <a:t>SAMe-</a:t>
            </a:r>
            <a:r>
              <a:rPr lang="en-GB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TT</a:t>
            </a:r>
            <a:r>
              <a:rPr lang="en-GB" b="1" baseline="-25000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2</a:t>
            </a:r>
            <a:r>
              <a:rPr lang="en-GB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R</a:t>
            </a:r>
            <a:r>
              <a:rPr lang="en-GB" b="1" baseline="-25000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2</a:t>
            </a:r>
            <a:r>
              <a:rPr lang="en-GB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 </a:t>
            </a:r>
            <a:r>
              <a:rPr lang="en-GB" b="1" dirty="0">
                <a:solidFill>
                  <a:srgbClr val="FFFFFF"/>
                </a:solidFill>
                <a:latin typeface="Arial Narrow" panose="020B0606020202030204" pitchFamily="34" charset="0"/>
              </a:rPr>
              <a:t>score 0</a:t>
            </a:r>
            <a:r>
              <a:rPr lang="en-GB" b="1" dirty="0">
                <a:solidFill>
                  <a:srgbClr val="FFFFFF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–2</a:t>
            </a:r>
          </a:p>
          <a:p>
            <a:pPr algn="ctr" defTabSz="914400"/>
            <a:r>
              <a:rPr lang="en-GB" sz="1600" dirty="0" smtClean="0">
                <a:solidFill>
                  <a:srgbClr val="FFFFFF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Consider VKA </a:t>
            </a:r>
            <a:r>
              <a:rPr lang="en-GB" sz="1600" dirty="0">
                <a:solidFill>
                  <a:srgbClr val="FFFFFF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treatment (eg, warfarin)</a:t>
            </a:r>
            <a:endParaRPr lang="en-GB" sz="1600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66924" y="3731671"/>
            <a:ext cx="3651492" cy="984885"/>
          </a:xfrm>
          <a:prstGeom prst="rect">
            <a:avLst/>
          </a:prstGeom>
          <a:solidFill>
            <a:srgbClr val="FF00FF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en-GB" sz="1600" b="1" dirty="0" smtClean="0">
                <a:solidFill>
                  <a:srgbClr val="FFFFFF"/>
                </a:solidFill>
                <a:latin typeface="Calibri"/>
                <a:cs typeface="Calibri"/>
              </a:rPr>
              <a:t>*</a:t>
            </a:r>
            <a:r>
              <a:rPr lang="en-GB" sz="1600" b="1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lang="en-GB" sz="1600" b="1" dirty="0" smtClean="0">
                <a:solidFill>
                  <a:srgbClr val="FFFFFF"/>
                </a:solidFill>
                <a:latin typeface="Calibri"/>
                <a:cs typeface="Calibri"/>
              </a:rPr>
              <a:t>alculate </a:t>
            </a:r>
            <a:r>
              <a:rPr lang="en-GB" sz="1600" b="1" dirty="0">
                <a:solidFill>
                  <a:srgbClr val="FFFFFF"/>
                </a:solidFill>
                <a:latin typeface="Calibri"/>
                <a:cs typeface="Calibri"/>
              </a:rPr>
              <a:t>the HAS-BLED score. </a:t>
            </a:r>
            <a:endParaRPr lang="en-GB" sz="1400" b="1" dirty="0" smtClean="0">
              <a:solidFill>
                <a:srgbClr val="FFFFFF"/>
              </a:solidFill>
              <a:latin typeface="Calibri"/>
              <a:cs typeface="Calibri"/>
            </a:endParaRPr>
          </a:p>
          <a:p>
            <a:pPr algn="ctr" defTabSz="914400"/>
            <a:r>
              <a:rPr lang="en-GB" sz="1400" dirty="0" smtClean="0">
                <a:solidFill>
                  <a:srgbClr val="FFFFFF"/>
                </a:solidFill>
                <a:latin typeface="Calibri"/>
                <a:cs typeface="Calibri"/>
              </a:rPr>
              <a:t>If </a:t>
            </a:r>
            <a:r>
              <a:rPr lang="en-GB" sz="1400" dirty="0">
                <a:solidFill>
                  <a:srgbClr val="FFFFFF"/>
                </a:solidFill>
                <a:latin typeface="Calibri"/>
                <a:cs typeface="Calibri"/>
              </a:rPr>
              <a:t>HAS-BLED ≥3, address the modifiable bleeding risk factors </a:t>
            </a:r>
            <a:r>
              <a:rPr lang="en-GB" sz="1400" dirty="0" smtClean="0">
                <a:solidFill>
                  <a:srgbClr val="FFFFFF"/>
                </a:solidFill>
                <a:latin typeface="Calibri"/>
                <a:cs typeface="Calibri"/>
              </a:rPr>
              <a:t>and ‘flag up’ for regular review and follow</a:t>
            </a:r>
            <a:r>
              <a:rPr lang="en-GB" sz="1400" dirty="0">
                <a:solidFill>
                  <a:srgbClr val="FFFFFF"/>
                </a:solidFill>
                <a:latin typeface="Calibri"/>
                <a:cs typeface="Calibri"/>
              </a:rPr>
              <a:t>-up. </a:t>
            </a:r>
          </a:p>
        </p:txBody>
      </p:sp>
      <p:cxnSp>
        <p:nvCxnSpPr>
          <p:cNvPr id="48" name="Elbow Connector 47"/>
          <p:cNvCxnSpPr/>
          <p:nvPr/>
        </p:nvCxnSpPr>
        <p:spPr>
          <a:xfrm rot="5400000">
            <a:off x="5902223" y="4173694"/>
            <a:ext cx="2090718" cy="12700"/>
          </a:xfrm>
          <a:prstGeom prst="bentConnector3">
            <a:avLst>
              <a:gd name="adj1" fmla="val 50000"/>
            </a:avLst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333720" y="3849282"/>
            <a:ext cx="2446465" cy="646331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66"/>
                </a:solidFill>
                <a:latin typeface="Arial Narrow" panose="020B0606020202030204" pitchFamily="34" charset="0"/>
              </a:rPr>
              <a:t>Calculate </a:t>
            </a:r>
            <a:br>
              <a:rPr lang="en-GB" b="1" dirty="0">
                <a:solidFill>
                  <a:srgbClr val="000066"/>
                </a:solidFill>
                <a:latin typeface="Arial Narrow" panose="020B0606020202030204" pitchFamily="34" charset="0"/>
              </a:rPr>
            </a:br>
            <a:r>
              <a:rPr lang="en-GB" b="1" dirty="0">
                <a:solidFill>
                  <a:srgbClr val="000066"/>
                </a:solidFill>
                <a:latin typeface="Arial Narrow" panose="020B0606020202030204" pitchFamily="34" charset="0"/>
              </a:rPr>
              <a:t>SAMe-TT</a:t>
            </a:r>
            <a:r>
              <a:rPr lang="en-GB" b="1" baseline="-25000" dirty="0">
                <a:solidFill>
                  <a:srgbClr val="000066"/>
                </a:solidFill>
                <a:latin typeface="Arial Narrow" panose="020B0606020202030204" pitchFamily="34" charset="0"/>
              </a:rPr>
              <a:t>2</a:t>
            </a:r>
            <a:r>
              <a:rPr lang="en-GB" b="1" dirty="0">
                <a:solidFill>
                  <a:srgbClr val="000066"/>
                </a:solidFill>
                <a:latin typeface="Arial Narrow" panose="020B0606020202030204" pitchFamily="34" charset="0"/>
              </a:rPr>
              <a:t>R</a:t>
            </a:r>
            <a:r>
              <a:rPr lang="en-GB" b="1" baseline="-25000" dirty="0">
                <a:solidFill>
                  <a:srgbClr val="000066"/>
                </a:solidFill>
                <a:latin typeface="Arial Narrow" panose="020B0606020202030204" pitchFamily="34" charset="0"/>
              </a:rPr>
              <a:t>2</a:t>
            </a:r>
            <a:r>
              <a:rPr lang="en-GB" b="1" dirty="0">
                <a:solidFill>
                  <a:srgbClr val="000066"/>
                </a:solidFill>
                <a:latin typeface="Arial Narrow" panose="020B0606020202030204" pitchFamily="34" charset="0"/>
              </a:rPr>
              <a:t> </a:t>
            </a:r>
            <a:r>
              <a:rPr lang="en-GB" b="1" dirty="0" smtClean="0">
                <a:solidFill>
                  <a:srgbClr val="000066"/>
                </a:solidFill>
                <a:latin typeface="Arial Narrow" panose="020B0606020202030204" pitchFamily="34" charset="0"/>
              </a:rPr>
              <a:t>score</a:t>
            </a:r>
            <a:endParaRPr lang="en-GB" b="1" dirty="0">
              <a:solidFill>
                <a:srgbClr val="000066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5728623" y="2733338"/>
            <a:ext cx="559452" cy="324479"/>
          </a:xfrm>
          <a:prstGeom prst="rightArrow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2353412" y="1937487"/>
            <a:ext cx="559452" cy="324479"/>
          </a:xfrm>
          <a:prstGeom prst="rightArrow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Times New Roman"/>
            </a:endParaRPr>
          </a:p>
        </p:txBody>
      </p:sp>
      <p:cxnSp>
        <p:nvCxnSpPr>
          <p:cNvPr id="26" name="Elbow Connector 25"/>
          <p:cNvCxnSpPr/>
          <p:nvPr/>
        </p:nvCxnSpPr>
        <p:spPr>
          <a:xfrm rot="10800000" flipV="1">
            <a:off x="5774269" y="4918642"/>
            <a:ext cx="990606" cy="758252"/>
          </a:xfrm>
          <a:prstGeom prst="bentConnector3">
            <a:avLst>
              <a:gd name="adj1" fmla="val 69231"/>
            </a:avLst>
          </a:prstGeom>
          <a:ln w="381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6764870" y="4495614"/>
            <a:ext cx="0" cy="423028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1151469" y="2424206"/>
            <a:ext cx="12700" cy="3066353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27117" y="2968021"/>
            <a:ext cx="2283780" cy="1966427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600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GB" b="1" dirty="0">
                <a:solidFill>
                  <a:srgbClr val="000066"/>
                </a:solidFill>
                <a:latin typeface="Arial Narrow" panose="020B0606020202030204" pitchFamily="34" charset="0"/>
              </a:rPr>
              <a:t>Low stroke risk</a:t>
            </a:r>
          </a:p>
          <a:p>
            <a:pPr algn="ctr" defTabSz="914400"/>
            <a:r>
              <a:rPr lang="en-GB" dirty="0">
                <a:solidFill>
                  <a:srgbClr val="000066"/>
                </a:solidFill>
                <a:latin typeface="Arial Narrow" panose="020B0606020202030204" pitchFamily="34" charset="0"/>
              </a:rPr>
              <a:t>CHA</a:t>
            </a:r>
            <a:r>
              <a:rPr lang="en-GB" baseline="-25000" dirty="0">
                <a:solidFill>
                  <a:srgbClr val="000066"/>
                </a:solidFill>
                <a:latin typeface="Arial Narrow" panose="020B0606020202030204" pitchFamily="34" charset="0"/>
              </a:rPr>
              <a:t>2</a:t>
            </a:r>
            <a:r>
              <a:rPr lang="en-GB" dirty="0">
                <a:solidFill>
                  <a:srgbClr val="000066"/>
                </a:solidFill>
                <a:latin typeface="Arial Narrow" panose="020B0606020202030204" pitchFamily="34" charset="0"/>
              </a:rPr>
              <a:t>DS</a:t>
            </a:r>
            <a:r>
              <a:rPr lang="en-GB" baseline="-25000" dirty="0">
                <a:solidFill>
                  <a:srgbClr val="000066"/>
                </a:solidFill>
                <a:latin typeface="Arial Narrow" panose="020B0606020202030204" pitchFamily="34" charset="0"/>
              </a:rPr>
              <a:t>2</a:t>
            </a:r>
            <a:r>
              <a:rPr lang="en-GB" dirty="0">
                <a:solidFill>
                  <a:srgbClr val="000066"/>
                </a:solidFill>
                <a:latin typeface="Arial Narrow" panose="020B0606020202030204" pitchFamily="34" charset="0"/>
              </a:rPr>
              <a:t>-VASc score:</a:t>
            </a:r>
          </a:p>
          <a:p>
            <a:pPr algn="ctr" defTabSz="914400"/>
            <a:r>
              <a:rPr lang="en-GB" dirty="0">
                <a:solidFill>
                  <a:srgbClr val="000066"/>
                </a:solidFill>
                <a:latin typeface="Arial Narrow" panose="020B0606020202030204" pitchFamily="34" charset="0"/>
              </a:rPr>
              <a:t>0 in males</a:t>
            </a:r>
          </a:p>
          <a:p>
            <a:pPr algn="ctr" defTabSz="914400"/>
            <a:r>
              <a:rPr lang="en-GB" dirty="0">
                <a:solidFill>
                  <a:srgbClr val="000066"/>
                </a:solidFill>
                <a:latin typeface="Arial Narrow" panose="020B0606020202030204" pitchFamily="34" charset="0"/>
              </a:rPr>
              <a:t>1 in females</a:t>
            </a:r>
          </a:p>
        </p:txBody>
      </p:sp>
      <p:sp>
        <p:nvSpPr>
          <p:cNvPr id="9" name="Rectangle 8"/>
          <p:cNvSpPr/>
          <p:nvPr/>
        </p:nvSpPr>
        <p:spPr>
          <a:xfrm>
            <a:off x="6312555" y="2212956"/>
            <a:ext cx="2598271" cy="1508034"/>
          </a:xfrm>
          <a:prstGeom prst="rect">
            <a:avLst/>
          </a:prstGeom>
          <a:solidFill>
            <a:srgbClr val="FF0000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914400"/>
            <a:r>
              <a:rPr lang="en-GB" sz="2000" b="1" dirty="0">
                <a:solidFill>
                  <a:srgbClr val="FFFFFF"/>
                </a:solidFill>
                <a:latin typeface="Arial Narrow" panose="020B0606020202030204" pitchFamily="34" charset="0"/>
              </a:rPr>
              <a:t>Step 3</a:t>
            </a:r>
          </a:p>
          <a:p>
            <a:pPr defTabSz="914400"/>
            <a:r>
              <a:rPr lang="en-GB" sz="2000" b="1" dirty="0">
                <a:solidFill>
                  <a:srgbClr val="FFFFFF"/>
                </a:solidFill>
                <a:latin typeface="Arial Narrow" panose="020B0606020202030204" pitchFamily="34" charset="0"/>
              </a:rPr>
              <a:t>Decide on </a:t>
            </a:r>
            <a:r>
              <a:rPr lang="en-GB" sz="2000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NOAC or VKA </a:t>
            </a:r>
            <a:r>
              <a:rPr lang="en-GB" sz="2000" b="1" dirty="0">
                <a:solidFill>
                  <a:srgbClr val="FFFFFF"/>
                </a:solidFill>
                <a:latin typeface="Arial Narrow" panose="020B0606020202030204" pitchFamily="34" charset="0"/>
              </a:rPr>
              <a:t>with high time in therapeutic </a:t>
            </a:r>
            <a:r>
              <a:rPr lang="en-GB" sz="2000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range</a:t>
            </a:r>
          </a:p>
          <a:p>
            <a:pPr defTabSz="914400"/>
            <a:endParaRPr lang="en-GB" sz="2000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7669" y="3807"/>
            <a:ext cx="1816331" cy="23526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7117" y="1891331"/>
            <a:ext cx="2283780" cy="82073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914400"/>
            <a:r>
              <a:rPr lang="en-GB" sz="2000" b="1" dirty="0">
                <a:solidFill>
                  <a:srgbClr val="000066"/>
                </a:solidFill>
                <a:latin typeface="Arial Narrow" panose="020B0606020202030204" pitchFamily="34" charset="0"/>
              </a:rPr>
              <a:t>Step </a:t>
            </a:r>
            <a:r>
              <a:rPr lang="en-GB" sz="2000" b="1" dirty="0" smtClean="0">
                <a:solidFill>
                  <a:srgbClr val="000066"/>
                </a:solidFill>
                <a:latin typeface="Arial Narrow" panose="020B0606020202030204" pitchFamily="34" charset="0"/>
              </a:rPr>
              <a:t>1 Identify </a:t>
            </a:r>
            <a:r>
              <a:rPr lang="en-GB" sz="2000" b="1" dirty="0">
                <a:solidFill>
                  <a:srgbClr val="000066"/>
                </a:solidFill>
                <a:latin typeface="Arial Narrow" panose="020B0606020202030204" pitchFamily="34" charset="0"/>
              </a:rPr>
              <a:t>low-risk patients</a:t>
            </a:r>
          </a:p>
        </p:txBody>
      </p:sp>
    </p:spTree>
    <p:extLst>
      <p:ext uri="{BB962C8B-B14F-4D97-AF65-F5344CB8AC3E}">
        <p14:creationId xmlns:p14="http://schemas.microsoft.com/office/powerpoint/2010/main" val="12645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16932" y="0"/>
            <a:ext cx="7372750" cy="1815882"/>
          </a:xfrm>
          <a:noFill/>
          <a:ln>
            <a:noFill/>
          </a:ln>
        </p:spPr>
        <p:txBody>
          <a:bodyPr/>
          <a:lstStyle/>
          <a:p>
            <a:pPr lvl="1"/>
            <a:r>
              <a:rPr lang="en-US" sz="2800" b="1" dirty="0" smtClean="0">
                <a:latin typeface="+mj-lt"/>
                <a:cs typeface="Calibri"/>
              </a:rPr>
              <a:t>The ‘3 –step’  </a:t>
            </a:r>
            <a:r>
              <a:rPr lang="en-US" sz="1800" i="1" dirty="0" smtClean="0"/>
              <a:t>[</a:t>
            </a:r>
            <a:r>
              <a:rPr lang="en-US" sz="1800" i="1" dirty="0"/>
              <a:t>PS. It’s not a </a:t>
            </a:r>
            <a:r>
              <a:rPr lang="en-US" sz="1800" i="1" dirty="0" smtClean="0"/>
              <a:t>dance routine]</a:t>
            </a:r>
            <a:r>
              <a:rPr lang="en-US" sz="2400" i="1" dirty="0" smtClean="0"/>
              <a:t/>
            </a:r>
            <a:br>
              <a:rPr lang="en-US" sz="2400" i="1" dirty="0" smtClean="0"/>
            </a:br>
            <a:r>
              <a:rPr lang="is-IS" sz="2400" b="1" dirty="0" smtClean="0">
                <a:latin typeface="+mj-lt"/>
                <a:cs typeface="Calibri"/>
              </a:rPr>
              <a:t>….</a:t>
            </a:r>
            <a:r>
              <a:rPr lang="is-IS" sz="2400" b="1" dirty="0">
                <a:latin typeface="+mj-lt"/>
                <a:cs typeface="Calibri"/>
              </a:rPr>
              <a:t> </a:t>
            </a:r>
            <a:r>
              <a:rPr lang="en-US" sz="2400" b="1" dirty="0">
                <a:latin typeface="+mj-lt"/>
                <a:cs typeface="Calibri"/>
              </a:rPr>
              <a:t>t</a:t>
            </a:r>
            <a:r>
              <a:rPr lang="is-IS" sz="2400" b="1" dirty="0" smtClean="0">
                <a:latin typeface="+mj-lt"/>
                <a:cs typeface="Calibri"/>
              </a:rPr>
              <a:t>o streamline decision-making pathway for stroke prevention in patients with atrial fibrillation</a:t>
            </a:r>
            <a:br>
              <a:rPr lang="is-IS" sz="2400" b="1" dirty="0" smtClean="0">
                <a:latin typeface="+mj-lt"/>
                <a:cs typeface="Calibri"/>
              </a:rPr>
            </a:br>
            <a:r>
              <a:rPr lang="en-US" sz="1800" i="1" dirty="0"/>
              <a:t>Lip et al. </a:t>
            </a:r>
            <a:r>
              <a:rPr lang="en-US" sz="1800" i="1" dirty="0" err="1"/>
              <a:t>Thromb</a:t>
            </a:r>
            <a:r>
              <a:rPr lang="en-US" sz="1800" i="1" dirty="0"/>
              <a:t> </a:t>
            </a:r>
            <a:r>
              <a:rPr lang="en-US" sz="1800" i="1" dirty="0" err="1"/>
              <a:t>Haemost</a:t>
            </a:r>
            <a:r>
              <a:rPr lang="en-US" sz="1800" i="1" dirty="0"/>
              <a:t> 2017; 117: 1230–1239 </a:t>
            </a:r>
            <a:r>
              <a:rPr lang="en-US" sz="1800" i="1" dirty="0" smtClean="0"/>
              <a:t/>
            </a:r>
            <a:br>
              <a:rPr lang="en-US" sz="1800" i="1" dirty="0" smtClean="0"/>
            </a:br>
            <a:endParaRPr lang="en-US" sz="1800" dirty="0">
              <a:latin typeface="+mj-lt"/>
              <a:cs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90482" y="1806666"/>
            <a:ext cx="2832988" cy="1869970"/>
          </a:xfrm>
          <a:prstGeom prst="rect">
            <a:avLst/>
          </a:prstGeom>
          <a:solidFill>
            <a:srgbClr val="FF6600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914400"/>
            <a:r>
              <a:rPr lang="en-GB" sz="2000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Step 2   Consider </a:t>
            </a:r>
            <a:r>
              <a:rPr lang="en-GB" sz="2000" b="1" dirty="0">
                <a:solidFill>
                  <a:srgbClr val="FFFFFF"/>
                </a:solidFill>
                <a:latin typeface="Arial Narrow" panose="020B0606020202030204" pitchFamily="34" charset="0"/>
              </a:rPr>
              <a:t>stroke prevention (</a:t>
            </a:r>
            <a:r>
              <a:rPr lang="en-GB" sz="2000" b="1" dirty="0" err="1">
                <a:solidFill>
                  <a:srgbClr val="FFFFFF"/>
                </a:solidFill>
                <a:latin typeface="Arial Narrow" panose="020B0606020202030204" pitchFamily="34" charset="0"/>
              </a:rPr>
              <a:t>ie</a:t>
            </a:r>
            <a:r>
              <a:rPr lang="en-GB" sz="2000" b="1" dirty="0">
                <a:solidFill>
                  <a:srgbClr val="FFFFFF"/>
                </a:solidFill>
                <a:latin typeface="Arial Narrow" panose="020B0606020202030204" pitchFamily="34" charset="0"/>
              </a:rPr>
              <a:t>. oral anticoagulant) in all AF patients with ≥1 additional stroke risk factors*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3317" y="5490559"/>
            <a:ext cx="2207580" cy="1147308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GB" sz="2000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No </a:t>
            </a:r>
            <a:r>
              <a:rPr lang="en-GB" sz="2000" b="1" dirty="0">
                <a:solidFill>
                  <a:srgbClr val="FFFFFF"/>
                </a:solidFill>
                <a:latin typeface="Arial Narrow" panose="020B0606020202030204" pitchFamily="34" charset="0"/>
              </a:rPr>
              <a:t/>
            </a:r>
            <a:br>
              <a:rPr lang="en-GB" sz="2000" b="1" dirty="0">
                <a:solidFill>
                  <a:srgbClr val="FFFFFF"/>
                </a:solidFill>
                <a:latin typeface="Arial Narrow" panose="020B0606020202030204" pitchFamily="34" charset="0"/>
              </a:rPr>
            </a:br>
            <a:r>
              <a:rPr lang="en-GB" sz="2000" b="1" dirty="0">
                <a:solidFill>
                  <a:srgbClr val="FFFFFF"/>
                </a:solidFill>
                <a:latin typeface="Arial Narrow" panose="020B0606020202030204" pitchFamily="34" charset="0"/>
              </a:rPr>
              <a:t>antithrombotic </a:t>
            </a:r>
            <a:r>
              <a:rPr lang="en-GB" sz="2000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treatment</a:t>
            </a:r>
            <a:endParaRPr lang="en-GB" sz="2000" b="1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33721" y="5211280"/>
            <a:ext cx="2577105" cy="1594491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GB" b="1" dirty="0">
                <a:solidFill>
                  <a:srgbClr val="FFFFFF"/>
                </a:solidFill>
                <a:latin typeface="Arial Narrow" panose="020B0606020202030204" pitchFamily="34" charset="0"/>
              </a:rPr>
              <a:t>SAMe-</a:t>
            </a:r>
            <a:r>
              <a:rPr lang="en-GB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TT</a:t>
            </a:r>
            <a:r>
              <a:rPr lang="en-GB" b="1" baseline="-25000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2</a:t>
            </a:r>
            <a:r>
              <a:rPr lang="en-GB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R</a:t>
            </a:r>
            <a:r>
              <a:rPr lang="en-GB" b="1" baseline="-25000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2</a:t>
            </a:r>
            <a:r>
              <a:rPr lang="en-GB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 </a:t>
            </a:r>
            <a:r>
              <a:rPr lang="en-GB" b="1" dirty="0">
                <a:solidFill>
                  <a:srgbClr val="FFFFFF"/>
                </a:solidFill>
                <a:latin typeface="Arial Narrow" panose="020B0606020202030204" pitchFamily="34" charset="0"/>
              </a:rPr>
              <a:t>score &gt;2</a:t>
            </a:r>
          </a:p>
          <a:p>
            <a:pPr algn="ctr" defTabSz="914400"/>
            <a:r>
              <a:rPr lang="en-GB" sz="1600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Regular review/INR checks/counselling for </a:t>
            </a:r>
            <a:r>
              <a:rPr lang="en-GB" sz="1600" smtClean="0">
                <a:solidFill>
                  <a:srgbClr val="FFFFFF"/>
                </a:solidFill>
                <a:latin typeface="Arial Narrow" panose="020B0606020202030204" pitchFamily="34" charset="0"/>
              </a:rPr>
              <a:t>VKA users</a:t>
            </a:r>
            <a:endParaRPr lang="en-GB" sz="1600" dirty="0">
              <a:solidFill>
                <a:srgbClr val="FFFFFF"/>
              </a:solidFill>
              <a:latin typeface="Arial Narrow" panose="020B0606020202030204" pitchFamily="34" charset="0"/>
            </a:endParaRPr>
          </a:p>
          <a:p>
            <a:pPr algn="ctr" defTabSz="914400"/>
            <a:r>
              <a:rPr lang="is-IS" sz="2400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… o</a:t>
            </a:r>
            <a:r>
              <a:rPr lang="en-GB" sz="2400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r try a NOAC</a:t>
            </a:r>
          </a:p>
          <a:p>
            <a:pPr algn="ctr" defTabSz="914400"/>
            <a:endParaRPr lang="en-GB" sz="1600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568166" y="5211280"/>
            <a:ext cx="2206102" cy="1225031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GB" b="1" dirty="0">
                <a:solidFill>
                  <a:srgbClr val="FFFFFF"/>
                </a:solidFill>
                <a:latin typeface="Arial Narrow" panose="020B0606020202030204" pitchFamily="34" charset="0"/>
              </a:rPr>
              <a:t>SAMe-</a:t>
            </a:r>
            <a:r>
              <a:rPr lang="en-GB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TT</a:t>
            </a:r>
            <a:r>
              <a:rPr lang="en-GB" b="1" baseline="-25000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2</a:t>
            </a:r>
            <a:r>
              <a:rPr lang="en-GB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R</a:t>
            </a:r>
            <a:r>
              <a:rPr lang="en-GB" b="1" baseline="-25000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2</a:t>
            </a:r>
            <a:r>
              <a:rPr lang="en-GB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 </a:t>
            </a:r>
            <a:r>
              <a:rPr lang="en-GB" b="1" dirty="0">
                <a:solidFill>
                  <a:srgbClr val="FFFFFF"/>
                </a:solidFill>
                <a:latin typeface="Arial Narrow" panose="020B0606020202030204" pitchFamily="34" charset="0"/>
              </a:rPr>
              <a:t>score 0</a:t>
            </a:r>
            <a:r>
              <a:rPr lang="en-GB" b="1" dirty="0">
                <a:solidFill>
                  <a:srgbClr val="FFFFFF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–2</a:t>
            </a:r>
          </a:p>
          <a:p>
            <a:pPr algn="ctr" defTabSz="914400"/>
            <a:r>
              <a:rPr lang="en-GB" sz="1600" dirty="0" smtClean="0">
                <a:solidFill>
                  <a:srgbClr val="FFFFFF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Consider VKA </a:t>
            </a:r>
            <a:r>
              <a:rPr lang="en-GB" sz="1600" dirty="0">
                <a:solidFill>
                  <a:srgbClr val="FFFFFF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treatment (eg, warfarin)</a:t>
            </a:r>
            <a:endParaRPr lang="en-GB" sz="1600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66924" y="3731671"/>
            <a:ext cx="3651492" cy="984885"/>
          </a:xfrm>
          <a:prstGeom prst="rect">
            <a:avLst/>
          </a:prstGeom>
          <a:solidFill>
            <a:srgbClr val="FF00FF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en-GB" sz="1600" b="1" dirty="0" smtClean="0">
                <a:solidFill>
                  <a:srgbClr val="FFFFFF"/>
                </a:solidFill>
                <a:latin typeface="Calibri"/>
                <a:cs typeface="Calibri"/>
              </a:rPr>
              <a:t>*</a:t>
            </a:r>
            <a:r>
              <a:rPr lang="en-GB" sz="1600" b="1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lang="en-GB" sz="1600" b="1" dirty="0" smtClean="0">
                <a:solidFill>
                  <a:srgbClr val="FFFFFF"/>
                </a:solidFill>
                <a:latin typeface="Calibri"/>
                <a:cs typeface="Calibri"/>
              </a:rPr>
              <a:t>alculate </a:t>
            </a:r>
            <a:r>
              <a:rPr lang="en-GB" sz="1600" b="1" dirty="0">
                <a:solidFill>
                  <a:srgbClr val="FFFFFF"/>
                </a:solidFill>
                <a:latin typeface="Calibri"/>
                <a:cs typeface="Calibri"/>
              </a:rPr>
              <a:t>the HAS-BLED score. </a:t>
            </a:r>
            <a:endParaRPr lang="en-GB" sz="1600" b="1" dirty="0" smtClean="0">
              <a:solidFill>
                <a:srgbClr val="FFFFFF"/>
              </a:solidFill>
              <a:latin typeface="Calibri"/>
              <a:cs typeface="Calibri"/>
            </a:endParaRPr>
          </a:p>
          <a:p>
            <a:pPr algn="ctr" defTabSz="914400"/>
            <a:r>
              <a:rPr lang="en-GB" sz="1400" dirty="0" smtClean="0">
                <a:solidFill>
                  <a:srgbClr val="FFFFFF"/>
                </a:solidFill>
                <a:latin typeface="Calibri"/>
                <a:cs typeface="Calibri"/>
              </a:rPr>
              <a:t>If </a:t>
            </a:r>
            <a:r>
              <a:rPr lang="en-GB" sz="1400" dirty="0">
                <a:solidFill>
                  <a:srgbClr val="FFFFFF"/>
                </a:solidFill>
                <a:latin typeface="Calibri"/>
                <a:cs typeface="Calibri"/>
              </a:rPr>
              <a:t>HAS-BLED ≥3, address the modifiable bleeding risk factors </a:t>
            </a:r>
            <a:r>
              <a:rPr lang="en-GB" sz="1400" dirty="0" smtClean="0">
                <a:solidFill>
                  <a:srgbClr val="FFFFFF"/>
                </a:solidFill>
                <a:latin typeface="Calibri"/>
                <a:cs typeface="Calibri"/>
              </a:rPr>
              <a:t>and ‘flag up’ for regular review and follow</a:t>
            </a:r>
            <a:r>
              <a:rPr lang="en-GB" sz="1400" dirty="0">
                <a:solidFill>
                  <a:srgbClr val="FFFFFF"/>
                </a:solidFill>
                <a:latin typeface="Calibri"/>
                <a:cs typeface="Calibri"/>
              </a:rPr>
              <a:t>-up. </a:t>
            </a:r>
          </a:p>
        </p:txBody>
      </p:sp>
      <p:cxnSp>
        <p:nvCxnSpPr>
          <p:cNvPr id="48" name="Elbow Connector 47"/>
          <p:cNvCxnSpPr/>
          <p:nvPr/>
        </p:nvCxnSpPr>
        <p:spPr>
          <a:xfrm rot="5400000">
            <a:off x="6189026" y="4473196"/>
            <a:ext cx="1504413" cy="12700"/>
          </a:xfrm>
          <a:prstGeom prst="bentConnector3">
            <a:avLst>
              <a:gd name="adj1" fmla="val 50000"/>
            </a:avLst>
          </a:prstGeom>
          <a:ln w="38100" cmpd="sng"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333720" y="3849282"/>
            <a:ext cx="2446465" cy="646331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66"/>
                </a:solidFill>
                <a:latin typeface="Arial Narrow" panose="020B0606020202030204" pitchFamily="34" charset="0"/>
              </a:rPr>
              <a:t>Calculate </a:t>
            </a:r>
            <a:br>
              <a:rPr lang="en-GB" b="1" dirty="0">
                <a:solidFill>
                  <a:srgbClr val="000066"/>
                </a:solidFill>
                <a:latin typeface="Arial Narrow" panose="020B0606020202030204" pitchFamily="34" charset="0"/>
              </a:rPr>
            </a:br>
            <a:r>
              <a:rPr lang="en-GB" b="1" dirty="0">
                <a:solidFill>
                  <a:srgbClr val="000066"/>
                </a:solidFill>
                <a:latin typeface="Arial Narrow" panose="020B0606020202030204" pitchFamily="34" charset="0"/>
              </a:rPr>
              <a:t>SAMe-TT</a:t>
            </a:r>
            <a:r>
              <a:rPr lang="en-GB" b="1" baseline="-25000" dirty="0">
                <a:solidFill>
                  <a:srgbClr val="000066"/>
                </a:solidFill>
                <a:latin typeface="Arial Narrow" panose="020B0606020202030204" pitchFamily="34" charset="0"/>
              </a:rPr>
              <a:t>2</a:t>
            </a:r>
            <a:r>
              <a:rPr lang="en-GB" b="1" dirty="0">
                <a:solidFill>
                  <a:srgbClr val="000066"/>
                </a:solidFill>
                <a:latin typeface="Arial Narrow" panose="020B0606020202030204" pitchFamily="34" charset="0"/>
              </a:rPr>
              <a:t>R</a:t>
            </a:r>
            <a:r>
              <a:rPr lang="en-GB" b="1" baseline="-25000" dirty="0">
                <a:solidFill>
                  <a:srgbClr val="000066"/>
                </a:solidFill>
                <a:latin typeface="Arial Narrow" panose="020B0606020202030204" pitchFamily="34" charset="0"/>
              </a:rPr>
              <a:t>2</a:t>
            </a:r>
            <a:r>
              <a:rPr lang="en-GB" b="1" dirty="0">
                <a:solidFill>
                  <a:srgbClr val="000066"/>
                </a:solidFill>
                <a:latin typeface="Arial Narrow" panose="020B0606020202030204" pitchFamily="34" charset="0"/>
              </a:rPr>
              <a:t> </a:t>
            </a:r>
            <a:r>
              <a:rPr lang="en-GB" b="1" dirty="0" smtClean="0">
                <a:solidFill>
                  <a:srgbClr val="000066"/>
                </a:solidFill>
                <a:latin typeface="Arial Narrow" panose="020B0606020202030204" pitchFamily="34" charset="0"/>
              </a:rPr>
              <a:t>score</a:t>
            </a:r>
            <a:endParaRPr lang="en-GB" b="1" dirty="0">
              <a:solidFill>
                <a:srgbClr val="000066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5728623" y="2733338"/>
            <a:ext cx="559452" cy="324479"/>
          </a:xfrm>
          <a:prstGeom prst="rightArrow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2353412" y="1937487"/>
            <a:ext cx="559452" cy="324479"/>
          </a:xfrm>
          <a:prstGeom prst="rightArrow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Times New Roman"/>
            </a:endParaRPr>
          </a:p>
        </p:txBody>
      </p:sp>
      <p:cxnSp>
        <p:nvCxnSpPr>
          <p:cNvPr id="26" name="Elbow Connector 25"/>
          <p:cNvCxnSpPr/>
          <p:nvPr/>
        </p:nvCxnSpPr>
        <p:spPr>
          <a:xfrm rot="10800000" flipV="1">
            <a:off x="5774269" y="4918642"/>
            <a:ext cx="990606" cy="758252"/>
          </a:xfrm>
          <a:prstGeom prst="bentConnector3">
            <a:avLst>
              <a:gd name="adj1" fmla="val 69231"/>
            </a:avLst>
          </a:prstGeom>
          <a:ln w="381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6764870" y="4495614"/>
            <a:ext cx="0" cy="423028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1151469" y="2424206"/>
            <a:ext cx="12700" cy="3066353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27117" y="2968021"/>
            <a:ext cx="2283780" cy="1966427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600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GB" b="1" dirty="0">
                <a:solidFill>
                  <a:srgbClr val="000066"/>
                </a:solidFill>
                <a:latin typeface="Arial Narrow" panose="020B0606020202030204" pitchFamily="34" charset="0"/>
              </a:rPr>
              <a:t>Low stroke risk</a:t>
            </a:r>
          </a:p>
          <a:p>
            <a:pPr algn="ctr" defTabSz="914400"/>
            <a:r>
              <a:rPr lang="en-GB" dirty="0">
                <a:solidFill>
                  <a:srgbClr val="000066"/>
                </a:solidFill>
                <a:latin typeface="Arial Narrow" panose="020B0606020202030204" pitchFamily="34" charset="0"/>
              </a:rPr>
              <a:t>CHA</a:t>
            </a:r>
            <a:r>
              <a:rPr lang="en-GB" baseline="-25000" dirty="0">
                <a:solidFill>
                  <a:srgbClr val="000066"/>
                </a:solidFill>
                <a:latin typeface="Arial Narrow" panose="020B0606020202030204" pitchFamily="34" charset="0"/>
              </a:rPr>
              <a:t>2</a:t>
            </a:r>
            <a:r>
              <a:rPr lang="en-GB" dirty="0">
                <a:solidFill>
                  <a:srgbClr val="000066"/>
                </a:solidFill>
                <a:latin typeface="Arial Narrow" panose="020B0606020202030204" pitchFamily="34" charset="0"/>
              </a:rPr>
              <a:t>DS</a:t>
            </a:r>
            <a:r>
              <a:rPr lang="en-GB" baseline="-25000" dirty="0">
                <a:solidFill>
                  <a:srgbClr val="000066"/>
                </a:solidFill>
                <a:latin typeface="Arial Narrow" panose="020B0606020202030204" pitchFamily="34" charset="0"/>
              </a:rPr>
              <a:t>2</a:t>
            </a:r>
            <a:r>
              <a:rPr lang="en-GB" dirty="0">
                <a:solidFill>
                  <a:srgbClr val="000066"/>
                </a:solidFill>
                <a:latin typeface="Arial Narrow" panose="020B0606020202030204" pitchFamily="34" charset="0"/>
              </a:rPr>
              <a:t>-VASc score:</a:t>
            </a:r>
          </a:p>
          <a:p>
            <a:pPr algn="ctr" defTabSz="914400"/>
            <a:r>
              <a:rPr lang="en-GB" dirty="0">
                <a:solidFill>
                  <a:srgbClr val="000066"/>
                </a:solidFill>
                <a:latin typeface="Arial Narrow" panose="020B0606020202030204" pitchFamily="34" charset="0"/>
              </a:rPr>
              <a:t>0 in males</a:t>
            </a:r>
          </a:p>
          <a:p>
            <a:pPr algn="ctr" defTabSz="914400"/>
            <a:r>
              <a:rPr lang="en-GB" dirty="0">
                <a:solidFill>
                  <a:srgbClr val="000066"/>
                </a:solidFill>
                <a:latin typeface="Arial Narrow" panose="020B0606020202030204" pitchFamily="34" charset="0"/>
              </a:rPr>
              <a:t>1 in females</a:t>
            </a:r>
          </a:p>
        </p:txBody>
      </p:sp>
      <p:sp>
        <p:nvSpPr>
          <p:cNvPr id="9" name="Rectangle 8"/>
          <p:cNvSpPr/>
          <p:nvPr/>
        </p:nvSpPr>
        <p:spPr>
          <a:xfrm>
            <a:off x="6312555" y="2212956"/>
            <a:ext cx="2598271" cy="1508034"/>
          </a:xfrm>
          <a:prstGeom prst="rect">
            <a:avLst/>
          </a:prstGeom>
          <a:solidFill>
            <a:srgbClr val="FF0000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914400"/>
            <a:r>
              <a:rPr lang="en-GB" sz="2000" b="1" dirty="0">
                <a:solidFill>
                  <a:srgbClr val="FFFFFF"/>
                </a:solidFill>
                <a:latin typeface="Arial Narrow" panose="020B0606020202030204" pitchFamily="34" charset="0"/>
              </a:rPr>
              <a:t>Step 3</a:t>
            </a:r>
          </a:p>
          <a:p>
            <a:pPr defTabSz="914400"/>
            <a:r>
              <a:rPr lang="en-GB" sz="2000" b="1" dirty="0">
                <a:solidFill>
                  <a:srgbClr val="FFFFFF"/>
                </a:solidFill>
                <a:latin typeface="Arial Narrow" panose="020B0606020202030204" pitchFamily="34" charset="0"/>
              </a:rPr>
              <a:t>Decide on </a:t>
            </a:r>
            <a:r>
              <a:rPr lang="en-GB" sz="2000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NOAC or VKA </a:t>
            </a:r>
            <a:r>
              <a:rPr lang="en-GB" sz="2000" b="1" dirty="0">
                <a:solidFill>
                  <a:srgbClr val="FFFFFF"/>
                </a:solidFill>
                <a:latin typeface="Arial Narrow" panose="020B0606020202030204" pitchFamily="34" charset="0"/>
              </a:rPr>
              <a:t>with high time in therapeutic </a:t>
            </a:r>
            <a:r>
              <a:rPr lang="en-GB" sz="2000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range</a:t>
            </a:r>
          </a:p>
          <a:p>
            <a:pPr defTabSz="914400"/>
            <a:endParaRPr lang="en-GB" sz="2000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7669" y="3807"/>
            <a:ext cx="1816331" cy="23526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7117" y="1891331"/>
            <a:ext cx="2283780" cy="82073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914400"/>
            <a:r>
              <a:rPr lang="en-GB" sz="2000" b="1" dirty="0">
                <a:solidFill>
                  <a:srgbClr val="000066"/>
                </a:solidFill>
                <a:latin typeface="Arial Narrow" panose="020B0606020202030204" pitchFamily="34" charset="0"/>
              </a:rPr>
              <a:t>Step </a:t>
            </a:r>
            <a:r>
              <a:rPr lang="en-GB" sz="2000" b="1" dirty="0" smtClean="0">
                <a:solidFill>
                  <a:srgbClr val="000066"/>
                </a:solidFill>
                <a:latin typeface="Arial Narrow" panose="020B0606020202030204" pitchFamily="34" charset="0"/>
              </a:rPr>
              <a:t>1 Identify </a:t>
            </a:r>
            <a:r>
              <a:rPr lang="en-GB" sz="2000" b="1" dirty="0">
                <a:solidFill>
                  <a:srgbClr val="000066"/>
                </a:solidFill>
                <a:latin typeface="Arial Narrow" panose="020B0606020202030204" pitchFamily="34" charset="0"/>
              </a:rPr>
              <a:t>low-risk patients</a:t>
            </a:r>
          </a:p>
        </p:txBody>
      </p:sp>
    </p:spTree>
    <p:extLst>
      <p:ext uri="{BB962C8B-B14F-4D97-AF65-F5344CB8AC3E}">
        <p14:creationId xmlns:p14="http://schemas.microsoft.com/office/powerpoint/2010/main" val="422707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 animBg="1"/>
      <p:bldP spid="31" grpId="0" animBg="1"/>
      <p:bldP spid="2" grpId="0" animBg="1"/>
      <p:bldP spid="21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539873" y="-112044"/>
            <a:ext cx="6619131" cy="2277547"/>
          </a:xfrm>
        </p:spPr>
        <p:txBody>
          <a:bodyPr/>
          <a:lstStyle/>
          <a:p>
            <a:r>
              <a:rPr lang="en-US" sz="2800" b="1" dirty="0"/>
              <a:t>Streamlining primary and secondary care management pathways for stroke prevention in AF</a:t>
            </a:r>
            <a:br>
              <a:rPr lang="en-US" sz="2800" b="1" dirty="0"/>
            </a:br>
            <a:r>
              <a:rPr lang="en-US" sz="2000" dirty="0"/>
              <a:t>Collaborative working and application of the simple ‘Birmingham 3-step’ approach </a:t>
            </a:r>
            <a:r>
              <a:rPr lang="en-US" sz="1600" i="1" dirty="0"/>
              <a:t/>
            </a:r>
            <a:br>
              <a:rPr lang="en-US" sz="1600" i="1" dirty="0"/>
            </a:br>
            <a:r>
              <a:rPr lang="en-US" sz="1800" i="1" dirty="0"/>
              <a:t>Lip, Lane, </a:t>
            </a:r>
            <a:r>
              <a:rPr lang="en-US" sz="1800" i="1" dirty="0" err="1"/>
              <a:t>Sarwar</a:t>
            </a:r>
            <a:r>
              <a:rPr lang="en-US" sz="1800" i="1" dirty="0"/>
              <a:t>. </a:t>
            </a:r>
            <a:r>
              <a:rPr lang="en-US" sz="1800" i="1" dirty="0" err="1"/>
              <a:t>Eur</a:t>
            </a:r>
            <a:r>
              <a:rPr lang="en-US" sz="1800" i="1" dirty="0"/>
              <a:t> Heart J. 2017;38(40):2980-2982.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4AFAF6-018F-49D4-B535-186959F4BA10}" type="slidenum">
              <a:rPr lang="uk-UA" smtClean="0">
                <a:latin typeface="Times New Roman"/>
              </a:rPr>
              <a:pPr>
                <a:defRPr/>
              </a:pPr>
              <a:t>13</a:t>
            </a:fld>
            <a:endParaRPr lang="uk-UA">
              <a:latin typeface="Times New Roman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235"/>
          <a:stretch/>
        </p:blipFill>
        <p:spPr>
          <a:xfrm>
            <a:off x="2693930" y="2285182"/>
            <a:ext cx="6069480" cy="421215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43" y="3991344"/>
            <a:ext cx="2387551" cy="15438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92" y="845432"/>
            <a:ext cx="2424902" cy="27773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315176" y="4564085"/>
            <a:ext cx="955881" cy="34357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6708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933778"/>
            <a:ext cx="5820646" cy="292422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3350" y="101342"/>
            <a:ext cx="5830200" cy="398799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157" y="5159782"/>
            <a:ext cx="3864262" cy="127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32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87864" y="173215"/>
            <a:ext cx="4559300" cy="4309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87864" y="4559116"/>
            <a:ext cx="4521199" cy="1812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4487864" y="6370825"/>
            <a:ext cx="5389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GB" sz="1400" u="sng" dirty="0">
                <a:solidFill>
                  <a:srgbClr val="FFFFFF"/>
                </a:solidFill>
                <a:latin typeface="Times New Roman"/>
                <a:ea typeface="ＭＳ Ｐゴシック" charset="-128"/>
                <a:hlinkClick r:id="rId4"/>
              </a:rPr>
              <a:t>http://guidance.nice.org.uk/CG/Wave0/638/Consultation/Latest</a:t>
            </a:r>
            <a:endParaRPr lang="en-GB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ＭＳ Ｐゴシック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292" y="3865135"/>
            <a:ext cx="42587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GB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ＭＳ Ｐゴシック" charset="-128"/>
              </a:rPr>
              <a:t>…. the initial clinical decision step should use the CHA</a:t>
            </a:r>
            <a:r>
              <a:rPr lang="en-GB" sz="1600" b="1" baseline="-25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ＭＳ Ｐゴシック" charset="-128"/>
              </a:rPr>
              <a:t>2</a:t>
            </a:r>
            <a:r>
              <a:rPr lang="en-GB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ＭＳ Ｐゴシック" charset="-128"/>
              </a:rPr>
              <a:t>DS</a:t>
            </a:r>
            <a:r>
              <a:rPr lang="en-GB" sz="1600" b="1" baseline="-25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ＭＳ Ｐゴシック" charset="-128"/>
              </a:rPr>
              <a:t>2</a:t>
            </a:r>
            <a:r>
              <a:rPr lang="en-GB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ＭＳ Ｐゴシック" charset="-128"/>
              </a:rPr>
              <a:t>-VASc score to determine the low risk  patients who do not require antithrombotic therapy.  </a:t>
            </a:r>
          </a:p>
          <a:p>
            <a:pPr defTabSz="914400"/>
            <a:r>
              <a:rPr lang="en-GB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ＭＳ Ｐゴシック" charset="-128"/>
              </a:rPr>
              <a:t>‘Low risk’ patients are  defined as those with a CHA</a:t>
            </a:r>
            <a:r>
              <a:rPr lang="en-GB" sz="1600" b="1" baseline="-25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ＭＳ Ｐゴシック" charset="-128"/>
              </a:rPr>
              <a:t>2</a:t>
            </a:r>
            <a:r>
              <a:rPr lang="en-GB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ＭＳ Ｐゴシック" charset="-128"/>
              </a:rPr>
              <a:t>DS</a:t>
            </a:r>
            <a:r>
              <a:rPr lang="en-GB" sz="1600" b="1" baseline="-25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ＭＳ Ｐゴシック" charset="-128"/>
              </a:rPr>
              <a:t>2</a:t>
            </a:r>
            <a:r>
              <a:rPr lang="en-GB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ＭＳ Ｐゴシック" charset="-128"/>
              </a:rPr>
              <a:t>-VASc score=0 if male, or a score=1, if female. </a:t>
            </a:r>
          </a:p>
          <a:p>
            <a:pPr defTabSz="914400"/>
            <a:r>
              <a:rPr lang="en-GB" sz="1600" b="1" dirty="0">
                <a:solidFill>
                  <a:srgbClr val="FFFF00"/>
                </a:solidFill>
                <a:latin typeface="Times New Roman"/>
                <a:ea typeface="ＭＳ Ｐゴシック" charset="-128"/>
              </a:rPr>
              <a:t>Subsequent to this step, stroke prevention should be offered to those AF patients with one or more stroke risk factors.</a:t>
            </a:r>
          </a:p>
        </p:txBody>
      </p:sp>
      <p:sp>
        <p:nvSpPr>
          <p:cNvPr id="2" name="Rectangle 1"/>
          <p:cNvSpPr/>
          <p:nvPr/>
        </p:nvSpPr>
        <p:spPr>
          <a:xfrm>
            <a:off x="4487864" y="2527300"/>
            <a:ext cx="4559300" cy="5461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GB" sz="160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440" y="169333"/>
            <a:ext cx="2691094" cy="3645705"/>
          </a:xfrm>
          <a:prstGeom prst="rect">
            <a:avLst/>
          </a:prstGeom>
          <a:ln w="76200" cmpd="sng">
            <a:solidFill>
              <a:schemeClr val="bg1">
                <a:lumMod val="50000"/>
              </a:schemeClr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4487864" y="4559116"/>
            <a:ext cx="4521199" cy="1811709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4926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5" y="1619002"/>
            <a:ext cx="3100450" cy="1143000"/>
          </a:xfrm>
        </p:spPr>
        <p:txBody>
          <a:bodyPr/>
          <a:lstStyle/>
          <a:p>
            <a:r>
              <a:rPr lang="en-GB" sz="2800" b="1" dirty="0"/>
              <a:t>Anticoagulation Control and Prediction of Adverse Events in Patients With Atrial Fibrillation</a:t>
            </a:r>
            <a:br>
              <a:rPr lang="en-GB" sz="2800" b="1" dirty="0"/>
            </a:br>
            <a:r>
              <a:rPr lang="en-GB" sz="2800" b="1" dirty="0"/>
              <a:t/>
            </a:r>
            <a:br>
              <a:rPr lang="en-GB" sz="2800" b="1" dirty="0"/>
            </a:br>
            <a:r>
              <a:rPr lang="en-GB" sz="1800" i="1" dirty="0"/>
              <a:t>Wan et al </a:t>
            </a:r>
            <a:br>
              <a:rPr lang="en-GB" sz="1800" i="1" dirty="0"/>
            </a:br>
            <a:r>
              <a:rPr lang="pt-BR" sz="1800" i="1" dirty="0"/>
              <a:t>Circ Cardiovasc Qual Outcomes. 2008;1:84-91</a:t>
            </a:r>
            <a:endParaRPr lang="en-GB" sz="1800" i="1" dirty="0"/>
          </a:p>
        </p:txBody>
      </p:sp>
      <p:sp>
        <p:nvSpPr>
          <p:cNvPr id="5" name="Rectangle 4"/>
          <p:cNvSpPr/>
          <p:nvPr/>
        </p:nvSpPr>
        <p:spPr>
          <a:xfrm>
            <a:off x="142506" y="4899443"/>
            <a:ext cx="32013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GB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ＭＳ Ｐゴシック" charset="-128"/>
              </a:rPr>
              <a:t>For retrospective studies, a 6.9% improvement in the TTR significantly reduced major </a:t>
            </a:r>
            <a:r>
              <a:rPr lang="en-GB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ＭＳ Ｐゴシック" charset="-128"/>
              </a:rPr>
              <a:t>hemorrhage</a:t>
            </a:r>
            <a:r>
              <a:rPr lang="en-GB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ＭＳ Ｐゴシック" charset="-128"/>
              </a:rPr>
              <a:t> by 1 event per 100 patient-years of treatment (95% CI, 0.29 to 1.71 events).</a:t>
            </a:r>
          </a:p>
        </p:txBody>
      </p:sp>
      <p:sp>
        <p:nvSpPr>
          <p:cNvPr id="6" name="Rectangle 5"/>
          <p:cNvSpPr/>
          <p:nvPr/>
        </p:nvSpPr>
        <p:spPr>
          <a:xfrm>
            <a:off x="3747124" y="5176486"/>
            <a:ext cx="5137246" cy="1015663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defTabSz="914400"/>
            <a:r>
              <a:rPr lang="en-GB" sz="2000" b="1" dirty="0">
                <a:solidFill>
                  <a:srgbClr val="FFFF00"/>
                </a:solidFill>
                <a:latin typeface="Times New Roman"/>
                <a:ea typeface="ＭＳ Ｐゴシック" charset="-128"/>
              </a:rPr>
              <a:t>TTR negatively correlated with major </a:t>
            </a:r>
            <a:r>
              <a:rPr lang="en-GB" sz="2000" b="1" dirty="0" err="1">
                <a:solidFill>
                  <a:srgbClr val="FFFF00"/>
                </a:solidFill>
                <a:latin typeface="Times New Roman"/>
                <a:ea typeface="ＭＳ Ｐゴシック" charset="-128"/>
              </a:rPr>
              <a:t>hemorrhage</a:t>
            </a:r>
            <a:r>
              <a:rPr lang="en-GB" sz="2000" b="1" dirty="0">
                <a:solidFill>
                  <a:srgbClr val="FFFF00"/>
                </a:solidFill>
                <a:latin typeface="Times New Roman"/>
                <a:ea typeface="ＭＳ Ｐゴシック" charset="-128"/>
              </a:rPr>
              <a:t>  (r=-0.59; P=0.002) and thromboembolic rates (r=-0.59;P=0.01). 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148699" y="1646148"/>
            <a:ext cx="2824110" cy="3033022"/>
            <a:chOff x="6148699" y="1646148"/>
            <a:chExt cx="2824110" cy="3033022"/>
          </a:xfrm>
        </p:grpSpPr>
        <p:sp>
          <p:nvSpPr>
            <p:cNvPr id="3" name="Oval 2"/>
            <p:cNvSpPr/>
            <p:nvPr/>
          </p:nvSpPr>
          <p:spPr>
            <a:xfrm>
              <a:off x="6991717" y="2887692"/>
              <a:ext cx="937177" cy="1791478"/>
            </a:xfrm>
            <a:prstGeom prst="ellipse">
              <a:avLst/>
            </a:prstGeom>
            <a:noFill/>
            <a:ln w="57150" cmpd="sng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148699" y="1646148"/>
              <a:ext cx="282411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400"/>
              <a:r>
                <a:rPr lang="en-US" sz="1600" b="1" dirty="0">
                  <a:solidFill>
                    <a:srgbClr val="00CC99">
                      <a:lumMod val="40000"/>
                      <a:lumOff val="60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/>
                  <a:ea typeface="ＭＳ Ｐゴシック" charset="-128"/>
                </a:rPr>
                <a:t>How to best identify those</a:t>
              </a:r>
            </a:p>
            <a:p>
              <a:pPr algn="ctr" defTabSz="914400"/>
              <a:r>
                <a:rPr lang="en-US" sz="1600" b="1" dirty="0">
                  <a:solidFill>
                    <a:srgbClr val="00CC99">
                      <a:lumMod val="40000"/>
                      <a:lumOff val="60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/>
                  <a:ea typeface="ＭＳ Ｐゴシック" charset="-128"/>
                </a:rPr>
                <a:t>patients who would do well on</a:t>
              </a:r>
            </a:p>
            <a:p>
              <a:pPr algn="ctr" defTabSz="914400"/>
              <a:r>
                <a:rPr lang="en-US" sz="1600" b="1" dirty="0">
                  <a:solidFill>
                    <a:srgbClr val="00CC99">
                      <a:lumMod val="40000"/>
                      <a:lumOff val="60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/>
                  <a:ea typeface="ＭＳ Ｐゴシック" charset="-128"/>
                </a:rPr>
                <a:t>VKA with high TTR? 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697304" y="275021"/>
            <a:ext cx="6680832" cy="4661674"/>
            <a:chOff x="1738650" y="494448"/>
            <a:chExt cx="6680832" cy="4661674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2298740" y="1333380"/>
              <a:ext cx="0" cy="331236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2237888" y="4581489"/>
              <a:ext cx="24588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2555776" y="4581489"/>
              <a:ext cx="417646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2237888" y="4174674"/>
              <a:ext cx="686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2010653" y="4419136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4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0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010653" y="4016053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4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1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2237888" y="3771592"/>
              <a:ext cx="686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2010653" y="3612971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4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2</a:t>
              </a:r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2237888" y="3361045"/>
              <a:ext cx="686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2010653" y="3202424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4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3</a:t>
              </a: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2237888" y="2957963"/>
              <a:ext cx="686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2010653" y="2799342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4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4</a:t>
              </a:r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2237888" y="2547416"/>
              <a:ext cx="686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2010653" y="2388795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4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5</a:t>
              </a: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2237888" y="2144334"/>
              <a:ext cx="686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2010653" y="1985713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4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6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2237888" y="1733786"/>
              <a:ext cx="686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2010653" y="1575165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4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7</a:t>
              </a: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2237888" y="1330704"/>
              <a:ext cx="686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2018668" y="1172083"/>
              <a:ext cx="2760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4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8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 rot="16200000">
              <a:off x="102807" y="2810539"/>
              <a:ext cx="35794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4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Outcome events rate (per 100 patient-years, %)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160219" y="4590820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4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0</a:t>
              </a:r>
            </a:p>
          </p:txBody>
        </p:sp>
        <p:cxnSp>
          <p:nvCxnSpPr>
            <p:cNvPr id="33" name="Straight Connector 32"/>
            <p:cNvCxnSpPr/>
            <p:nvPr/>
          </p:nvCxnSpPr>
          <p:spPr>
            <a:xfrm rot="16200000">
              <a:off x="2897875" y="4618191"/>
              <a:ext cx="686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2765822" y="4590820"/>
              <a:ext cx="3642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4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40</a:t>
              </a:r>
            </a:p>
          </p:txBody>
        </p:sp>
        <p:cxnSp>
          <p:nvCxnSpPr>
            <p:cNvPr id="35" name="Straight Connector 34"/>
            <p:cNvCxnSpPr/>
            <p:nvPr/>
          </p:nvCxnSpPr>
          <p:spPr>
            <a:xfrm rot="16200000">
              <a:off x="3662985" y="4618191"/>
              <a:ext cx="686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3530932" y="4590820"/>
              <a:ext cx="3642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4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50</a:t>
              </a:r>
            </a:p>
          </p:txBody>
        </p:sp>
        <p:cxnSp>
          <p:nvCxnSpPr>
            <p:cNvPr id="37" name="Straight Connector 36"/>
            <p:cNvCxnSpPr/>
            <p:nvPr/>
          </p:nvCxnSpPr>
          <p:spPr>
            <a:xfrm rot="16200000">
              <a:off x="4416898" y="4618191"/>
              <a:ext cx="686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4284845" y="4590820"/>
              <a:ext cx="3642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4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60</a:t>
              </a:r>
            </a:p>
          </p:txBody>
        </p:sp>
        <p:cxnSp>
          <p:nvCxnSpPr>
            <p:cNvPr id="39" name="Straight Connector 38"/>
            <p:cNvCxnSpPr/>
            <p:nvPr/>
          </p:nvCxnSpPr>
          <p:spPr>
            <a:xfrm rot="16200000">
              <a:off x="5174544" y="4618191"/>
              <a:ext cx="686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5042491" y="4590820"/>
              <a:ext cx="3642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4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70</a:t>
              </a:r>
            </a:p>
          </p:txBody>
        </p:sp>
        <p:cxnSp>
          <p:nvCxnSpPr>
            <p:cNvPr id="41" name="Straight Connector 40"/>
            <p:cNvCxnSpPr/>
            <p:nvPr/>
          </p:nvCxnSpPr>
          <p:spPr>
            <a:xfrm rot="16200000">
              <a:off x="5935922" y="4618191"/>
              <a:ext cx="686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>
              <a:off x="5803869" y="4590820"/>
              <a:ext cx="3642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4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80</a:t>
              </a:r>
            </a:p>
          </p:txBody>
        </p:sp>
        <p:cxnSp>
          <p:nvCxnSpPr>
            <p:cNvPr id="43" name="Straight Connector 42"/>
            <p:cNvCxnSpPr/>
            <p:nvPr/>
          </p:nvCxnSpPr>
          <p:spPr>
            <a:xfrm rot="16200000">
              <a:off x="6693567" y="4618191"/>
              <a:ext cx="686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6561514" y="4590820"/>
              <a:ext cx="3642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4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90</a:t>
              </a:r>
            </a:p>
          </p:txBody>
        </p:sp>
        <p:cxnSp>
          <p:nvCxnSpPr>
            <p:cNvPr id="45" name="Straight Connector 44"/>
            <p:cNvCxnSpPr/>
            <p:nvPr/>
          </p:nvCxnSpPr>
          <p:spPr>
            <a:xfrm flipV="1">
              <a:off x="2418495" y="4508710"/>
              <a:ext cx="111967" cy="14929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V="1">
              <a:off x="2496872" y="4508710"/>
              <a:ext cx="111967" cy="14929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4036382" y="4848345"/>
              <a:ext cx="8611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4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TTR (%)</a:t>
              </a:r>
            </a:p>
          </p:txBody>
        </p:sp>
        <p:cxnSp>
          <p:nvCxnSpPr>
            <p:cNvPr id="48" name="Straight Connector 47"/>
            <p:cNvCxnSpPr/>
            <p:nvPr/>
          </p:nvCxnSpPr>
          <p:spPr>
            <a:xfrm>
              <a:off x="2634965" y="1940925"/>
              <a:ext cx="2967135" cy="229906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634965" y="2985954"/>
              <a:ext cx="2963402" cy="1339876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Oval 49"/>
            <p:cNvSpPr/>
            <p:nvPr/>
          </p:nvSpPr>
          <p:spPr>
            <a:xfrm>
              <a:off x="3060337" y="1983978"/>
              <a:ext cx="67180" cy="6718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4553866" y="3003985"/>
              <a:ext cx="67180" cy="6718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4579728" y="3088984"/>
              <a:ext cx="54617" cy="5461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3904875" y="2777316"/>
              <a:ext cx="36000" cy="36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4206241" y="3588685"/>
              <a:ext cx="36000" cy="36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5051095" y="3629897"/>
              <a:ext cx="36000" cy="36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5033064" y="3493381"/>
              <a:ext cx="54617" cy="5461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4115984" y="4060052"/>
              <a:ext cx="67180" cy="6718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5558418" y="4222326"/>
              <a:ext cx="67180" cy="67180"/>
            </a:xfrm>
            <a:prstGeom prst="ellipse">
              <a:avLst/>
            </a:prstGeom>
            <a:solidFill>
              <a:schemeClr val="accent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59" name="Oval 58"/>
            <p:cNvSpPr/>
            <p:nvPr/>
          </p:nvSpPr>
          <p:spPr>
            <a:xfrm>
              <a:off x="5558418" y="4384600"/>
              <a:ext cx="67180" cy="6718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4551290" y="3812777"/>
              <a:ext cx="67180" cy="67180"/>
            </a:xfrm>
            <a:prstGeom prst="ellipse">
              <a:avLst/>
            </a:prstGeom>
            <a:solidFill>
              <a:schemeClr val="accent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61" name="Oval 60"/>
            <p:cNvSpPr/>
            <p:nvPr/>
          </p:nvSpPr>
          <p:spPr>
            <a:xfrm>
              <a:off x="4118561" y="3614442"/>
              <a:ext cx="67180" cy="67180"/>
            </a:xfrm>
            <a:prstGeom prst="ellipse">
              <a:avLst/>
            </a:prstGeom>
            <a:solidFill>
              <a:schemeClr val="accent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3899621" y="3385198"/>
              <a:ext cx="36000" cy="36000"/>
            </a:xfrm>
            <a:prstGeom prst="ellipse">
              <a:avLst/>
            </a:prstGeom>
            <a:solidFill>
              <a:schemeClr val="accent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4577152" y="4145051"/>
              <a:ext cx="56769" cy="56769"/>
            </a:xfrm>
            <a:prstGeom prst="ellipse">
              <a:avLst/>
            </a:prstGeom>
            <a:solidFill>
              <a:schemeClr val="accent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4911024" y="638074"/>
              <a:ext cx="54617" cy="5461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65" name="Oval 64"/>
            <p:cNvSpPr/>
            <p:nvPr/>
          </p:nvSpPr>
          <p:spPr>
            <a:xfrm>
              <a:off x="4911024" y="844943"/>
              <a:ext cx="54617" cy="54617"/>
            </a:xfrm>
            <a:prstGeom prst="ellipse">
              <a:avLst/>
            </a:prstGeom>
            <a:solidFill>
              <a:schemeClr val="accent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087681" y="494448"/>
              <a:ext cx="333180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4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Major haemorrhage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4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Thromboembolic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4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Linear (Major haemorrhage)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4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Linear (Thromboembolic)</a:t>
              </a:r>
            </a:p>
          </p:txBody>
        </p:sp>
        <p:cxnSp>
          <p:nvCxnSpPr>
            <p:cNvPr id="67" name="Straight Connector 66"/>
            <p:cNvCxnSpPr/>
            <p:nvPr/>
          </p:nvCxnSpPr>
          <p:spPr>
            <a:xfrm flipH="1">
              <a:off x="4776505" y="1098608"/>
              <a:ext cx="32365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flipH="1">
              <a:off x="4776505" y="1296571"/>
              <a:ext cx="323654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1988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" name="Group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491394"/>
              </p:ext>
            </p:extLst>
          </p:nvPr>
        </p:nvGraphicFramePr>
        <p:xfrm>
          <a:off x="107520" y="1485655"/>
          <a:ext cx="4146479" cy="1586577"/>
        </p:xfrm>
        <a:graphic>
          <a:graphicData uri="http://schemas.openxmlformats.org/drawingml/2006/table">
            <a:tbl>
              <a:tblPr>
                <a:effectLst>
                  <a:outerShdw blurRad="50800" dist="127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656184"/>
                <a:gridCol w="1368152"/>
                <a:gridCol w="1122143"/>
              </a:tblGrid>
              <a:tr h="257242">
                <a:tc gridSpan="3"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SimSun" pitchFamily="2" charset="-122"/>
                        </a:rPr>
                        <a:t>Stroke/SE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 hMerge="1"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de-DE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SimSun" pitchFamily="2" charset="-122"/>
                      </a:endParaRPr>
                    </a:p>
                  </a:txBody>
                  <a:tcPr marL="122400" marR="1224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 hMerge="1"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de-DE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SimSun" pitchFamily="2" charset="-122"/>
                      </a:endParaRPr>
                    </a:p>
                  </a:txBody>
                  <a:tcPr marL="122400" marR="1224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230928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FF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RE-LY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de-DE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0.66 (0.53–0.82)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41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FF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ROCKET AF</a:t>
                      </a:r>
                      <a:endParaRPr kumimoji="0" lang="en-US" altLang="de-DE" sz="1200" b="1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FF66FF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de-DE" altLang="de-DE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altLang="de-DE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0.88 (0.75–1.03)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715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ARISTOTLE</a:t>
                      </a:r>
                      <a:endParaRPr kumimoji="0" lang="en-US" altLang="de-DE" sz="1200" b="1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de-DE" altLang="de-DE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altLang="de-DE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0.80 (0.67–0.95)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715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ENGAGE AF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de-DE" altLang="de-DE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altLang="de-DE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0.88 (0.75–1.02)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288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Combined (random)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de-DE" altLang="de-DE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altLang="de-DE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0.81 (0.73–0.91)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4" name="Line 5"/>
          <p:cNvSpPr>
            <a:spLocks noChangeShapeType="1"/>
          </p:cNvSpPr>
          <p:nvPr/>
        </p:nvSpPr>
        <p:spPr bwMode="auto">
          <a:xfrm flipV="1">
            <a:off x="2311252" y="1804435"/>
            <a:ext cx="0" cy="1233927"/>
          </a:xfrm>
          <a:prstGeom prst="line">
            <a:avLst/>
          </a:prstGeom>
          <a:noFill/>
          <a:ln w="19050" cap="sq">
            <a:solidFill>
              <a:schemeClr val="tx2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52"/>
            <a:endParaRPr lang="en-GB" sz="44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graphicFrame>
        <p:nvGraphicFramePr>
          <p:cNvPr id="210" name="Group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024968"/>
              </p:ext>
            </p:extLst>
          </p:nvPr>
        </p:nvGraphicFramePr>
        <p:xfrm>
          <a:off x="4533914" y="1425508"/>
          <a:ext cx="4483086" cy="1583337"/>
        </p:xfrm>
        <a:graphic>
          <a:graphicData uri="http://schemas.openxmlformats.org/drawingml/2006/table">
            <a:tbl>
              <a:tblPr>
                <a:effectLst>
                  <a:outerShdw blurRad="50800" dist="127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518613"/>
                <a:gridCol w="1560824"/>
                <a:gridCol w="1403649"/>
              </a:tblGrid>
              <a:tr h="303116">
                <a:tc gridSpan="3"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SimSun" pitchFamily="2" charset="-122"/>
                        </a:rPr>
                        <a:t>Major bleeding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 hMerge="1"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de-DE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SimSun" pitchFamily="2" charset="-122"/>
                      </a:endParaRPr>
                    </a:p>
                  </a:txBody>
                  <a:tcPr marL="122400" marR="1224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 hMerge="1"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de-DE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SimSun" pitchFamily="2" charset="-122"/>
                      </a:endParaRPr>
                    </a:p>
                  </a:txBody>
                  <a:tcPr marL="122400" marR="1224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272109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FF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RE-LY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de-DE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0.94 (0.82–1.07)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024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FF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ROCKET AF</a:t>
                      </a:r>
                      <a:endParaRPr kumimoji="0" lang="en-US" altLang="de-DE" sz="1200" b="1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FF66FF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de-DE" altLang="de-DE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alt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1.03 (0.90–1.18)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76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ARISTOTLE</a:t>
                      </a:r>
                      <a:endParaRPr kumimoji="0" lang="en-US" altLang="de-DE" sz="1200" b="1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de-DE" altLang="de-DE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alt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0.71 (0.61–0.81)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024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ENGAGE AF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de-DE" altLang="de-DE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alt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0.80 (0.71–0.90)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76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Combined (random)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de-DE" altLang="de-DE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alt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0.86 (0.73–1.00)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5" name="Line 5"/>
          <p:cNvSpPr>
            <a:spLocks noChangeShapeType="1"/>
          </p:cNvSpPr>
          <p:nvPr/>
        </p:nvSpPr>
        <p:spPr bwMode="auto">
          <a:xfrm flipV="1">
            <a:off x="6712407" y="1817135"/>
            <a:ext cx="0" cy="1233927"/>
          </a:xfrm>
          <a:prstGeom prst="line">
            <a:avLst/>
          </a:prstGeom>
          <a:noFill/>
          <a:ln w="19050" cap="sq">
            <a:solidFill>
              <a:schemeClr val="tx2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52"/>
            <a:endParaRPr lang="en-GB" sz="44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graphicFrame>
        <p:nvGraphicFramePr>
          <p:cNvPr id="251" name="Group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08432"/>
              </p:ext>
            </p:extLst>
          </p:nvPr>
        </p:nvGraphicFramePr>
        <p:xfrm>
          <a:off x="88901" y="3861048"/>
          <a:ext cx="5940153" cy="1686664"/>
        </p:xfrm>
        <a:graphic>
          <a:graphicData uri="http://schemas.openxmlformats.org/drawingml/2006/table">
            <a:tbl>
              <a:tblPr>
                <a:effectLst>
                  <a:outerShdw blurRad="50800" dist="127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792696"/>
                <a:gridCol w="1475049"/>
                <a:gridCol w="2304256"/>
                <a:gridCol w="1368152"/>
              </a:tblGrid>
              <a:tr h="2650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de-DE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 gridSpan="3"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SimSun" pitchFamily="2" charset="-122"/>
                        </a:rPr>
                        <a:t>Secondary efficacy and safety outcomes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 hMerge="1"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de-DE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SimSun" pitchFamily="2" charset="-122"/>
                      </a:endParaRPr>
                    </a:p>
                  </a:txBody>
                  <a:tcPr marL="122400" marR="1224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 hMerge="1"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de-DE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SimSun" pitchFamily="2" charset="-122"/>
                      </a:endParaRPr>
                    </a:p>
                  </a:txBody>
                  <a:tcPr marL="122400" marR="1224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215556">
                <a:tc rowSpan="4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Efficacy</a:t>
                      </a:r>
                    </a:p>
                  </a:txBody>
                  <a:tcPr marL="91800" marR="91800" marT="28800" marB="28800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Ischaemic</a:t>
                      </a:r>
                      <a:r>
                        <a:rPr kumimoji="0" lang="en-US" altLang="de-DE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 stroke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de-DE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0.92 (0.83–1.02)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642">
                <a:tc v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de-DE" sz="12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122400" marR="1224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Haemorrhagic</a:t>
                      </a:r>
                      <a:r>
                        <a:rPr kumimoji="0" lang="en-US" altLang="de-DE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 stroke</a:t>
                      </a:r>
                      <a:endParaRPr kumimoji="0" lang="en-US" altLang="de-DE" sz="11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de-DE" altLang="de-DE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altLang="de-DE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0.49 (0.38–0.64)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556">
                <a:tc v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de-DE" sz="12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122400" marR="1224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MI</a:t>
                      </a:r>
                      <a:endParaRPr kumimoji="0" lang="en-US" altLang="de-DE" sz="11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de-DE" altLang="de-DE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altLang="de-DE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0.97 (0.78–1.20)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556">
                <a:tc v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de-DE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122400" marR="1224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All cause mortality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de-DE" altLang="de-DE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altLang="de-DE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0.90 (0.85–0.95)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556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Safety</a:t>
                      </a:r>
                    </a:p>
                  </a:txBody>
                  <a:tcPr marL="91800" marR="91800" marT="28800" marB="28800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ICH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de-DE" altLang="de-DE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altLang="de-DE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0.48 (0.39–0.59)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3622">
                <a:tc v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de-DE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122400" marR="1224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de-DE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GI bleeding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de-DE" altLang="de-DE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SimSun" pitchFamily="2" charset="-122"/>
                      </a:endParaRP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3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3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1pPr>
                      <a:lvl2pPr marL="457200" eaLnBrk="0" hangingPunct="0">
                        <a:lnSpc>
                          <a:spcPct val="90000"/>
                        </a:lnSpc>
                        <a:spcBef>
                          <a:spcPts val="105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4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2pPr>
                      <a:lvl3pPr marL="914400" eaLnBrk="0" hangingPunct="0">
                        <a:lnSpc>
                          <a:spcPct val="90000"/>
                        </a:lnSpc>
                        <a:spcBef>
                          <a:spcPts val="900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3pPr>
                      <a:lvl4pPr marL="13716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4pPr>
                      <a:lvl5pPr marL="1828800" eaLnBrk="0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25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1200" b="1">
                          <a:solidFill>
                            <a:srgbClr val="FFFF00"/>
                          </a:solidFill>
                          <a:latin typeface="Arial" charset="0"/>
                          <a:ea typeface="SimSun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altLang="de-DE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itchFamily="2" charset="-122"/>
                        </a:rPr>
                        <a:t>1.25 (1.01–1.55)</a:t>
                      </a:r>
                    </a:p>
                  </a:txBody>
                  <a:tcPr marL="91800" marR="91800" marT="28800" marB="28800" anchor="ctr" horzOverflow="overflow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8229600" cy="1143000"/>
          </a:xfrm>
        </p:spPr>
        <p:txBody>
          <a:bodyPr/>
          <a:lstStyle/>
          <a:p>
            <a:r>
              <a:rPr lang="en-US" sz="3200" b="1" dirty="0" smtClean="0"/>
              <a:t>Efficacy and safety of 4 </a:t>
            </a:r>
            <a:r>
              <a:rPr lang="en-US" sz="3200" b="1" dirty="0" smtClean="0">
                <a:solidFill>
                  <a:srgbClr val="00FFFF"/>
                </a:solidFill>
              </a:rPr>
              <a:t>high dose </a:t>
            </a:r>
            <a:r>
              <a:rPr lang="en-US" sz="3200" b="1" dirty="0" smtClean="0"/>
              <a:t>NOACs vs warfarin: meta-analysis of phase III trials</a:t>
            </a:r>
            <a:r>
              <a:rPr lang="en-GB" altLang="en-US" sz="3200" b="1" dirty="0" smtClean="0">
                <a:sym typeface="Arial"/>
              </a:rPr>
              <a:t/>
            </a:r>
            <a:br>
              <a:rPr lang="en-GB" altLang="en-US" sz="3200" b="1" dirty="0" smtClean="0">
                <a:sym typeface="Arial"/>
              </a:rPr>
            </a:br>
            <a:r>
              <a:rPr lang="nl-NL" sz="1800" i="1" dirty="0" err="1">
                <a:solidFill>
                  <a:srgbClr val="FFFF00"/>
                </a:solidFill>
                <a:ea typeface="ＭＳ Ｐゴシック" pitchFamily="34" charset="-128"/>
              </a:rPr>
              <a:t>Ruff</a:t>
            </a:r>
            <a:r>
              <a:rPr lang="nl-NL" sz="1800" i="1" dirty="0">
                <a:solidFill>
                  <a:srgbClr val="FFFF00"/>
                </a:solidFill>
                <a:ea typeface="ＭＳ Ｐゴシック" pitchFamily="34" charset="-128"/>
              </a:rPr>
              <a:t> CT, et al. Lancet 2014;383:955–62</a:t>
            </a:r>
            <a:br>
              <a:rPr lang="nl-NL" sz="1800" i="1" dirty="0">
                <a:solidFill>
                  <a:srgbClr val="FFFF00"/>
                </a:solidFill>
                <a:ea typeface="ＭＳ Ｐゴシック" pitchFamily="34" charset="-128"/>
              </a:rPr>
            </a:br>
            <a:endParaRPr lang="de-DE" sz="1800" i="1" dirty="0"/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98196" y="6349449"/>
            <a:ext cx="8838300" cy="25555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 anchor="b">
            <a:spAutoFit/>
          </a:bodyPr>
          <a:lstStyle>
            <a:lvl1pPr eaLnBrk="0" hangingPunct="0">
              <a:spcAft>
                <a:spcPct val="35000"/>
              </a:spcAft>
              <a:buClr>
                <a:srgbClr val="EC008C"/>
              </a:buClr>
              <a:buChar char="•"/>
              <a:tabLst>
                <a:tab pos="55563" algn="l"/>
              </a:tabLs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Aft>
                <a:spcPct val="35000"/>
              </a:spcAft>
              <a:buClr>
                <a:srgbClr val="EC008C"/>
              </a:buClr>
              <a:buChar char="–"/>
              <a:tabLst>
                <a:tab pos="55563" algn="l"/>
              </a:tabLst>
              <a:defRPr sz="20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Aft>
                <a:spcPct val="35000"/>
              </a:spcAft>
              <a:buClr>
                <a:srgbClr val="EC008C"/>
              </a:buClr>
              <a:buChar char="•"/>
              <a:tabLst>
                <a:tab pos="55563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Aft>
                <a:spcPct val="35000"/>
              </a:spcAft>
              <a:buClr>
                <a:srgbClr val="EC008C"/>
              </a:buClr>
              <a:buChar char="–"/>
              <a:tabLst>
                <a:tab pos="55563" algn="l"/>
              </a:tabLst>
              <a:defRPr sz="16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Aft>
                <a:spcPct val="35000"/>
              </a:spcAft>
              <a:buClr>
                <a:srgbClr val="EC008C"/>
              </a:buClr>
              <a:buChar char="»"/>
              <a:tabLst>
                <a:tab pos="55563" algn="l"/>
              </a:tabLst>
              <a:defRPr sz="16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35000"/>
              </a:spcAft>
              <a:buClr>
                <a:srgbClr val="EC008C"/>
              </a:buClr>
              <a:buChar char="»"/>
              <a:tabLst>
                <a:tab pos="55563" algn="l"/>
              </a:tabLst>
              <a:defRPr sz="16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35000"/>
              </a:spcAft>
              <a:buClr>
                <a:srgbClr val="EC008C"/>
              </a:buClr>
              <a:buChar char="»"/>
              <a:tabLst>
                <a:tab pos="55563" algn="l"/>
              </a:tabLst>
              <a:defRPr sz="16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35000"/>
              </a:spcAft>
              <a:buClr>
                <a:srgbClr val="EC008C"/>
              </a:buClr>
              <a:buChar char="»"/>
              <a:tabLst>
                <a:tab pos="55563" algn="l"/>
              </a:tabLst>
              <a:defRPr sz="16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35000"/>
              </a:spcAft>
              <a:buClr>
                <a:srgbClr val="EC008C"/>
              </a:buClr>
              <a:buChar char="»"/>
              <a:tabLst>
                <a:tab pos="55563" algn="l"/>
              </a:tabLst>
              <a:defRPr sz="16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hangingPunct="1">
              <a:spcBef>
                <a:spcPts val="216"/>
              </a:spcBef>
              <a:spcAft>
                <a:spcPct val="0"/>
              </a:spcAft>
              <a:buClrTx/>
              <a:buFontTx/>
              <a:buNone/>
            </a:pPr>
            <a:r>
              <a:rPr lang="en-GB" altLang="en-US" sz="1200" dirty="0">
                <a:solidFill>
                  <a:srgbClr val="FFFFFF"/>
                </a:solidFill>
                <a:latin typeface="Times New Roman"/>
                <a:ea typeface="ＭＳ Ｐゴシック" charset="-128"/>
                <a:sym typeface="Arial"/>
              </a:rPr>
              <a:t>GI, gastrointestinal; ICH, intracranial haemorrhage; MI, myocardial infarction NOAC, non-VKA oral anticoagulant; SE, systemic embolism</a:t>
            </a:r>
          </a:p>
        </p:txBody>
      </p:sp>
      <p:sp>
        <p:nvSpPr>
          <p:cNvPr id="140" name="Content Placeholder 4"/>
          <p:cNvSpPr txBox="1">
            <a:spLocks/>
          </p:cNvSpPr>
          <p:nvPr/>
        </p:nvSpPr>
        <p:spPr bwMode="auto">
          <a:xfrm>
            <a:off x="6275553" y="4112356"/>
            <a:ext cx="2713528" cy="1636321"/>
          </a:xfrm>
          <a:prstGeom prst="roundRect">
            <a:avLst>
              <a:gd name="adj" fmla="val 9563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anchor="ctr" anchorCtr="1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ts val="1200"/>
              </a:spcBef>
              <a:spcAft>
                <a:spcPct val="0"/>
              </a:spcAft>
              <a:buClr>
                <a:schemeClr val="tx2"/>
              </a:buClr>
              <a:buChar char="•"/>
              <a:defRPr sz="30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ts val="3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ts val="0"/>
              </a:spcBef>
              <a:spcAft>
                <a:spcPct val="0"/>
              </a:spcAft>
              <a:buChar char="•"/>
              <a:defRPr sz="26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ts val="0"/>
              </a:spcBef>
              <a:spcAft>
                <a:spcPct val="0"/>
              </a:spcAft>
              <a:buChar char="–"/>
              <a:defRPr sz="26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ts val="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defTabSz="914400">
              <a:spcBef>
                <a:spcPct val="0"/>
              </a:spcBef>
              <a:buClr>
                <a:srgbClr val="FFFF00"/>
              </a:buClr>
              <a:buFontTx/>
              <a:buNone/>
            </a:pPr>
            <a:r>
              <a:rPr lang="en-US" altLang="en-US" sz="1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ＭＳ Ｐゴシック" pitchFamily="34" charset="-128"/>
              </a:rPr>
              <a:t>There have been no head -to-head studies between NOACs.   Conclusions about the relative efficacy or safety of any the NOACs cannot be drawn from these data.</a:t>
            </a:r>
            <a:endParaRPr lang="en-GB" altLang="en-US" sz="1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ＭＳ Ｐゴシック" pitchFamily="34" charset="-128"/>
            </a:endParaRPr>
          </a:p>
        </p:txBody>
      </p:sp>
      <p:sp>
        <p:nvSpPr>
          <p:cNvPr id="152" name="Line 10"/>
          <p:cNvSpPr>
            <a:spLocks noChangeShapeType="1"/>
          </p:cNvSpPr>
          <p:nvPr/>
        </p:nvSpPr>
        <p:spPr bwMode="auto">
          <a:xfrm>
            <a:off x="1705476" y="3038328"/>
            <a:ext cx="1865296" cy="0"/>
          </a:xfrm>
          <a:prstGeom prst="line">
            <a:avLst/>
          </a:prstGeom>
          <a:noFill/>
          <a:ln w="22225" cap="sq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52"/>
            <a:endParaRPr lang="en-GB" sz="44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sp>
        <p:nvSpPr>
          <p:cNvPr id="153" name="Rectangle 16"/>
          <p:cNvSpPr>
            <a:spLocks noChangeArrowheads="1"/>
          </p:cNvSpPr>
          <p:nvPr/>
        </p:nvSpPr>
        <p:spPr bwMode="auto">
          <a:xfrm>
            <a:off x="1691680" y="3369337"/>
            <a:ext cx="849072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defTabSz="342900">
              <a:defRPr/>
            </a:pPr>
            <a:r>
              <a:rPr lang="en-GB" sz="1050" kern="0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Arial" pitchFamily="34" charset="0"/>
              </a:rPr>
              <a:t>Favours NOAC</a:t>
            </a:r>
          </a:p>
        </p:txBody>
      </p:sp>
      <p:cxnSp>
        <p:nvCxnSpPr>
          <p:cNvPr id="154" name="Straight Arrow Connector 4"/>
          <p:cNvCxnSpPr>
            <a:cxnSpLocks noChangeShapeType="1"/>
          </p:cNvCxnSpPr>
          <p:nvPr/>
        </p:nvCxnSpPr>
        <p:spPr bwMode="auto">
          <a:xfrm flipH="1">
            <a:off x="1334291" y="3450123"/>
            <a:ext cx="457715" cy="0"/>
          </a:xfrm>
          <a:prstGeom prst="straightConnector1">
            <a:avLst/>
          </a:prstGeom>
          <a:noFill/>
          <a:ln w="28575" algn="ctr"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10800000" scaled="1"/>
              <a:tileRect/>
            </a:gra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58" name="Group 157"/>
          <p:cNvGrpSpPr/>
          <p:nvPr/>
        </p:nvGrpSpPr>
        <p:grpSpPr>
          <a:xfrm>
            <a:off x="1550038" y="3047433"/>
            <a:ext cx="296876" cy="276834"/>
            <a:chOff x="2066754" y="3166713"/>
            <a:chExt cx="395835" cy="276833"/>
          </a:xfrm>
        </p:grpSpPr>
        <p:sp>
          <p:nvSpPr>
            <p:cNvPr id="151" name="TextBox 15"/>
            <p:cNvSpPr txBox="1">
              <a:spLocks noChangeArrowheads="1"/>
            </p:cNvSpPr>
            <p:nvPr/>
          </p:nvSpPr>
          <p:spPr bwMode="auto">
            <a:xfrm>
              <a:off x="2066754" y="3243492"/>
              <a:ext cx="395835" cy="200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1pPr>
              <a:lvl2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2pPr>
              <a:lvl3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3pPr>
              <a:lvl4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4pPr>
              <a:lvl5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9pPr>
            </a:lstStyle>
            <a:p>
              <a:pPr algn="ctr" defTabSz="342900" eaLnBrk="1" hangingPunct="1"/>
              <a:r>
                <a:rPr lang="en-GB" altLang="de-DE" sz="700" dirty="0">
                  <a:solidFill>
                    <a:srgbClr val="FFFFFF"/>
                  </a:solidFill>
                  <a:latin typeface="Times New Roman"/>
                  <a:cs typeface="Arial" pitchFamily="34" charset="0"/>
                </a:rPr>
                <a:t>0.5</a:t>
              </a:r>
            </a:p>
          </p:txBody>
        </p:sp>
        <p:sp>
          <p:nvSpPr>
            <p:cNvPr id="155" name="Line 5"/>
            <p:cNvSpPr>
              <a:spLocks noChangeShapeType="1"/>
            </p:cNvSpPr>
            <p:nvPr/>
          </p:nvSpPr>
          <p:spPr bwMode="auto">
            <a:xfrm flipV="1">
              <a:off x="2264670" y="3166713"/>
              <a:ext cx="0" cy="72000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49252"/>
              <a:endParaRPr lang="en-GB" sz="4400">
                <a:solidFill>
                  <a:srgbClr val="FFFFFF"/>
                </a:solidFill>
                <a:latin typeface="Times New Roman"/>
                <a:ea typeface="ＭＳ Ｐゴシック" pitchFamily="34" charset="-128"/>
              </a:endParaRPr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2484579" y="3047433"/>
            <a:ext cx="300082" cy="276834"/>
            <a:chOff x="2064616" y="3166713"/>
            <a:chExt cx="400107" cy="276833"/>
          </a:xfrm>
        </p:grpSpPr>
        <p:sp>
          <p:nvSpPr>
            <p:cNvPr id="160" name="TextBox 15"/>
            <p:cNvSpPr txBox="1">
              <a:spLocks noChangeArrowheads="1"/>
            </p:cNvSpPr>
            <p:nvPr/>
          </p:nvSpPr>
          <p:spPr bwMode="auto">
            <a:xfrm>
              <a:off x="2064616" y="3243492"/>
              <a:ext cx="400107" cy="200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1pPr>
              <a:lvl2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2pPr>
              <a:lvl3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3pPr>
              <a:lvl4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4pPr>
              <a:lvl5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9pPr>
            </a:lstStyle>
            <a:p>
              <a:pPr algn="ctr" defTabSz="342900" eaLnBrk="1" hangingPunct="1"/>
              <a:r>
                <a:rPr lang="en-GB" altLang="de-DE" sz="700" dirty="0">
                  <a:solidFill>
                    <a:srgbClr val="FFFFFF"/>
                  </a:solidFill>
                  <a:latin typeface="Times New Roman"/>
                  <a:cs typeface="Arial" pitchFamily="34" charset="0"/>
                </a:rPr>
                <a:t>1.0</a:t>
              </a:r>
            </a:p>
          </p:txBody>
        </p:sp>
        <p:sp>
          <p:nvSpPr>
            <p:cNvPr id="161" name="Line 5"/>
            <p:cNvSpPr>
              <a:spLocks noChangeShapeType="1"/>
            </p:cNvSpPr>
            <p:nvPr/>
          </p:nvSpPr>
          <p:spPr bwMode="auto">
            <a:xfrm flipV="1">
              <a:off x="2264670" y="3166713"/>
              <a:ext cx="0" cy="72000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49252"/>
              <a:endParaRPr lang="en-GB" sz="4400">
                <a:solidFill>
                  <a:srgbClr val="FFFFFF"/>
                </a:solidFill>
                <a:latin typeface="Times New Roman"/>
                <a:ea typeface="ＭＳ Ｐゴシック" pitchFamily="34" charset="-128"/>
              </a:endParaRPr>
            </a:p>
          </p:txBody>
        </p:sp>
      </p:grpSp>
      <p:sp>
        <p:nvSpPr>
          <p:cNvPr id="167" name="Line 5"/>
          <p:cNvSpPr>
            <a:spLocks noChangeShapeType="1"/>
          </p:cNvSpPr>
          <p:nvPr/>
        </p:nvSpPr>
        <p:spPr bwMode="auto">
          <a:xfrm flipV="1">
            <a:off x="2634637" y="1804435"/>
            <a:ext cx="0" cy="1233927"/>
          </a:xfrm>
          <a:prstGeom prst="line">
            <a:avLst/>
          </a:prstGeom>
          <a:noFill/>
          <a:ln w="19050" cap="sq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52"/>
            <a:endParaRPr lang="en-GB" sz="44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grpSp>
        <p:nvGrpSpPr>
          <p:cNvPr id="146" name="Group 145"/>
          <p:cNvGrpSpPr/>
          <p:nvPr/>
        </p:nvGrpSpPr>
        <p:grpSpPr>
          <a:xfrm>
            <a:off x="1725669" y="1848799"/>
            <a:ext cx="593303" cy="116892"/>
            <a:chOff x="6059606" y="307075"/>
            <a:chExt cx="242616" cy="117832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cxnSp>
          <p:nvCxnSpPr>
            <p:cNvPr id="147" name="Straight Connector 146"/>
            <p:cNvCxnSpPr/>
            <p:nvPr/>
          </p:nvCxnSpPr>
          <p:spPr bwMode="auto">
            <a:xfrm>
              <a:off x="6059606" y="365991"/>
              <a:ext cx="242616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8" name="Straight Connector 147"/>
            <p:cNvCxnSpPr/>
            <p:nvPr/>
          </p:nvCxnSpPr>
          <p:spPr bwMode="auto">
            <a:xfrm>
              <a:off x="6059606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9" name="Straight Connector 148"/>
            <p:cNvCxnSpPr/>
            <p:nvPr/>
          </p:nvCxnSpPr>
          <p:spPr bwMode="auto">
            <a:xfrm>
              <a:off x="6302222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88" name="Rectangle 16"/>
          <p:cNvSpPr>
            <a:spLocks noChangeArrowheads="1"/>
          </p:cNvSpPr>
          <p:nvPr/>
        </p:nvSpPr>
        <p:spPr bwMode="auto">
          <a:xfrm>
            <a:off x="2642434" y="3369337"/>
            <a:ext cx="936154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defTabSz="342900">
              <a:defRPr/>
            </a:pPr>
            <a:r>
              <a:rPr lang="en-GB" sz="1050" kern="0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Arial" pitchFamily="34" charset="0"/>
              </a:rPr>
              <a:t>Favours </a:t>
            </a:r>
            <a:r>
              <a:rPr lang="en-GB" sz="1050" kern="0" dirty="0" err="1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Arial" pitchFamily="34" charset="0"/>
              </a:rPr>
              <a:t>warfarin</a:t>
            </a:r>
            <a:endParaRPr lang="en-GB" sz="1050" kern="0" dirty="0">
              <a:solidFill>
                <a:srgbClr val="FFFFFF"/>
              </a:solidFill>
              <a:latin typeface="Times New Roman"/>
              <a:ea typeface="ＭＳ Ｐゴシック" pitchFamily="34" charset="-128"/>
              <a:cs typeface="Arial" pitchFamily="34" charset="0"/>
            </a:endParaRPr>
          </a:p>
        </p:txBody>
      </p:sp>
      <p:cxnSp>
        <p:nvCxnSpPr>
          <p:cNvPr id="189" name="Straight Arrow Connector 4"/>
          <p:cNvCxnSpPr>
            <a:cxnSpLocks noChangeShapeType="1"/>
          </p:cNvCxnSpPr>
          <p:nvPr/>
        </p:nvCxnSpPr>
        <p:spPr bwMode="auto">
          <a:xfrm>
            <a:off x="3554977" y="3450123"/>
            <a:ext cx="457715" cy="0"/>
          </a:xfrm>
          <a:prstGeom prst="straightConnector1">
            <a:avLst/>
          </a:prstGeom>
          <a:noFill/>
          <a:ln w="28575" algn="ctr"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10800000" scaled="1"/>
              <a:tileRect/>
            </a:gra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0" name="Oval 149"/>
          <p:cNvSpPr/>
          <p:nvPr/>
        </p:nvSpPr>
        <p:spPr bwMode="auto">
          <a:xfrm>
            <a:off x="1822451" y="1833723"/>
            <a:ext cx="151140" cy="147055"/>
          </a:xfrm>
          <a:prstGeom prst="ellipse">
            <a:avLst/>
          </a:prstGeom>
          <a:solidFill>
            <a:srgbClr val="00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8" eaLnBrk="0" hangingPunct="0"/>
            <a:endParaRPr lang="en-GB" sz="20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grpSp>
        <p:nvGrpSpPr>
          <p:cNvPr id="190" name="Group 189"/>
          <p:cNvGrpSpPr/>
          <p:nvPr/>
        </p:nvGrpSpPr>
        <p:grpSpPr>
          <a:xfrm>
            <a:off x="2160569" y="2090743"/>
            <a:ext cx="601667" cy="116892"/>
            <a:chOff x="6059606" y="307075"/>
            <a:chExt cx="242616" cy="117832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cxnSp>
          <p:nvCxnSpPr>
            <p:cNvPr id="191" name="Straight Connector 190"/>
            <p:cNvCxnSpPr/>
            <p:nvPr/>
          </p:nvCxnSpPr>
          <p:spPr bwMode="auto">
            <a:xfrm>
              <a:off x="6059606" y="365991"/>
              <a:ext cx="242616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66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2" name="Straight Connector 191"/>
            <p:cNvCxnSpPr/>
            <p:nvPr/>
          </p:nvCxnSpPr>
          <p:spPr bwMode="auto">
            <a:xfrm>
              <a:off x="6059606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66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3" name="Straight Connector 192"/>
            <p:cNvCxnSpPr/>
            <p:nvPr/>
          </p:nvCxnSpPr>
          <p:spPr bwMode="auto">
            <a:xfrm>
              <a:off x="6302222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66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94" name="Oval 193"/>
          <p:cNvSpPr/>
          <p:nvPr/>
        </p:nvSpPr>
        <p:spPr bwMode="auto">
          <a:xfrm>
            <a:off x="2343771" y="2075695"/>
            <a:ext cx="151140" cy="147055"/>
          </a:xfrm>
          <a:prstGeom prst="ellipse">
            <a:avLst/>
          </a:prstGeom>
          <a:solidFill>
            <a:srgbClr val="FF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8" eaLnBrk="0" hangingPunct="0"/>
            <a:endParaRPr lang="en-GB" sz="20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grpSp>
        <p:nvGrpSpPr>
          <p:cNvPr id="195" name="Group 194"/>
          <p:cNvGrpSpPr/>
          <p:nvPr/>
        </p:nvGrpSpPr>
        <p:grpSpPr>
          <a:xfrm>
            <a:off x="1951894" y="2329127"/>
            <a:ext cx="649147" cy="116892"/>
            <a:chOff x="6059606" y="307075"/>
            <a:chExt cx="242616" cy="117832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cxnSp>
          <p:nvCxnSpPr>
            <p:cNvPr id="196" name="Straight Connector 195"/>
            <p:cNvCxnSpPr/>
            <p:nvPr/>
          </p:nvCxnSpPr>
          <p:spPr bwMode="auto">
            <a:xfrm>
              <a:off x="6059606" y="365991"/>
              <a:ext cx="242616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92D050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7" name="Straight Connector 196"/>
            <p:cNvCxnSpPr/>
            <p:nvPr/>
          </p:nvCxnSpPr>
          <p:spPr bwMode="auto">
            <a:xfrm>
              <a:off x="6059606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92D050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8" name="Straight Connector 197"/>
            <p:cNvCxnSpPr/>
            <p:nvPr/>
          </p:nvCxnSpPr>
          <p:spPr bwMode="auto">
            <a:xfrm>
              <a:off x="6302222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92D050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99" name="Oval 198"/>
          <p:cNvSpPr/>
          <p:nvPr/>
        </p:nvSpPr>
        <p:spPr bwMode="auto">
          <a:xfrm>
            <a:off x="2173714" y="2314079"/>
            <a:ext cx="151140" cy="147055"/>
          </a:xfrm>
          <a:prstGeom prst="ellipse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8" eaLnBrk="0" hangingPunct="0"/>
            <a:endParaRPr lang="en-GB" sz="20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grpSp>
        <p:nvGrpSpPr>
          <p:cNvPr id="200" name="Group 199"/>
          <p:cNvGrpSpPr/>
          <p:nvPr/>
        </p:nvGrpSpPr>
        <p:grpSpPr>
          <a:xfrm>
            <a:off x="2177689" y="2567511"/>
            <a:ext cx="557150" cy="116892"/>
            <a:chOff x="6059606" y="307075"/>
            <a:chExt cx="242616" cy="117832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cxnSp>
          <p:nvCxnSpPr>
            <p:cNvPr id="201" name="Straight Connector 200"/>
            <p:cNvCxnSpPr/>
            <p:nvPr/>
          </p:nvCxnSpPr>
          <p:spPr bwMode="auto">
            <a:xfrm>
              <a:off x="6059606" y="365991"/>
              <a:ext cx="242616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2" name="Straight Connector 201"/>
            <p:cNvCxnSpPr/>
            <p:nvPr/>
          </p:nvCxnSpPr>
          <p:spPr bwMode="auto">
            <a:xfrm>
              <a:off x="6059606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3" name="Straight Connector 202"/>
            <p:cNvCxnSpPr/>
            <p:nvPr/>
          </p:nvCxnSpPr>
          <p:spPr bwMode="auto">
            <a:xfrm>
              <a:off x="6302222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04" name="Oval 203"/>
          <p:cNvSpPr/>
          <p:nvPr/>
        </p:nvSpPr>
        <p:spPr bwMode="auto">
          <a:xfrm>
            <a:off x="2352134" y="2552463"/>
            <a:ext cx="151140" cy="147055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8" eaLnBrk="0" hangingPunct="0"/>
            <a:endParaRPr lang="en-GB" sz="20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grpSp>
        <p:nvGrpSpPr>
          <p:cNvPr id="205" name="Group 204"/>
          <p:cNvGrpSpPr/>
          <p:nvPr/>
        </p:nvGrpSpPr>
        <p:grpSpPr>
          <a:xfrm>
            <a:off x="2110797" y="2813011"/>
            <a:ext cx="414971" cy="116892"/>
            <a:chOff x="6059606" y="307075"/>
            <a:chExt cx="242616" cy="117832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cxnSp>
          <p:nvCxnSpPr>
            <p:cNvPr id="206" name="Straight Connector 205"/>
            <p:cNvCxnSpPr/>
            <p:nvPr/>
          </p:nvCxnSpPr>
          <p:spPr bwMode="auto">
            <a:xfrm>
              <a:off x="6059606" y="365991"/>
              <a:ext cx="242616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7" name="Straight Connector 206"/>
            <p:cNvCxnSpPr/>
            <p:nvPr/>
          </p:nvCxnSpPr>
          <p:spPr bwMode="auto">
            <a:xfrm>
              <a:off x="6059606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8" name="Straight Connector 207"/>
            <p:cNvCxnSpPr/>
            <p:nvPr/>
          </p:nvCxnSpPr>
          <p:spPr bwMode="auto">
            <a:xfrm>
              <a:off x="6302222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11" name="Line 10"/>
          <p:cNvSpPr>
            <a:spLocks noChangeShapeType="1"/>
          </p:cNvSpPr>
          <p:nvPr/>
        </p:nvSpPr>
        <p:spPr bwMode="auto">
          <a:xfrm>
            <a:off x="5917065" y="3051028"/>
            <a:ext cx="1865296" cy="0"/>
          </a:xfrm>
          <a:prstGeom prst="line">
            <a:avLst/>
          </a:prstGeom>
          <a:noFill/>
          <a:ln w="22225" cap="sq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52"/>
            <a:endParaRPr lang="en-GB" sz="44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sp>
        <p:nvSpPr>
          <p:cNvPr id="212" name="Rectangle 16"/>
          <p:cNvSpPr>
            <a:spLocks noChangeArrowheads="1"/>
          </p:cNvSpPr>
          <p:nvPr/>
        </p:nvSpPr>
        <p:spPr bwMode="auto">
          <a:xfrm>
            <a:off x="6029176" y="3382039"/>
            <a:ext cx="849072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defTabSz="342900">
              <a:defRPr/>
            </a:pPr>
            <a:r>
              <a:rPr lang="en-GB" sz="1050" kern="0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Arial" pitchFamily="34" charset="0"/>
              </a:rPr>
              <a:t>Favours NOAC</a:t>
            </a:r>
          </a:p>
        </p:txBody>
      </p:sp>
      <p:cxnSp>
        <p:nvCxnSpPr>
          <p:cNvPr id="213" name="Straight Arrow Connector 4"/>
          <p:cNvCxnSpPr>
            <a:cxnSpLocks noChangeShapeType="1"/>
          </p:cNvCxnSpPr>
          <p:nvPr/>
        </p:nvCxnSpPr>
        <p:spPr bwMode="auto">
          <a:xfrm flipH="1">
            <a:off x="5655603" y="3462823"/>
            <a:ext cx="457715" cy="0"/>
          </a:xfrm>
          <a:prstGeom prst="straightConnector1">
            <a:avLst/>
          </a:prstGeom>
          <a:noFill/>
          <a:ln w="28575" algn="ctr"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10800000" scaled="1"/>
              <a:tileRect/>
            </a:gra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14" name="Group 213"/>
          <p:cNvGrpSpPr/>
          <p:nvPr/>
        </p:nvGrpSpPr>
        <p:grpSpPr>
          <a:xfrm>
            <a:off x="5761624" y="3060133"/>
            <a:ext cx="296876" cy="276834"/>
            <a:chOff x="2066754" y="3166713"/>
            <a:chExt cx="395835" cy="276833"/>
          </a:xfrm>
        </p:grpSpPr>
        <p:sp>
          <p:nvSpPr>
            <p:cNvPr id="215" name="TextBox 15"/>
            <p:cNvSpPr txBox="1">
              <a:spLocks noChangeArrowheads="1"/>
            </p:cNvSpPr>
            <p:nvPr/>
          </p:nvSpPr>
          <p:spPr bwMode="auto">
            <a:xfrm>
              <a:off x="2066754" y="3243492"/>
              <a:ext cx="395835" cy="200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1pPr>
              <a:lvl2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2pPr>
              <a:lvl3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3pPr>
              <a:lvl4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4pPr>
              <a:lvl5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9pPr>
            </a:lstStyle>
            <a:p>
              <a:pPr algn="ctr" defTabSz="342900" eaLnBrk="1" hangingPunct="1"/>
              <a:r>
                <a:rPr lang="en-GB" altLang="de-DE" sz="700" dirty="0">
                  <a:solidFill>
                    <a:srgbClr val="FFFFFF"/>
                  </a:solidFill>
                  <a:latin typeface="Times New Roman"/>
                  <a:cs typeface="Arial" pitchFamily="34" charset="0"/>
                </a:rPr>
                <a:t>0.5</a:t>
              </a:r>
            </a:p>
          </p:txBody>
        </p:sp>
        <p:sp>
          <p:nvSpPr>
            <p:cNvPr id="216" name="Line 5"/>
            <p:cNvSpPr>
              <a:spLocks noChangeShapeType="1"/>
            </p:cNvSpPr>
            <p:nvPr/>
          </p:nvSpPr>
          <p:spPr bwMode="auto">
            <a:xfrm flipV="1">
              <a:off x="2264670" y="3166713"/>
              <a:ext cx="0" cy="72000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49252"/>
              <a:endParaRPr lang="en-GB" sz="4400">
                <a:solidFill>
                  <a:srgbClr val="FFFFFF"/>
                </a:solidFill>
                <a:latin typeface="Times New Roman"/>
                <a:ea typeface="ＭＳ Ｐゴシック" pitchFamily="34" charset="-128"/>
              </a:endParaRPr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6804889" y="3060133"/>
            <a:ext cx="300082" cy="276834"/>
            <a:chOff x="2064616" y="3166713"/>
            <a:chExt cx="400107" cy="276833"/>
          </a:xfrm>
        </p:grpSpPr>
        <p:sp>
          <p:nvSpPr>
            <p:cNvPr id="218" name="TextBox 15"/>
            <p:cNvSpPr txBox="1">
              <a:spLocks noChangeArrowheads="1"/>
            </p:cNvSpPr>
            <p:nvPr/>
          </p:nvSpPr>
          <p:spPr bwMode="auto">
            <a:xfrm>
              <a:off x="2064616" y="3243492"/>
              <a:ext cx="400107" cy="200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1pPr>
              <a:lvl2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2pPr>
              <a:lvl3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3pPr>
              <a:lvl4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4pPr>
              <a:lvl5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9pPr>
            </a:lstStyle>
            <a:p>
              <a:pPr algn="ctr" defTabSz="342900" eaLnBrk="1" hangingPunct="1"/>
              <a:r>
                <a:rPr lang="en-GB" altLang="de-DE" sz="700" dirty="0">
                  <a:solidFill>
                    <a:srgbClr val="FFFFFF"/>
                  </a:solidFill>
                  <a:latin typeface="Times New Roman"/>
                  <a:cs typeface="Arial" pitchFamily="34" charset="0"/>
                </a:rPr>
                <a:t>1.0</a:t>
              </a:r>
            </a:p>
          </p:txBody>
        </p:sp>
        <p:sp>
          <p:nvSpPr>
            <p:cNvPr id="219" name="Line 5"/>
            <p:cNvSpPr>
              <a:spLocks noChangeShapeType="1"/>
            </p:cNvSpPr>
            <p:nvPr/>
          </p:nvSpPr>
          <p:spPr bwMode="auto">
            <a:xfrm flipV="1">
              <a:off x="2264670" y="3166713"/>
              <a:ext cx="0" cy="72000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49252"/>
              <a:endParaRPr lang="en-GB" sz="4400">
                <a:solidFill>
                  <a:srgbClr val="FFFFFF"/>
                </a:solidFill>
                <a:latin typeface="Times New Roman"/>
                <a:ea typeface="ＭＳ Ｐゴシック" pitchFamily="34" charset="-128"/>
              </a:endParaRPr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7632301" y="3060133"/>
            <a:ext cx="300082" cy="276834"/>
            <a:chOff x="2064616" y="3166713"/>
            <a:chExt cx="400107" cy="276833"/>
          </a:xfrm>
        </p:grpSpPr>
        <p:sp>
          <p:nvSpPr>
            <p:cNvPr id="221" name="TextBox 15"/>
            <p:cNvSpPr txBox="1">
              <a:spLocks noChangeArrowheads="1"/>
            </p:cNvSpPr>
            <p:nvPr/>
          </p:nvSpPr>
          <p:spPr bwMode="auto">
            <a:xfrm>
              <a:off x="2064616" y="3243492"/>
              <a:ext cx="400107" cy="200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1pPr>
              <a:lvl2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2pPr>
              <a:lvl3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3pPr>
              <a:lvl4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4pPr>
              <a:lvl5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9pPr>
            </a:lstStyle>
            <a:p>
              <a:pPr algn="ctr" defTabSz="342900" eaLnBrk="1" hangingPunct="1"/>
              <a:r>
                <a:rPr lang="en-GB" altLang="de-DE" sz="700" dirty="0">
                  <a:solidFill>
                    <a:srgbClr val="FFFFFF"/>
                  </a:solidFill>
                  <a:latin typeface="Times New Roman"/>
                  <a:cs typeface="Arial" pitchFamily="34" charset="0"/>
                </a:rPr>
                <a:t>2.0</a:t>
              </a:r>
            </a:p>
          </p:txBody>
        </p:sp>
        <p:sp>
          <p:nvSpPr>
            <p:cNvPr id="222" name="Line 5"/>
            <p:cNvSpPr>
              <a:spLocks noChangeShapeType="1"/>
            </p:cNvSpPr>
            <p:nvPr/>
          </p:nvSpPr>
          <p:spPr bwMode="auto">
            <a:xfrm flipV="1">
              <a:off x="2264670" y="3166713"/>
              <a:ext cx="0" cy="72000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49252"/>
              <a:endParaRPr lang="en-GB" sz="4400">
                <a:solidFill>
                  <a:srgbClr val="FFFFFF"/>
                </a:solidFill>
                <a:latin typeface="Times New Roman"/>
                <a:ea typeface="ＭＳ Ｐゴシック" pitchFamily="34" charset="-128"/>
              </a:endParaRPr>
            </a:p>
          </p:txBody>
        </p:sp>
      </p:grpSp>
      <p:sp>
        <p:nvSpPr>
          <p:cNvPr id="223" name="Line 5"/>
          <p:cNvSpPr>
            <a:spLocks noChangeShapeType="1"/>
          </p:cNvSpPr>
          <p:nvPr/>
        </p:nvSpPr>
        <p:spPr bwMode="auto">
          <a:xfrm flipV="1">
            <a:off x="6954946" y="1817135"/>
            <a:ext cx="0" cy="1233927"/>
          </a:xfrm>
          <a:prstGeom prst="line">
            <a:avLst/>
          </a:prstGeom>
          <a:noFill/>
          <a:ln w="19050" cap="sq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52"/>
            <a:endParaRPr lang="en-GB" sz="44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grpSp>
        <p:nvGrpSpPr>
          <p:cNvPr id="224" name="Group 223"/>
          <p:cNvGrpSpPr/>
          <p:nvPr/>
        </p:nvGrpSpPr>
        <p:grpSpPr>
          <a:xfrm>
            <a:off x="6629026" y="1861499"/>
            <a:ext cx="425360" cy="116892"/>
            <a:chOff x="6059606" y="307075"/>
            <a:chExt cx="242616" cy="117832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cxnSp>
          <p:nvCxnSpPr>
            <p:cNvPr id="225" name="Straight Connector 224"/>
            <p:cNvCxnSpPr/>
            <p:nvPr/>
          </p:nvCxnSpPr>
          <p:spPr bwMode="auto">
            <a:xfrm>
              <a:off x="6059606" y="365991"/>
              <a:ext cx="242616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6" name="Straight Connector 225"/>
            <p:cNvCxnSpPr/>
            <p:nvPr/>
          </p:nvCxnSpPr>
          <p:spPr bwMode="auto">
            <a:xfrm>
              <a:off x="6059606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7" name="Straight Connector 226"/>
            <p:cNvCxnSpPr/>
            <p:nvPr/>
          </p:nvCxnSpPr>
          <p:spPr bwMode="auto">
            <a:xfrm>
              <a:off x="6302222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28" name="Rectangle 16"/>
          <p:cNvSpPr>
            <a:spLocks noChangeArrowheads="1"/>
          </p:cNvSpPr>
          <p:nvPr/>
        </p:nvSpPr>
        <p:spPr bwMode="auto">
          <a:xfrm>
            <a:off x="6979929" y="3382039"/>
            <a:ext cx="936154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defTabSz="342900">
              <a:defRPr/>
            </a:pPr>
            <a:r>
              <a:rPr lang="en-GB" sz="1050" kern="0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Arial" pitchFamily="34" charset="0"/>
              </a:rPr>
              <a:t>Favours </a:t>
            </a:r>
            <a:r>
              <a:rPr lang="en-GB" sz="1050" kern="0" dirty="0" err="1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Arial" pitchFamily="34" charset="0"/>
              </a:rPr>
              <a:t>warfarin</a:t>
            </a:r>
            <a:endParaRPr lang="en-GB" sz="1050" kern="0" dirty="0">
              <a:solidFill>
                <a:srgbClr val="FFFFFF"/>
              </a:solidFill>
              <a:latin typeface="Times New Roman"/>
              <a:ea typeface="ＭＳ Ｐゴシック" pitchFamily="34" charset="-128"/>
              <a:cs typeface="Arial" pitchFamily="34" charset="0"/>
            </a:endParaRPr>
          </a:p>
        </p:txBody>
      </p:sp>
      <p:cxnSp>
        <p:nvCxnSpPr>
          <p:cNvPr id="229" name="Straight Arrow Connector 4"/>
          <p:cNvCxnSpPr>
            <a:cxnSpLocks noChangeShapeType="1"/>
          </p:cNvCxnSpPr>
          <p:nvPr/>
        </p:nvCxnSpPr>
        <p:spPr bwMode="auto">
          <a:xfrm>
            <a:off x="7876292" y="3462823"/>
            <a:ext cx="457715" cy="0"/>
          </a:xfrm>
          <a:prstGeom prst="straightConnector1">
            <a:avLst/>
          </a:prstGeom>
          <a:noFill/>
          <a:ln w="28575" algn="ctr"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10800000" scaled="1"/>
              <a:tileRect/>
            </a:gra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0" name="Oval 229"/>
          <p:cNvSpPr/>
          <p:nvPr/>
        </p:nvSpPr>
        <p:spPr bwMode="auto">
          <a:xfrm>
            <a:off x="6751988" y="1846421"/>
            <a:ext cx="149655" cy="147055"/>
          </a:xfrm>
          <a:prstGeom prst="ellipse">
            <a:avLst/>
          </a:prstGeom>
          <a:solidFill>
            <a:srgbClr val="00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8" eaLnBrk="0" hangingPunct="0"/>
            <a:endParaRPr lang="en-GB" sz="20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grpSp>
        <p:nvGrpSpPr>
          <p:cNvPr id="231" name="Group 230"/>
          <p:cNvGrpSpPr/>
          <p:nvPr/>
        </p:nvGrpSpPr>
        <p:grpSpPr>
          <a:xfrm>
            <a:off x="6782356" y="2103443"/>
            <a:ext cx="416996" cy="116892"/>
            <a:chOff x="6059606" y="307075"/>
            <a:chExt cx="242616" cy="117832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cxnSp>
          <p:nvCxnSpPr>
            <p:cNvPr id="232" name="Straight Connector 231"/>
            <p:cNvCxnSpPr/>
            <p:nvPr/>
          </p:nvCxnSpPr>
          <p:spPr bwMode="auto">
            <a:xfrm>
              <a:off x="6059606" y="365991"/>
              <a:ext cx="242616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66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3" name="Straight Connector 232"/>
            <p:cNvCxnSpPr/>
            <p:nvPr/>
          </p:nvCxnSpPr>
          <p:spPr bwMode="auto">
            <a:xfrm>
              <a:off x="6059606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66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4" name="Straight Connector 233"/>
            <p:cNvCxnSpPr/>
            <p:nvPr/>
          </p:nvCxnSpPr>
          <p:spPr bwMode="auto">
            <a:xfrm>
              <a:off x="6302222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66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35" name="Oval 234"/>
          <p:cNvSpPr/>
          <p:nvPr/>
        </p:nvSpPr>
        <p:spPr bwMode="auto">
          <a:xfrm>
            <a:off x="6888593" y="2088395"/>
            <a:ext cx="149655" cy="147055"/>
          </a:xfrm>
          <a:prstGeom prst="ellipse">
            <a:avLst/>
          </a:prstGeom>
          <a:solidFill>
            <a:srgbClr val="FF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8" eaLnBrk="0" hangingPunct="0"/>
            <a:endParaRPr lang="en-GB" sz="20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grpSp>
        <p:nvGrpSpPr>
          <p:cNvPr id="236" name="Group 235"/>
          <p:cNvGrpSpPr/>
          <p:nvPr/>
        </p:nvGrpSpPr>
        <p:grpSpPr>
          <a:xfrm>
            <a:off x="6188554" y="2341827"/>
            <a:ext cx="425360" cy="116892"/>
            <a:chOff x="6059606" y="307075"/>
            <a:chExt cx="242616" cy="117832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cxnSp>
          <p:nvCxnSpPr>
            <p:cNvPr id="237" name="Straight Connector 236"/>
            <p:cNvCxnSpPr/>
            <p:nvPr/>
          </p:nvCxnSpPr>
          <p:spPr bwMode="auto">
            <a:xfrm>
              <a:off x="6059606" y="365991"/>
              <a:ext cx="242616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92D050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8" name="Straight Connector 237"/>
            <p:cNvCxnSpPr/>
            <p:nvPr/>
          </p:nvCxnSpPr>
          <p:spPr bwMode="auto">
            <a:xfrm>
              <a:off x="6059606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92D050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9" name="Straight Connector 238"/>
            <p:cNvCxnSpPr/>
            <p:nvPr/>
          </p:nvCxnSpPr>
          <p:spPr bwMode="auto">
            <a:xfrm>
              <a:off x="6302222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92D050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40" name="Oval 239"/>
          <p:cNvSpPr/>
          <p:nvPr/>
        </p:nvSpPr>
        <p:spPr bwMode="auto">
          <a:xfrm>
            <a:off x="6308726" y="2326779"/>
            <a:ext cx="149655" cy="147055"/>
          </a:xfrm>
          <a:prstGeom prst="ellipse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8" eaLnBrk="0" hangingPunct="0"/>
            <a:endParaRPr lang="en-GB" sz="20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grpSp>
        <p:nvGrpSpPr>
          <p:cNvPr id="241" name="Group 240"/>
          <p:cNvGrpSpPr/>
          <p:nvPr/>
        </p:nvGrpSpPr>
        <p:grpSpPr>
          <a:xfrm>
            <a:off x="6403233" y="2580211"/>
            <a:ext cx="389119" cy="116892"/>
            <a:chOff x="6059606" y="307075"/>
            <a:chExt cx="242616" cy="117832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cxnSp>
          <p:nvCxnSpPr>
            <p:cNvPr id="242" name="Straight Connector 241"/>
            <p:cNvCxnSpPr/>
            <p:nvPr/>
          </p:nvCxnSpPr>
          <p:spPr bwMode="auto">
            <a:xfrm>
              <a:off x="6059606" y="365991"/>
              <a:ext cx="242616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3" name="Straight Connector 242"/>
            <p:cNvCxnSpPr/>
            <p:nvPr/>
          </p:nvCxnSpPr>
          <p:spPr bwMode="auto">
            <a:xfrm>
              <a:off x="6059606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4" name="Straight Connector 243"/>
            <p:cNvCxnSpPr/>
            <p:nvPr/>
          </p:nvCxnSpPr>
          <p:spPr bwMode="auto">
            <a:xfrm>
              <a:off x="6302222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45" name="Oval 244"/>
          <p:cNvSpPr/>
          <p:nvPr/>
        </p:nvSpPr>
        <p:spPr bwMode="auto">
          <a:xfrm>
            <a:off x="6495512" y="2565163"/>
            <a:ext cx="149655" cy="147055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8" eaLnBrk="0" hangingPunct="0"/>
            <a:endParaRPr lang="en-GB" sz="20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grpSp>
        <p:nvGrpSpPr>
          <p:cNvPr id="246" name="Group 245"/>
          <p:cNvGrpSpPr/>
          <p:nvPr/>
        </p:nvGrpSpPr>
        <p:grpSpPr>
          <a:xfrm>
            <a:off x="6472909" y="2825711"/>
            <a:ext cx="478328" cy="116892"/>
            <a:chOff x="6059606" y="307075"/>
            <a:chExt cx="242616" cy="117832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cxnSp>
          <p:nvCxnSpPr>
            <p:cNvPr id="247" name="Straight Connector 246"/>
            <p:cNvCxnSpPr/>
            <p:nvPr/>
          </p:nvCxnSpPr>
          <p:spPr bwMode="auto">
            <a:xfrm>
              <a:off x="6059606" y="365991"/>
              <a:ext cx="242616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8" name="Straight Connector 247"/>
            <p:cNvCxnSpPr/>
            <p:nvPr/>
          </p:nvCxnSpPr>
          <p:spPr bwMode="auto">
            <a:xfrm>
              <a:off x="6059606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9" name="Straight Connector 248"/>
            <p:cNvCxnSpPr/>
            <p:nvPr/>
          </p:nvCxnSpPr>
          <p:spPr bwMode="auto">
            <a:xfrm>
              <a:off x="6302222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50" name="Flowchart: Decision 249"/>
          <p:cNvSpPr/>
          <p:nvPr/>
        </p:nvSpPr>
        <p:spPr bwMode="auto">
          <a:xfrm>
            <a:off x="6657548" y="2810663"/>
            <a:ext cx="110291" cy="147055"/>
          </a:xfrm>
          <a:prstGeom prst="flowChartDecision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8" eaLnBrk="0" hangingPunct="0"/>
            <a:endParaRPr lang="en-GB" sz="20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sp>
        <p:nvSpPr>
          <p:cNvPr id="252" name="Line 10"/>
          <p:cNvSpPr>
            <a:spLocks noChangeShapeType="1"/>
          </p:cNvSpPr>
          <p:nvPr/>
        </p:nvSpPr>
        <p:spPr bwMode="auto">
          <a:xfrm>
            <a:off x="2328577" y="5637147"/>
            <a:ext cx="2631656" cy="0"/>
          </a:xfrm>
          <a:prstGeom prst="line">
            <a:avLst/>
          </a:prstGeom>
          <a:noFill/>
          <a:ln w="22225" cap="sq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52"/>
            <a:endParaRPr lang="en-GB" sz="44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sp>
        <p:nvSpPr>
          <p:cNvPr id="253" name="Rectangle 16"/>
          <p:cNvSpPr>
            <a:spLocks noChangeArrowheads="1"/>
          </p:cNvSpPr>
          <p:nvPr/>
        </p:nvSpPr>
        <p:spPr bwMode="auto">
          <a:xfrm>
            <a:off x="3220740" y="5995618"/>
            <a:ext cx="849072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defTabSz="342900">
              <a:defRPr/>
            </a:pPr>
            <a:r>
              <a:rPr lang="en-GB" sz="1050" kern="0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Arial" pitchFamily="34" charset="0"/>
              </a:rPr>
              <a:t>Favours NOAC</a:t>
            </a:r>
          </a:p>
        </p:txBody>
      </p:sp>
      <p:cxnSp>
        <p:nvCxnSpPr>
          <p:cNvPr id="254" name="Straight Arrow Connector 4"/>
          <p:cNvCxnSpPr>
            <a:cxnSpLocks noChangeShapeType="1"/>
          </p:cNvCxnSpPr>
          <p:nvPr/>
        </p:nvCxnSpPr>
        <p:spPr bwMode="auto">
          <a:xfrm flipH="1">
            <a:off x="2880629" y="6076373"/>
            <a:ext cx="457715" cy="0"/>
          </a:xfrm>
          <a:prstGeom prst="straightConnector1">
            <a:avLst/>
          </a:prstGeom>
          <a:noFill/>
          <a:ln w="28575" algn="ctr"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10800000" scaled="1"/>
              <a:tileRect/>
            </a:gra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55" name="Group 254"/>
          <p:cNvGrpSpPr/>
          <p:nvPr/>
        </p:nvGrpSpPr>
        <p:grpSpPr>
          <a:xfrm>
            <a:off x="2171547" y="5646253"/>
            <a:ext cx="300082" cy="276834"/>
            <a:chOff x="2064616" y="3166713"/>
            <a:chExt cx="400107" cy="276833"/>
          </a:xfrm>
        </p:grpSpPr>
        <p:sp>
          <p:nvSpPr>
            <p:cNvPr id="256" name="TextBox 15"/>
            <p:cNvSpPr txBox="1">
              <a:spLocks noChangeArrowheads="1"/>
            </p:cNvSpPr>
            <p:nvPr/>
          </p:nvSpPr>
          <p:spPr bwMode="auto">
            <a:xfrm>
              <a:off x="2064616" y="3243492"/>
              <a:ext cx="400107" cy="200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1pPr>
              <a:lvl2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2pPr>
              <a:lvl3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3pPr>
              <a:lvl4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4pPr>
              <a:lvl5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9pPr>
            </a:lstStyle>
            <a:p>
              <a:pPr algn="ctr" defTabSz="342900" eaLnBrk="1" hangingPunct="1"/>
              <a:r>
                <a:rPr lang="en-GB" altLang="de-DE" sz="700" dirty="0">
                  <a:solidFill>
                    <a:srgbClr val="FFFFFF"/>
                  </a:solidFill>
                  <a:latin typeface="Times New Roman"/>
                  <a:cs typeface="Arial" pitchFamily="34" charset="0"/>
                </a:rPr>
                <a:t>0.2</a:t>
              </a:r>
            </a:p>
          </p:txBody>
        </p:sp>
        <p:sp>
          <p:nvSpPr>
            <p:cNvPr id="257" name="Line 5"/>
            <p:cNvSpPr>
              <a:spLocks noChangeShapeType="1"/>
            </p:cNvSpPr>
            <p:nvPr/>
          </p:nvSpPr>
          <p:spPr bwMode="auto">
            <a:xfrm flipV="1">
              <a:off x="2264670" y="3166713"/>
              <a:ext cx="0" cy="72000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49252"/>
              <a:endParaRPr lang="en-GB" sz="4400">
                <a:solidFill>
                  <a:srgbClr val="FFFFFF"/>
                </a:solidFill>
                <a:latin typeface="Times New Roman"/>
                <a:ea typeface="ＭＳ Ｐゴシック" pitchFamily="34" charset="-128"/>
              </a:endParaRPr>
            </a:p>
          </p:txBody>
        </p:sp>
      </p:grpSp>
      <p:grpSp>
        <p:nvGrpSpPr>
          <p:cNvPr id="258" name="Group 257"/>
          <p:cNvGrpSpPr/>
          <p:nvPr/>
        </p:nvGrpSpPr>
        <p:grpSpPr>
          <a:xfrm>
            <a:off x="3247390" y="5646253"/>
            <a:ext cx="296876" cy="276834"/>
            <a:chOff x="2066754" y="3166713"/>
            <a:chExt cx="395835" cy="276833"/>
          </a:xfrm>
        </p:grpSpPr>
        <p:sp>
          <p:nvSpPr>
            <p:cNvPr id="259" name="TextBox 15"/>
            <p:cNvSpPr txBox="1">
              <a:spLocks noChangeArrowheads="1"/>
            </p:cNvSpPr>
            <p:nvPr/>
          </p:nvSpPr>
          <p:spPr bwMode="auto">
            <a:xfrm>
              <a:off x="2066754" y="3243492"/>
              <a:ext cx="395835" cy="200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1pPr>
              <a:lvl2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2pPr>
              <a:lvl3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3pPr>
              <a:lvl4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4pPr>
              <a:lvl5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9pPr>
            </a:lstStyle>
            <a:p>
              <a:pPr algn="ctr" defTabSz="342900" eaLnBrk="1" hangingPunct="1"/>
              <a:r>
                <a:rPr lang="en-GB" altLang="de-DE" sz="700" dirty="0">
                  <a:solidFill>
                    <a:srgbClr val="FFFFFF"/>
                  </a:solidFill>
                  <a:latin typeface="Times New Roman"/>
                  <a:cs typeface="Arial" pitchFamily="34" charset="0"/>
                </a:rPr>
                <a:t>0.5</a:t>
              </a:r>
            </a:p>
          </p:txBody>
        </p:sp>
        <p:sp>
          <p:nvSpPr>
            <p:cNvPr id="260" name="Line 5"/>
            <p:cNvSpPr>
              <a:spLocks noChangeShapeType="1"/>
            </p:cNvSpPr>
            <p:nvPr/>
          </p:nvSpPr>
          <p:spPr bwMode="auto">
            <a:xfrm flipV="1">
              <a:off x="2264670" y="3166713"/>
              <a:ext cx="0" cy="72000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49252"/>
              <a:endParaRPr lang="en-GB" sz="4400">
                <a:solidFill>
                  <a:srgbClr val="FFFFFF"/>
                </a:solidFill>
                <a:latin typeface="Times New Roman"/>
                <a:ea typeface="ＭＳ Ｐゴシック" pitchFamily="34" charset="-128"/>
              </a:endParaRPr>
            </a:p>
          </p:txBody>
        </p:sp>
      </p:grpSp>
      <p:grpSp>
        <p:nvGrpSpPr>
          <p:cNvPr id="261" name="Group 260"/>
          <p:cNvGrpSpPr/>
          <p:nvPr/>
        </p:nvGrpSpPr>
        <p:grpSpPr>
          <a:xfrm>
            <a:off x="4809573" y="5646253"/>
            <a:ext cx="300082" cy="276834"/>
            <a:chOff x="2064616" y="3166713"/>
            <a:chExt cx="400107" cy="276833"/>
          </a:xfrm>
        </p:grpSpPr>
        <p:sp>
          <p:nvSpPr>
            <p:cNvPr id="262" name="TextBox 15"/>
            <p:cNvSpPr txBox="1">
              <a:spLocks noChangeArrowheads="1"/>
            </p:cNvSpPr>
            <p:nvPr/>
          </p:nvSpPr>
          <p:spPr bwMode="auto">
            <a:xfrm>
              <a:off x="2064616" y="3243492"/>
              <a:ext cx="400107" cy="200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1pPr>
              <a:lvl2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2pPr>
              <a:lvl3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3pPr>
              <a:lvl4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4pPr>
              <a:lvl5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9pPr>
            </a:lstStyle>
            <a:p>
              <a:pPr algn="ctr" defTabSz="342900" eaLnBrk="1" hangingPunct="1"/>
              <a:r>
                <a:rPr lang="en-GB" altLang="de-DE" sz="700" dirty="0">
                  <a:solidFill>
                    <a:srgbClr val="FFFFFF"/>
                  </a:solidFill>
                  <a:latin typeface="Times New Roman"/>
                  <a:cs typeface="Arial" pitchFamily="34" charset="0"/>
                </a:rPr>
                <a:t>2.0</a:t>
              </a:r>
            </a:p>
          </p:txBody>
        </p:sp>
        <p:sp>
          <p:nvSpPr>
            <p:cNvPr id="263" name="Line 5"/>
            <p:cNvSpPr>
              <a:spLocks noChangeShapeType="1"/>
            </p:cNvSpPr>
            <p:nvPr/>
          </p:nvSpPr>
          <p:spPr bwMode="auto">
            <a:xfrm flipV="1">
              <a:off x="2264670" y="3166713"/>
              <a:ext cx="0" cy="72000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49252"/>
              <a:endParaRPr lang="en-GB" sz="4400">
                <a:solidFill>
                  <a:srgbClr val="FFFFFF"/>
                </a:solidFill>
                <a:latin typeface="Times New Roman"/>
                <a:ea typeface="ＭＳ Ｐゴシック" pitchFamily="34" charset="-128"/>
              </a:endParaRPr>
            </a:p>
          </p:txBody>
        </p:sp>
      </p:grpSp>
      <p:sp>
        <p:nvSpPr>
          <p:cNvPr id="264" name="Line 5"/>
          <p:cNvSpPr>
            <a:spLocks noChangeShapeType="1"/>
          </p:cNvSpPr>
          <p:nvPr/>
        </p:nvSpPr>
        <p:spPr bwMode="auto">
          <a:xfrm flipV="1">
            <a:off x="4190211" y="4171187"/>
            <a:ext cx="0" cy="1465960"/>
          </a:xfrm>
          <a:prstGeom prst="line">
            <a:avLst/>
          </a:prstGeom>
          <a:noFill/>
          <a:ln w="19050" cap="sq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52"/>
            <a:endParaRPr lang="en-GB" sz="44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grpSp>
        <p:nvGrpSpPr>
          <p:cNvPr id="265" name="Group 264"/>
          <p:cNvGrpSpPr/>
          <p:nvPr/>
        </p:nvGrpSpPr>
        <p:grpSpPr>
          <a:xfrm>
            <a:off x="3961181" y="4206987"/>
            <a:ext cx="236963" cy="116892"/>
            <a:chOff x="6059606" y="307075"/>
            <a:chExt cx="242616" cy="117832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cxnSp>
          <p:nvCxnSpPr>
            <p:cNvPr id="266" name="Straight Connector 265"/>
            <p:cNvCxnSpPr/>
            <p:nvPr/>
          </p:nvCxnSpPr>
          <p:spPr bwMode="auto">
            <a:xfrm>
              <a:off x="6059606" y="365991"/>
              <a:ext cx="242616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7" name="Straight Connector 266"/>
            <p:cNvCxnSpPr/>
            <p:nvPr/>
          </p:nvCxnSpPr>
          <p:spPr bwMode="auto">
            <a:xfrm>
              <a:off x="6059606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8" name="Straight Connector 267"/>
            <p:cNvCxnSpPr/>
            <p:nvPr/>
          </p:nvCxnSpPr>
          <p:spPr bwMode="auto">
            <a:xfrm>
              <a:off x="6302222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69" name="Rectangle 16"/>
          <p:cNvSpPr>
            <a:spLocks noChangeArrowheads="1"/>
          </p:cNvSpPr>
          <p:nvPr/>
        </p:nvSpPr>
        <p:spPr bwMode="auto">
          <a:xfrm>
            <a:off x="4219743" y="5995618"/>
            <a:ext cx="936154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defTabSz="342900">
              <a:defRPr/>
            </a:pPr>
            <a:r>
              <a:rPr lang="en-GB" sz="1050" kern="0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Arial" pitchFamily="34" charset="0"/>
              </a:rPr>
              <a:t>Favours </a:t>
            </a:r>
            <a:r>
              <a:rPr lang="en-GB" sz="1050" kern="0" dirty="0" err="1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Arial" pitchFamily="34" charset="0"/>
              </a:rPr>
              <a:t>warfarin</a:t>
            </a:r>
            <a:endParaRPr lang="en-GB" sz="1050" kern="0" dirty="0">
              <a:solidFill>
                <a:srgbClr val="FFFFFF"/>
              </a:solidFill>
              <a:latin typeface="Times New Roman"/>
              <a:ea typeface="ＭＳ Ｐゴシック" pitchFamily="34" charset="-128"/>
              <a:cs typeface="Arial" pitchFamily="34" charset="0"/>
            </a:endParaRPr>
          </a:p>
        </p:txBody>
      </p:sp>
      <p:cxnSp>
        <p:nvCxnSpPr>
          <p:cNvPr id="270" name="Straight Arrow Connector 4"/>
          <p:cNvCxnSpPr>
            <a:cxnSpLocks noChangeShapeType="1"/>
          </p:cNvCxnSpPr>
          <p:nvPr/>
        </p:nvCxnSpPr>
        <p:spPr bwMode="auto">
          <a:xfrm>
            <a:off x="5149565" y="6076373"/>
            <a:ext cx="457715" cy="0"/>
          </a:xfrm>
          <a:prstGeom prst="straightConnector1">
            <a:avLst/>
          </a:prstGeom>
          <a:noFill/>
          <a:ln w="28575" algn="ctr"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10800000" scaled="1"/>
              <a:tileRect/>
            </a:gra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1" name="Oval 270"/>
          <p:cNvSpPr/>
          <p:nvPr/>
        </p:nvSpPr>
        <p:spPr bwMode="auto">
          <a:xfrm>
            <a:off x="4000641" y="4218081"/>
            <a:ext cx="138168" cy="147055"/>
          </a:xfrm>
          <a:prstGeom prst="ellipse">
            <a:avLst/>
          </a:prstGeom>
          <a:solidFill>
            <a:srgbClr val="00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8" eaLnBrk="0" hangingPunct="0"/>
            <a:endParaRPr lang="en-GB" sz="20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grpSp>
        <p:nvGrpSpPr>
          <p:cNvPr id="272" name="Group 271"/>
          <p:cNvGrpSpPr/>
          <p:nvPr/>
        </p:nvGrpSpPr>
        <p:grpSpPr>
          <a:xfrm>
            <a:off x="3060518" y="4448930"/>
            <a:ext cx="613503" cy="116892"/>
            <a:chOff x="6059606" y="307075"/>
            <a:chExt cx="242616" cy="117832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cxnSp>
          <p:nvCxnSpPr>
            <p:cNvPr id="273" name="Straight Connector 272"/>
            <p:cNvCxnSpPr/>
            <p:nvPr/>
          </p:nvCxnSpPr>
          <p:spPr bwMode="auto">
            <a:xfrm>
              <a:off x="6059606" y="365991"/>
              <a:ext cx="242616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4" name="Straight Connector 273"/>
            <p:cNvCxnSpPr/>
            <p:nvPr/>
          </p:nvCxnSpPr>
          <p:spPr bwMode="auto">
            <a:xfrm>
              <a:off x="6059606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5" name="Straight Connector 274"/>
            <p:cNvCxnSpPr/>
            <p:nvPr/>
          </p:nvCxnSpPr>
          <p:spPr bwMode="auto">
            <a:xfrm>
              <a:off x="6302222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76" name="Oval 275"/>
          <p:cNvSpPr/>
          <p:nvPr/>
        </p:nvSpPr>
        <p:spPr bwMode="auto">
          <a:xfrm>
            <a:off x="3275810" y="4433883"/>
            <a:ext cx="138168" cy="147055"/>
          </a:xfrm>
          <a:prstGeom prst="ellipse">
            <a:avLst/>
          </a:prstGeom>
          <a:solidFill>
            <a:srgbClr val="00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8" eaLnBrk="0" hangingPunct="0"/>
            <a:endParaRPr lang="en-GB" sz="20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grpSp>
        <p:nvGrpSpPr>
          <p:cNvPr id="277" name="Group 276"/>
          <p:cNvGrpSpPr/>
          <p:nvPr/>
        </p:nvGrpSpPr>
        <p:grpSpPr>
          <a:xfrm>
            <a:off x="3899662" y="4687315"/>
            <a:ext cx="504779" cy="116892"/>
            <a:chOff x="6059606" y="307075"/>
            <a:chExt cx="242616" cy="117832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cxnSp>
          <p:nvCxnSpPr>
            <p:cNvPr id="278" name="Straight Connector 277"/>
            <p:cNvCxnSpPr/>
            <p:nvPr/>
          </p:nvCxnSpPr>
          <p:spPr bwMode="auto">
            <a:xfrm>
              <a:off x="6059606" y="365991"/>
              <a:ext cx="242616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9" name="Straight Connector 278"/>
            <p:cNvCxnSpPr/>
            <p:nvPr/>
          </p:nvCxnSpPr>
          <p:spPr bwMode="auto">
            <a:xfrm>
              <a:off x="6059606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0" name="Straight Connector 279"/>
            <p:cNvCxnSpPr/>
            <p:nvPr/>
          </p:nvCxnSpPr>
          <p:spPr bwMode="auto">
            <a:xfrm>
              <a:off x="6302222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81" name="Oval 280"/>
          <p:cNvSpPr/>
          <p:nvPr/>
        </p:nvSpPr>
        <p:spPr bwMode="auto">
          <a:xfrm>
            <a:off x="4064760" y="4672267"/>
            <a:ext cx="138168" cy="147055"/>
          </a:xfrm>
          <a:prstGeom prst="ellipse">
            <a:avLst/>
          </a:prstGeom>
          <a:solidFill>
            <a:srgbClr val="00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8" eaLnBrk="0" hangingPunct="0"/>
            <a:endParaRPr lang="en-GB" sz="20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grpSp>
        <p:nvGrpSpPr>
          <p:cNvPr id="282" name="Group 281"/>
          <p:cNvGrpSpPr/>
          <p:nvPr/>
        </p:nvGrpSpPr>
        <p:grpSpPr>
          <a:xfrm>
            <a:off x="3074454" y="5167642"/>
            <a:ext cx="513142" cy="116892"/>
            <a:chOff x="6059606" y="307075"/>
            <a:chExt cx="242616" cy="117832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cxnSp>
          <p:nvCxnSpPr>
            <p:cNvPr id="283" name="Straight Connector 282"/>
            <p:cNvCxnSpPr/>
            <p:nvPr/>
          </p:nvCxnSpPr>
          <p:spPr bwMode="auto">
            <a:xfrm>
              <a:off x="6059606" y="365991"/>
              <a:ext cx="242616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4" name="Straight Connector 283"/>
            <p:cNvCxnSpPr/>
            <p:nvPr/>
          </p:nvCxnSpPr>
          <p:spPr bwMode="auto">
            <a:xfrm>
              <a:off x="6059606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5" name="Straight Connector 284"/>
            <p:cNvCxnSpPr/>
            <p:nvPr/>
          </p:nvCxnSpPr>
          <p:spPr bwMode="auto">
            <a:xfrm>
              <a:off x="6302222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86" name="Oval 285"/>
          <p:cNvSpPr/>
          <p:nvPr/>
        </p:nvSpPr>
        <p:spPr bwMode="auto">
          <a:xfrm>
            <a:off x="3247933" y="5152594"/>
            <a:ext cx="138168" cy="147055"/>
          </a:xfrm>
          <a:prstGeom prst="ellipse">
            <a:avLst/>
          </a:prstGeom>
          <a:solidFill>
            <a:srgbClr val="00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8" eaLnBrk="0" hangingPunct="0"/>
            <a:endParaRPr lang="en-GB" sz="20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grpSp>
        <p:nvGrpSpPr>
          <p:cNvPr id="295" name="Group 294"/>
          <p:cNvGrpSpPr/>
          <p:nvPr/>
        </p:nvGrpSpPr>
        <p:grpSpPr>
          <a:xfrm>
            <a:off x="4038513" y="5646253"/>
            <a:ext cx="300082" cy="276834"/>
            <a:chOff x="2064616" y="3166713"/>
            <a:chExt cx="400107" cy="276833"/>
          </a:xfrm>
        </p:grpSpPr>
        <p:sp>
          <p:nvSpPr>
            <p:cNvPr id="296" name="TextBox 15"/>
            <p:cNvSpPr txBox="1">
              <a:spLocks noChangeArrowheads="1"/>
            </p:cNvSpPr>
            <p:nvPr/>
          </p:nvSpPr>
          <p:spPr bwMode="auto">
            <a:xfrm>
              <a:off x="2064616" y="3243492"/>
              <a:ext cx="400107" cy="200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1pPr>
              <a:lvl2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2pPr>
              <a:lvl3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3pPr>
              <a:lvl4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4pPr>
              <a:lvl5pPr eaLnBrk="0" hangingPunct="0"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bg1"/>
                  </a:solidFill>
                  <a:latin typeface="Arial" charset="0"/>
                  <a:ea typeface="SimSun" pitchFamily="2" charset="-122"/>
                </a:defRPr>
              </a:lvl9pPr>
            </a:lstStyle>
            <a:p>
              <a:pPr algn="ctr" defTabSz="342900" eaLnBrk="1" hangingPunct="1"/>
              <a:r>
                <a:rPr lang="en-GB" altLang="de-DE" sz="700" dirty="0">
                  <a:solidFill>
                    <a:srgbClr val="FFFFFF"/>
                  </a:solidFill>
                  <a:latin typeface="Times New Roman"/>
                  <a:cs typeface="Arial" pitchFamily="34" charset="0"/>
                </a:rPr>
                <a:t>1.0</a:t>
              </a:r>
            </a:p>
          </p:txBody>
        </p:sp>
        <p:sp>
          <p:nvSpPr>
            <p:cNvPr id="297" name="Line 5"/>
            <p:cNvSpPr>
              <a:spLocks noChangeShapeType="1"/>
            </p:cNvSpPr>
            <p:nvPr/>
          </p:nvSpPr>
          <p:spPr bwMode="auto">
            <a:xfrm flipV="1">
              <a:off x="2264670" y="3166713"/>
              <a:ext cx="0" cy="72000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49252"/>
              <a:endParaRPr lang="en-GB" sz="4400">
                <a:solidFill>
                  <a:srgbClr val="FFFFFF"/>
                </a:solidFill>
                <a:latin typeface="Times New Roman"/>
                <a:ea typeface="ＭＳ Ｐゴシック" pitchFamily="34" charset="-128"/>
              </a:endParaRPr>
            </a:p>
          </p:txBody>
        </p:sp>
      </p:grpSp>
      <p:grpSp>
        <p:nvGrpSpPr>
          <p:cNvPr id="303" name="Group 302"/>
          <p:cNvGrpSpPr/>
          <p:nvPr/>
        </p:nvGrpSpPr>
        <p:grpSpPr>
          <a:xfrm>
            <a:off x="3972127" y="4930507"/>
            <a:ext cx="164666" cy="116892"/>
            <a:chOff x="6059606" y="307075"/>
            <a:chExt cx="242616" cy="117832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cxnSp>
          <p:nvCxnSpPr>
            <p:cNvPr id="304" name="Straight Connector 303"/>
            <p:cNvCxnSpPr/>
            <p:nvPr/>
          </p:nvCxnSpPr>
          <p:spPr bwMode="auto">
            <a:xfrm>
              <a:off x="6059606" y="365991"/>
              <a:ext cx="242616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5" name="Straight Connector 304"/>
            <p:cNvCxnSpPr/>
            <p:nvPr/>
          </p:nvCxnSpPr>
          <p:spPr bwMode="auto">
            <a:xfrm>
              <a:off x="6059606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6" name="Straight Connector 305"/>
            <p:cNvCxnSpPr/>
            <p:nvPr/>
          </p:nvCxnSpPr>
          <p:spPr bwMode="auto">
            <a:xfrm>
              <a:off x="6302222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07" name="Oval 306"/>
          <p:cNvSpPr/>
          <p:nvPr/>
        </p:nvSpPr>
        <p:spPr bwMode="auto">
          <a:xfrm>
            <a:off x="3969974" y="4915459"/>
            <a:ext cx="138168" cy="147055"/>
          </a:xfrm>
          <a:prstGeom prst="ellipse">
            <a:avLst/>
          </a:prstGeom>
          <a:solidFill>
            <a:srgbClr val="00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8" eaLnBrk="0" hangingPunct="0"/>
            <a:endParaRPr lang="en-GB" sz="20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grpSp>
        <p:nvGrpSpPr>
          <p:cNvPr id="308" name="Group 307"/>
          <p:cNvGrpSpPr/>
          <p:nvPr/>
        </p:nvGrpSpPr>
        <p:grpSpPr>
          <a:xfrm>
            <a:off x="4189594" y="5410834"/>
            <a:ext cx="504779" cy="116892"/>
            <a:chOff x="6059606" y="307075"/>
            <a:chExt cx="242616" cy="117832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cxnSp>
          <p:nvCxnSpPr>
            <p:cNvPr id="309" name="Straight Connector 308"/>
            <p:cNvCxnSpPr/>
            <p:nvPr/>
          </p:nvCxnSpPr>
          <p:spPr bwMode="auto">
            <a:xfrm>
              <a:off x="6059606" y="365991"/>
              <a:ext cx="242616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0" name="Straight Connector 309"/>
            <p:cNvCxnSpPr/>
            <p:nvPr/>
          </p:nvCxnSpPr>
          <p:spPr bwMode="auto">
            <a:xfrm>
              <a:off x="6059606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1" name="Straight Connector 310"/>
            <p:cNvCxnSpPr/>
            <p:nvPr/>
          </p:nvCxnSpPr>
          <p:spPr bwMode="auto">
            <a:xfrm>
              <a:off x="6302222" y="307075"/>
              <a:ext cx="0" cy="11783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  <a:sp3d>
              <a:bevelT w="190500" h="38100"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12" name="Oval 311"/>
          <p:cNvSpPr/>
          <p:nvPr/>
        </p:nvSpPr>
        <p:spPr bwMode="auto">
          <a:xfrm>
            <a:off x="4357479" y="5395786"/>
            <a:ext cx="138168" cy="147055"/>
          </a:xfrm>
          <a:prstGeom prst="ellipse">
            <a:avLst/>
          </a:prstGeom>
          <a:solidFill>
            <a:srgbClr val="00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8" eaLnBrk="0" hangingPunct="0"/>
            <a:endParaRPr lang="en-GB" sz="20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sp>
        <p:nvSpPr>
          <p:cNvPr id="209" name="Flowchart: Decision 208"/>
          <p:cNvSpPr/>
          <p:nvPr/>
        </p:nvSpPr>
        <p:spPr bwMode="auto">
          <a:xfrm>
            <a:off x="2256390" y="2797963"/>
            <a:ext cx="110291" cy="147055"/>
          </a:xfrm>
          <a:prstGeom prst="flowChartDecision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8" eaLnBrk="0" hangingPunct="0"/>
            <a:endParaRPr lang="en-GB" sz="200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  <p:sp>
        <p:nvSpPr>
          <p:cNvPr id="141" name="TextBox 15"/>
          <p:cNvSpPr txBox="1">
            <a:spLocks noChangeArrowheads="1"/>
          </p:cNvSpPr>
          <p:nvPr/>
        </p:nvSpPr>
        <p:spPr bwMode="auto">
          <a:xfrm>
            <a:off x="3419872" y="3084961"/>
            <a:ext cx="30008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1pPr>
            <a:lvl2pPr eaLnBrk="0" hangingPunct="0">
              <a:defRPr sz="4800"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2pPr>
            <a:lvl3pPr eaLnBrk="0" hangingPunct="0">
              <a:defRPr sz="4800"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3pPr>
            <a:lvl4pPr eaLnBrk="0" hangingPunct="0">
              <a:defRPr sz="4800"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4pPr>
            <a:lvl5pPr eaLnBrk="0" hangingPunct="0">
              <a:defRPr sz="4800"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defTabSz="342900" eaLnBrk="1" hangingPunct="1"/>
            <a:r>
              <a:rPr lang="en-GB" altLang="de-DE" sz="700" dirty="0">
                <a:solidFill>
                  <a:srgbClr val="FFFFFF"/>
                </a:solidFill>
                <a:latin typeface="Times New Roman"/>
                <a:cs typeface="Arial" pitchFamily="34" charset="0"/>
              </a:rPr>
              <a:t>2.0</a:t>
            </a:r>
          </a:p>
        </p:txBody>
      </p:sp>
    </p:spTree>
    <p:extLst>
      <p:ext uri="{BB962C8B-B14F-4D97-AF65-F5344CB8AC3E}">
        <p14:creationId xmlns:p14="http://schemas.microsoft.com/office/powerpoint/2010/main" val="117910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8728"/>
            <a:ext cx="7772400" cy="1143000"/>
          </a:xfrm>
        </p:spPr>
        <p:txBody>
          <a:bodyPr/>
          <a:lstStyle/>
          <a:p>
            <a:r>
              <a:rPr lang="en-US" sz="2800" b="1" dirty="0"/>
              <a:t>Evolving Changes of the Use of Oral Anticoagulants and Outcomes in Patients with Newly-Diagnosed Atrial Fibrillation</a:t>
            </a:r>
            <a:r>
              <a:rPr lang="en-GB" sz="2800" dirty="0"/>
              <a:t> </a:t>
            </a:r>
            <a:r>
              <a:rPr lang="en-GB" dirty="0"/>
              <a:t/>
            </a:r>
            <a:br>
              <a:rPr lang="en-GB" dirty="0"/>
            </a:br>
            <a:r>
              <a:rPr lang="en-GB" sz="1800" i="1" dirty="0"/>
              <a:t>Chao .. .. Lip, Chen. Circulation 2018</a:t>
            </a:r>
            <a:endParaRPr lang="en-US" sz="1800" i="1" dirty="0"/>
          </a:p>
        </p:txBody>
      </p:sp>
      <p:pic>
        <p:nvPicPr>
          <p:cNvPr id="4" name="Picture 3" descr="Figure. Trend of NOACs.tif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963" y="1837532"/>
            <a:ext cx="6850690" cy="46014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967653" y="1631817"/>
            <a:ext cx="2143002" cy="5078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dirty="0">
                <a:solidFill>
                  <a:srgbClr val="FFFFFF"/>
                </a:solidFill>
                <a:latin typeface="Times New Roman"/>
                <a:ea typeface="ＭＳ Ｐゴシック" pitchFamily="34" charset="-128"/>
              </a:rPr>
              <a:t>The initiation rates of OACs in newly diagnosed AF patients significantly increased from 13.6% to 35.6%, contemporaneous with the introduction of NOACs. </a:t>
            </a:r>
          </a:p>
          <a:p>
            <a:pPr defTabSz="914400"/>
            <a:endParaRPr lang="en-US" dirty="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  <a:p>
            <a:pPr defTabSz="914400"/>
            <a:r>
              <a:rPr lang="en-US" dirty="0">
                <a:solidFill>
                  <a:srgbClr val="FFFFFF"/>
                </a:solidFill>
                <a:latin typeface="Times New Roman"/>
                <a:ea typeface="ＭＳ Ｐゴシック" pitchFamily="34" charset="-128"/>
              </a:rPr>
              <a:t>A lower risk of ischemic stroke and mortality was temporally associated with the increasing prescription rates of OACs. </a:t>
            </a:r>
            <a:endParaRPr lang="en-GB" dirty="0">
              <a:solidFill>
                <a:srgbClr val="FFFFFF"/>
              </a:solidFill>
              <a:latin typeface="Times New Roman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358824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142" y="1323099"/>
            <a:ext cx="7607338" cy="522647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7142" y="180099"/>
            <a:ext cx="7772400" cy="1143000"/>
          </a:xfrm>
        </p:spPr>
        <p:txBody>
          <a:bodyPr/>
          <a:lstStyle/>
          <a:p>
            <a:r>
              <a:rPr lang="en-US" sz="2800" b="1" dirty="0"/>
              <a:t>Oral Anticoagulation in Very Elderly Patients with AF- A Nationwide Cohort Study </a:t>
            </a:r>
            <a:r>
              <a:rPr lang="en-US" dirty="0"/>
              <a:t/>
            </a:r>
            <a:br>
              <a:rPr lang="en-US" dirty="0"/>
            </a:br>
            <a:r>
              <a:rPr lang="en-US" sz="1800" i="1" dirty="0"/>
              <a:t>Chao .. .. Lip Circulation 2018 10.1161/CIRCULATIONAHA.117.031658 </a:t>
            </a:r>
            <a:br>
              <a:rPr lang="en-US" sz="1800" i="1" dirty="0"/>
            </a:br>
            <a:endParaRPr lang="en-US" sz="1800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074" y="1323099"/>
            <a:ext cx="7678406" cy="522647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052638"/>
            <a:ext cx="4572000" cy="73866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>
            <a:spAutoFit/>
          </a:bodyPr>
          <a:lstStyle/>
          <a:p>
            <a:r>
              <a:rPr lang="en-US" sz="1400" dirty="0">
                <a:solidFill>
                  <a:srgbClr val="FFFFFF"/>
                </a:solidFill>
              </a:rPr>
              <a:t>Risks of ischemic stroke and ICH were compared between 11,064 AF and 14,658 non-AF patients aged ≥90 years without antithrombotic therapy from year 1996 to 2011. </a:t>
            </a:r>
          </a:p>
        </p:txBody>
      </p:sp>
    </p:spTree>
    <p:extLst>
      <p:ext uri="{BB962C8B-B14F-4D97-AF65-F5344CB8AC3E}">
        <p14:creationId xmlns:p14="http://schemas.microsoft.com/office/powerpoint/2010/main" val="2779293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4"/>
          <p:cNvSpPr>
            <a:spLocks noGrp="1"/>
          </p:cNvSpPr>
          <p:nvPr>
            <p:ph type="title"/>
          </p:nvPr>
        </p:nvSpPr>
        <p:spPr>
          <a:xfrm>
            <a:off x="628650" y="-38100"/>
            <a:ext cx="7772400" cy="520700"/>
          </a:xfrm>
        </p:spPr>
        <p:txBody>
          <a:bodyPr/>
          <a:lstStyle/>
          <a:p>
            <a:r>
              <a:rPr lang="en-GB" sz="3200" b="1">
                <a:latin typeface="Times New Roman" charset="0"/>
              </a:rPr>
              <a:t>Declaration of Interests</a:t>
            </a:r>
            <a:endParaRPr lang="en-US" sz="3200" b="1">
              <a:latin typeface="Times New Roman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0" y="685303"/>
            <a:ext cx="9144000" cy="4114800"/>
          </a:xfr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GB" sz="1800" u="sng" dirty="0">
                <a:solidFill>
                  <a:schemeClr val="tx2"/>
                </a:solidFill>
                <a:latin typeface="+mj-lt"/>
                <a:cs typeface="Arial" pitchFamily="34" charset="0"/>
              </a:rPr>
              <a:t>Guideline membership/reviewing:</a:t>
            </a:r>
            <a:r>
              <a:rPr lang="en-GB" sz="1800" dirty="0">
                <a:solidFill>
                  <a:schemeClr val="tx2"/>
                </a:solidFill>
                <a:latin typeface="+mj-lt"/>
                <a:cs typeface="Arial" pitchFamily="34" charset="0"/>
              </a:rPr>
              <a:t> </a:t>
            </a:r>
            <a:r>
              <a:rPr lang="en-GB" sz="1800" dirty="0">
                <a:solidFill>
                  <a:srgbClr val="FFFFFF"/>
                </a:solidFill>
                <a:latin typeface="+mj-lt"/>
                <a:cs typeface="Arial" pitchFamily="34" charset="0"/>
              </a:rPr>
              <a:t>ESC Guidelines on Atrial Fibrillation, 2010 and Focused Update, 2012; ESC Guidelines on Heart Failure, 2012; American College of Chest Physicians Antithrombotic Therapy Guidelines for Atrial Fibrillation, 2012; NICE Guidelines on </a:t>
            </a:r>
            <a:r>
              <a:rPr lang="en-GB" sz="1800" dirty="0">
                <a:solidFill>
                  <a:srgbClr val="FFFFFF"/>
                </a:solidFill>
                <a:cs typeface="Arial" pitchFamily="34" charset="0"/>
              </a:rPr>
              <a:t>Atrial Fibrillation</a:t>
            </a:r>
            <a:r>
              <a:rPr lang="en-GB" sz="1800" dirty="0">
                <a:solidFill>
                  <a:srgbClr val="FFFFFF"/>
                </a:solidFill>
                <a:latin typeface="+mj-lt"/>
                <a:cs typeface="Arial" pitchFamily="34" charset="0"/>
              </a:rPr>
              <a:t>, 2006 and 2014; NICE Quality Standards on Atrial Fibrillation 2015; ESC Cardio-oncology Task Force, 2015; ESC Working Group on Thrombosis position documents (2011-).  </a:t>
            </a:r>
            <a:r>
              <a:rPr lang="en-GB" sz="1800" dirty="0">
                <a:solidFill>
                  <a:srgbClr val="FFFFFF"/>
                </a:solidFill>
                <a:cs typeface="Arial" pitchFamily="34" charset="0"/>
              </a:rPr>
              <a:t>Chairman, Scientific Documents Committee, European Heart Rhythm Association (EHRA).  Chairman, 2018 CHEST guidelines from American College of Chest Physicians </a:t>
            </a:r>
          </a:p>
          <a:p>
            <a:pPr>
              <a:spcBef>
                <a:spcPct val="0"/>
              </a:spcBef>
              <a:defRPr/>
            </a:pPr>
            <a:endParaRPr lang="en-GB" sz="1800" dirty="0">
              <a:solidFill>
                <a:srgbClr val="FFFFFF"/>
              </a:solidFill>
              <a:latin typeface="+mj-lt"/>
              <a:cs typeface="Arial" pitchFamily="34" charset="0"/>
            </a:endParaRPr>
          </a:p>
          <a:p>
            <a:pPr marL="342900" lvl="1" indent="-342900">
              <a:spcBef>
                <a:spcPct val="0"/>
              </a:spcBef>
              <a:buFontTx/>
              <a:buChar char="•"/>
              <a:defRPr/>
            </a:pPr>
            <a:r>
              <a:rPr lang="en-GB" sz="1800" u="sng" dirty="0">
                <a:solidFill>
                  <a:srgbClr val="FFFF00"/>
                </a:solidFill>
                <a:latin typeface="+mj-lt"/>
                <a:cs typeface="Arial" pitchFamily="34" charset="0"/>
              </a:rPr>
              <a:t>Steering Committees/trials:</a:t>
            </a:r>
            <a:r>
              <a:rPr lang="en-GB" sz="1800" dirty="0">
                <a:solidFill>
                  <a:srgbClr val="FFFF00"/>
                </a:solidFill>
                <a:latin typeface="+mj-lt"/>
                <a:cs typeface="Arial" pitchFamily="34" charset="0"/>
              </a:rPr>
              <a:t>  </a:t>
            </a:r>
            <a:r>
              <a:rPr lang="en-GB" sz="1800" dirty="0"/>
              <a:t>Includes steering committees for various Phase II and III studies, Health Economics &amp; Outcomes Research, etc.  </a:t>
            </a:r>
            <a:r>
              <a:rPr lang="en-GB" sz="1800" dirty="0">
                <a:solidFill>
                  <a:srgbClr val="FFFFFF"/>
                </a:solidFill>
                <a:latin typeface="+mj-lt"/>
                <a:cs typeface="Arial" pitchFamily="34" charset="0"/>
              </a:rPr>
              <a:t>Investigator in various clinical trials in cardiovascular disease, including those on antithrombotic therapies in atrial fibrillation, acute coronary syndrome, lipids, etc.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endParaRPr lang="en-GB" sz="1800" dirty="0">
              <a:solidFill>
                <a:srgbClr val="FFFFFF"/>
              </a:solidFill>
              <a:latin typeface="+mj-lt"/>
              <a:cs typeface="Arial" pitchFamily="34" charset="0"/>
            </a:endParaRPr>
          </a:p>
          <a:p>
            <a:pPr>
              <a:spcBef>
                <a:spcPct val="0"/>
              </a:spcBef>
              <a:defRPr/>
            </a:pPr>
            <a:r>
              <a:rPr lang="en-GB" sz="1800" u="sng" dirty="0">
                <a:solidFill>
                  <a:srgbClr val="FFFF00"/>
                </a:solidFill>
                <a:latin typeface="+mj-lt"/>
                <a:cs typeface="Arial" pitchFamily="34" charset="0"/>
              </a:rPr>
              <a:t>Editorial Roles:</a:t>
            </a:r>
            <a:r>
              <a:rPr lang="en-GB" sz="1800" dirty="0">
                <a:solidFill>
                  <a:srgbClr val="FFFF00"/>
                </a:solidFill>
                <a:latin typeface="+mj-lt"/>
                <a:cs typeface="Arial" pitchFamily="34" charset="0"/>
              </a:rPr>
              <a:t> </a:t>
            </a:r>
            <a:r>
              <a:rPr lang="en-GB" sz="1800" dirty="0">
                <a:solidFill>
                  <a:srgbClr val="FFFFFF"/>
                </a:solidFill>
                <a:latin typeface="+mj-lt"/>
                <a:cs typeface="Arial" pitchFamily="34" charset="0"/>
              </a:rPr>
              <a:t>Editor-in-Chief (clinical), Thrombosis &amp; Haemostasis; Associate Editor, </a:t>
            </a:r>
            <a:r>
              <a:rPr lang="en-GB" sz="1800" dirty="0" err="1">
                <a:solidFill>
                  <a:srgbClr val="FFFFFF"/>
                </a:solidFill>
                <a:latin typeface="+mj-lt"/>
                <a:cs typeface="Arial" pitchFamily="34" charset="0"/>
              </a:rPr>
              <a:t>Europace</a:t>
            </a:r>
            <a:r>
              <a:rPr lang="en-GB" sz="1800" dirty="0">
                <a:solidFill>
                  <a:srgbClr val="FFFFFF"/>
                </a:solidFill>
                <a:latin typeface="+mj-lt"/>
                <a:cs typeface="Arial" pitchFamily="34" charset="0"/>
              </a:rPr>
              <a:t>; Guest Editor, Circulation, American Heart Journal.   </a:t>
            </a:r>
          </a:p>
          <a:p>
            <a:pPr>
              <a:spcBef>
                <a:spcPct val="0"/>
              </a:spcBef>
              <a:defRPr/>
            </a:pPr>
            <a:endParaRPr lang="en-GB" sz="1800" u="sng" dirty="0">
              <a:solidFill>
                <a:srgbClr val="FF6600">
                  <a:lumMod val="60000"/>
                  <a:lumOff val="4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eaLnBrk="1" hangingPunct="1">
              <a:defRPr/>
            </a:pPr>
            <a:r>
              <a:rPr lang="en-GB" sz="18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Consultant/Advisor/Speaker:</a:t>
            </a:r>
            <a:r>
              <a:rPr lang="en-GB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  </a:t>
            </a:r>
          </a:p>
          <a:p>
            <a:pPr lvl="1">
              <a:defRPr/>
            </a:pPr>
            <a:r>
              <a:rPr lang="en-US" sz="1800" dirty="0"/>
              <a:t>Consultant for Bayer/Janssen, BMS/Pfizer, </a:t>
            </a:r>
            <a:r>
              <a:rPr lang="en-US" sz="1800" dirty="0" err="1"/>
              <a:t>Verseon</a:t>
            </a:r>
            <a:r>
              <a:rPr lang="en-US" sz="1800" dirty="0"/>
              <a:t>, </a:t>
            </a:r>
            <a:r>
              <a:rPr lang="en-US" sz="1800" dirty="0" err="1"/>
              <a:t>Boehringer</a:t>
            </a:r>
            <a:r>
              <a:rPr lang="en-US" sz="1800" dirty="0"/>
              <a:t> </a:t>
            </a:r>
            <a:r>
              <a:rPr lang="en-US" sz="1800" dirty="0" err="1"/>
              <a:t>Ingelheim</a:t>
            </a:r>
            <a:r>
              <a:rPr lang="en-US" sz="1800" dirty="0"/>
              <a:t>, and Daiichi-Sankyo. </a:t>
            </a:r>
          </a:p>
          <a:p>
            <a:pPr lvl="1">
              <a:defRPr/>
            </a:pPr>
            <a:r>
              <a:rPr lang="en-US" sz="1800" dirty="0"/>
              <a:t>Speaker for Bayer, BMS/Pfizer, </a:t>
            </a:r>
            <a:r>
              <a:rPr lang="en-US" sz="1800" dirty="0" err="1"/>
              <a:t>Boehringer</a:t>
            </a:r>
            <a:r>
              <a:rPr lang="en-US" sz="1800" dirty="0"/>
              <a:t> </a:t>
            </a:r>
            <a:r>
              <a:rPr lang="en-US" sz="1800" dirty="0" err="1"/>
              <a:t>Ingelheim</a:t>
            </a:r>
            <a:r>
              <a:rPr lang="en-US" sz="1800" dirty="0"/>
              <a:t> and Daiichi-Sankyo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80099"/>
            <a:ext cx="7772400" cy="1143000"/>
          </a:xfrm>
        </p:spPr>
        <p:txBody>
          <a:bodyPr/>
          <a:lstStyle/>
          <a:p>
            <a:r>
              <a:rPr lang="en-US" sz="2800" b="1" dirty="0"/>
              <a:t>Oral Anticoagulation in Very Elderly Patients with AF- A Nationwide Cohort Study </a:t>
            </a:r>
            <a:r>
              <a:rPr lang="en-US" dirty="0"/>
              <a:t/>
            </a:r>
            <a:br>
              <a:rPr lang="en-US" dirty="0"/>
            </a:br>
            <a:r>
              <a:rPr lang="en-US" sz="1800" i="1" dirty="0"/>
              <a:t>Chao .. .. Lip Circulation 2018 10.1161/CIRCULATIONAHA.117.031658 </a:t>
            </a:r>
            <a:br>
              <a:rPr lang="en-US" sz="1800" i="1" dirty="0"/>
            </a:br>
            <a:endParaRPr lang="en-US" sz="1800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1323099"/>
            <a:ext cx="8172873" cy="48949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1323099"/>
            <a:ext cx="8135890" cy="48949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13017" y="5577713"/>
            <a:ext cx="4343809" cy="1077218"/>
          </a:xfrm>
          <a:prstGeom prst="rect">
            <a:avLst/>
          </a:prstGeom>
          <a:solidFill>
            <a:srgbClr val="000033"/>
          </a:solidFill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FFFFFF"/>
                </a:solidFill>
              </a:rPr>
              <a:t>From year 2012 to 2015, 768 AF patients aged ≥90 years treated with warfarin and 978 patients treated with NOACs (</a:t>
            </a:r>
            <a:r>
              <a:rPr lang="en-US" sz="1600" dirty="0" err="1">
                <a:solidFill>
                  <a:srgbClr val="FFFFFF"/>
                </a:solidFill>
              </a:rPr>
              <a:t>dabigatran</a:t>
            </a:r>
            <a:r>
              <a:rPr lang="en-US" sz="1600" dirty="0">
                <a:solidFill>
                  <a:srgbClr val="FFFFFF"/>
                </a:solidFill>
              </a:rPr>
              <a:t> in 361, </a:t>
            </a:r>
            <a:r>
              <a:rPr lang="en-US" sz="1600" dirty="0" err="1">
                <a:solidFill>
                  <a:srgbClr val="FFFFFF"/>
                </a:solidFill>
              </a:rPr>
              <a:t>rivaroxaban</a:t>
            </a:r>
            <a:r>
              <a:rPr lang="en-US" sz="1600" dirty="0">
                <a:solidFill>
                  <a:srgbClr val="FFFFFF"/>
                </a:solidFill>
              </a:rPr>
              <a:t> in 557 and </a:t>
            </a:r>
            <a:r>
              <a:rPr lang="en-US" sz="1600" dirty="0" err="1">
                <a:solidFill>
                  <a:srgbClr val="FFFFFF"/>
                </a:solidFill>
              </a:rPr>
              <a:t>apixaban</a:t>
            </a:r>
            <a:r>
              <a:rPr lang="en-US" sz="1600" dirty="0">
                <a:solidFill>
                  <a:srgbClr val="FFFFFF"/>
                </a:solidFill>
              </a:rPr>
              <a:t> in 60) </a:t>
            </a:r>
          </a:p>
        </p:txBody>
      </p:sp>
    </p:spTree>
    <p:extLst>
      <p:ext uri="{BB962C8B-B14F-4D97-AF65-F5344CB8AC3E}">
        <p14:creationId xmlns:p14="http://schemas.microsoft.com/office/powerpoint/2010/main" val="5093706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39136"/>
            <a:ext cx="9144000" cy="1143000"/>
          </a:xfrm>
        </p:spPr>
        <p:txBody>
          <a:bodyPr/>
          <a:lstStyle/>
          <a:p>
            <a:r>
              <a:rPr lang="en-US" sz="2800" b="1" dirty="0"/>
              <a:t>Risk of dementia in stroke-free patients diagnosed with atrial fibrillation: data from a population-based cohort </a:t>
            </a:r>
            <a:br>
              <a:rPr lang="en-US" sz="2800" b="1" dirty="0"/>
            </a:br>
            <a:r>
              <a:rPr lang="en-US" sz="1800" i="1" dirty="0"/>
              <a:t>Kim .. Lip, Joung. Eur Heart J 2019 doi:10.1093/eurheartj/ehz386 </a:t>
            </a:r>
            <a:br>
              <a:rPr lang="en-US" sz="1800" i="1" dirty="0"/>
            </a:br>
            <a:endParaRPr lang="en-US" sz="1800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82136"/>
            <a:ext cx="7289800" cy="53213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489723" y="2456119"/>
            <a:ext cx="165427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Incident AF was associated with an increased risk of dementia, independent of clinical stroke in an elderly population. </a:t>
            </a:r>
          </a:p>
          <a:p>
            <a:endParaRPr lang="en-US" dirty="0"/>
          </a:p>
          <a:p>
            <a:r>
              <a:rPr lang="en-US" dirty="0"/>
              <a:t>OAC use was linked with a decreased incidence of dementia.</a:t>
            </a:r>
          </a:p>
        </p:txBody>
      </p:sp>
    </p:spTree>
    <p:extLst>
      <p:ext uri="{BB962C8B-B14F-4D97-AF65-F5344CB8AC3E}">
        <p14:creationId xmlns:p14="http://schemas.microsoft.com/office/powerpoint/2010/main" val="41575328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67" y="0"/>
            <a:ext cx="3521487" cy="487967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479667" y="3290501"/>
            <a:ext cx="1846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en-US" baseline="30000" dirty="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 </a:t>
            </a:r>
            <a:endParaRPr lang="en-US" dirty="0">
              <a:solidFill>
                <a:srgbClr val="FFFFFF"/>
              </a:solidFill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79667" y="3290501"/>
            <a:ext cx="1846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en-US" baseline="30000" dirty="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 </a:t>
            </a:r>
            <a:endParaRPr lang="en-US" dirty="0">
              <a:solidFill>
                <a:srgbClr val="FFFFFF"/>
              </a:solidFill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1011" y="3290501"/>
            <a:ext cx="6019421" cy="3290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5253" y="934328"/>
            <a:ext cx="5375179" cy="19967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6041" y="4879674"/>
            <a:ext cx="280518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dirty="0" smtClean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+mn-cs"/>
              </a:rPr>
              <a:t>NICE guidelines (2014) </a:t>
            </a:r>
            <a:r>
              <a:rPr lang="mr-IN" dirty="0" smtClean="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…</a:t>
            </a:r>
            <a:r>
              <a:rPr lang="en-GB" dirty="0" smtClean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+mn-cs"/>
              </a:rPr>
              <a:t> </a:t>
            </a:r>
            <a:r>
              <a:rPr lang="en-US" dirty="0" smtClean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+mn-cs"/>
              </a:rPr>
              <a:t>led </a:t>
            </a:r>
            <a:r>
              <a:rPr lang="en-US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+mn-cs"/>
              </a:rPr>
              <a:t>to the development of </a:t>
            </a:r>
            <a:r>
              <a:rPr lang="en-US" b="1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+mn-cs"/>
              </a:rPr>
              <a:t>NICE menu indicators</a:t>
            </a:r>
            <a:r>
              <a:rPr lang="en-US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+mn-cs"/>
              </a:rPr>
              <a:t>, which were adopted into the Quality and Outcomes Framework (QOF). </a:t>
            </a:r>
          </a:p>
          <a:p>
            <a:pPr defTabSz="914400"/>
            <a:endParaRPr lang="en-US" dirty="0">
              <a:solidFill>
                <a:srgbClr val="FFFFFF"/>
              </a:solidFill>
              <a:latin typeface="Times New Roman"/>
              <a:ea typeface="ＭＳ Ｐゴシック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14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179" y="152854"/>
            <a:ext cx="8091634" cy="66429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6046"/>
          <a:stretch/>
        </p:blipFill>
        <p:spPr>
          <a:xfrm>
            <a:off x="821267" y="235163"/>
            <a:ext cx="2424184" cy="114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59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5368"/>
            <a:ext cx="4377758" cy="1143000"/>
          </a:xfrm>
        </p:spPr>
        <p:txBody>
          <a:bodyPr/>
          <a:lstStyle/>
          <a:p>
            <a:r>
              <a:rPr lang="en-US" sz="2800" b="1" dirty="0"/>
              <a:t>Use bleeding risk assessment appropriately and responsibly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672" y="1867069"/>
            <a:ext cx="4478012" cy="4114800"/>
          </a:xfrm>
        </p:spPr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Bleeding risk assessment is to address modifiable bleeding risk factors</a:t>
            </a:r>
          </a:p>
          <a:p>
            <a:r>
              <a:rPr lang="en-US" sz="2000" dirty="0">
                <a:solidFill>
                  <a:srgbClr val="FFFFFF"/>
                </a:solidFill>
              </a:rPr>
              <a:t>Then flag up ‘high risk’ patients for early review and </a:t>
            </a:r>
            <a:r>
              <a:rPr lang="en-US" sz="2000" dirty="0" err="1">
                <a:solidFill>
                  <a:srgbClr val="FFFFFF"/>
                </a:solidFill>
              </a:rPr>
              <a:t>followup</a:t>
            </a:r>
            <a:r>
              <a:rPr lang="en-US" sz="2000" dirty="0">
                <a:solidFill>
                  <a:srgbClr val="FFFFFF"/>
                </a:solidFill>
              </a:rPr>
              <a:t> with a bleeding risk score</a:t>
            </a:r>
          </a:p>
          <a:p>
            <a:r>
              <a:rPr lang="en-US" sz="2000" dirty="0">
                <a:solidFill>
                  <a:srgbClr val="FFFFFF"/>
                </a:solidFill>
              </a:rPr>
              <a:t>Bleeding risk is highly dynamic</a:t>
            </a:r>
          </a:p>
          <a:p>
            <a:endParaRPr lang="en-US" sz="2000" dirty="0">
              <a:solidFill>
                <a:srgbClr val="FFFFFF"/>
              </a:solidFill>
            </a:endParaRPr>
          </a:p>
          <a:p>
            <a:r>
              <a:rPr lang="en-US" sz="2000" dirty="0">
                <a:solidFill>
                  <a:srgbClr val="FFFFFF"/>
                </a:solidFill>
              </a:rPr>
              <a:t>High bleeding risk score is not an excuse to withhold OAC</a:t>
            </a:r>
          </a:p>
          <a:p>
            <a:pPr lvl="1"/>
            <a:r>
              <a:rPr lang="en-US" sz="2000" dirty="0">
                <a:solidFill>
                  <a:srgbClr val="FFFFFF"/>
                </a:solidFill>
              </a:rPr>
              <a:t>This is an education and implementation issue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3501" y="124965"/>
            <a:ext cx="4307821" cy="581073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733500" y="5948445"/>
            <a:ext cx="43078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sz="1600" dirty="0">
                <a:solidFill>
                  <a:srgbClr val="FFFF00"/>
                </a:solidFill>
                <a:latin typeface="Times New Roman"/>
                <a:ea typeface="ＭＳ Ｐゴシック" pitchFamily="34" charset="-128"/>
              </a:rPr>
              <a:t>Patient-Centered Outcomes Research Institute (PCORI) review ‘.. .. .. HAS-BLED provides the best prediction for bleeding risk’</a:t>
            </a:r>
          </a:p>
        </p:txBody>
      </p:sp>
    </p:spTree>
    <p:extLst>
      <p:ext uri="{BB962C8B-B14F-4D97-AF65-F5344CB8AC3E}">
        <p14:creationId xmlns:p14="http://schemas.microsoft.com/office/powerpoint/2010/main" val="148542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669310895"/>
              </p:ext>
            </p:extLst>
          </p:nvPr>
        </p:nvGraphicFramePr>
        <p:xfrm>
          <a:off x="1043608" y="188640"/>
          <a:ext cx="7948021" cy="66845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844824"/>
            <a:ext cx="2915816" cy="1143000"/>
          </a:xfrm>
        </p:spPr>
        <p:txBody>
          <a:bodyPr/>
          <a:lstStyle/>
          <a:p>
            <a:r>
              <a:rPr lang="en-GB" sz="2800" b="1" dirty="0"/>
              <a:t>Bleeding Risk Assessment in AF: Observations on the Use and Misuse of </a:t>
            </a:r>
            <a:br>
              <a:rPr lang="en-GB" sz="2800" b="1" dirty="0"/>
            </a:br>
            <a:r>
              <a:rPr lang="en-GB" sz="2800" b="1" dirty="0"/>
              <a:t>Bleeding Risk Scores</a:t>
            </a:r>
            <a:r>
              <a:rPr lang="en-GB" sz="3200" b="1" dirty="0"/>
              <a:t/>
            </a:r>
            <a:br>
              <a:rPr lang="en-GB" sz="3200" b="1" dirty="0"/>
            </a:br>
            <a:r>
              <a:rPr lang="en-GB" sz="3200" b="1" dirty="0"/>
              <a:t/>
            </a:r>
            <a:br>
              <a:rPr lang="en-GB" sz="3200" b="1" dirty="0"/>
            </a:br>
            <a:r>
              <a:rPr lang="en-GB" sz="1800" i="1" dirty="0"/>
              <a:t>Lip and Lane. </a:t>
            </a:r>
            <a:br>
              <a:rPr lang="en-GB" sz="1800" i="1" dirty="0"/>
            </a:br>
            <a:r>
              <a:rPr lang="en-GB" sz="1800" i="1" dirty="0"/>
              <a:t>J </a:t>
            </a:r>
            <a:r>
              <a:rPr lang="en-GB" sz="1800" i="1" dirty="0" err="1"/>
              <a:t>Thromb</a:t>
            </a:r>
            <a:r>
              <a:rPr lang="en-GB" sz="1800" i="1" dirty="0"/>
              <a:t> Haemostat 2016</a:t>
            </a:r>
            <a:br>
              <a:rPr lang="en-GB" sz="1800" i="1" dirty="0"/>
            </a:br>
            <a:r>
              <a:rPr lang="cs-CZ" sz="1800" i="1" dirty="0"/>
              <a:t>DOI: 10.1111/jth.13386. </a:t>
            </a:r>
            <a:br>
              <a:rPr lang="cs-CZ" sz="1800" i="1" dirty="0"/>
            </a:br>
            <a:endParaRPr lang="en-GB" sz="1800" i="1" dirty="0"/>
          </a:p>
        </p:txBody>
      </p:sp>
      <p:sp>
        <p:nvSpPr>
          <p:cNvPr id="3" name="Rectangle 2"/>
          <p:cNvSpPr/>
          <p:nvPr/>
        </p:nvSpPr>
        <p:spPr>
          <a:xfrm>
            <a:off x="2129009" y="4593786"/>
            <a:ext cx="6723186" cy="2072806"/>
          </a:xfrm>
          <a:prstGeom prst="rect">
            <a:avLst/>
          </a:prstGeom>
          <a:noFill/>
          <a:ln w="76200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3370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132" y="103770"/>
            <a:ext cx="8399735" cy="954107"/>
          </a:xfrm>
          <a:ln w="38100">
            <a:solidFill>
              <a:srgbClr val="C00000"/>
            </a:solidFill>
          </a:ln>
        </p:spPr>
        <p:txBody>
          <a:bodyPr/>
          <a:lstStyle/>
          <a:p>
            <a:pPr lvl="1"/>
            <a:r>
              <a:rPr lang="is-IS" sz="2800" dirty="0">
                <a:latin typeface="Times New Roman"/>
                <a:cs typeface="Times New Roman"/>
              </a:rPr>
              <a:t>We need a holistic approach to detection and improving management of patients with AF</a:t>
            </a:r>
            <a:endParaRPr lang="en-US" dirty="0">
              <a:latin typeface="Times New Roman"/>
              <a:cs typeface="Times New Roman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6646" y="1213390"/>
            <a:ext cx="6284887" cy="412326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89132" y="5553902"/>
            <a:ext cx="6854867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Times New Roman"/>
              </a:rPr>
              <a:t>The patient pathway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mr-IN" sz="2400" b="1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Times New Roman"/>
              </a:rPr>
              <a:t>…</a:t>
            </a:r>
            <a:r>
              <a:rPr lang="en-GB" sz="2400" b="1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Times New Roman"/>
              </a:rPr>
              <a:t> </a:t>
            </a:r>
            <a:r>
              <a:rPr lang="en-US" sz="2400" b="1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Times New Roman"/>
              </a:rPr>
              <a:t>integrated care for managing atrial fibrillation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Times New Roman"/>
              </a:rPr>
              <a:t>in a holistic manner</a:t>
            </a:r>
            <a:endParaRPr lang="en-US" sz="2000" i="1" dirty="0">
              <a:solidFill>
                <a:srgbClr val="FFFF00"/>
              </a:solidFill>
              <a:latin typeface="Times New Roman"/>
              <a:ea typeface="ＭＳ Ｐゴシック" pitchFamily="34" charset="-128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2366" y="1366687"/>
            <a:ext cx="4121049" cy="3121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900" b="1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Times New Roman"/>
              </a:rPr>
              <a:t>Cardiovascular risk factors </a:t>
            </a:r>
          </a:p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900" b="1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Times New Roman"/>
              </a:rPr>
              <a:t>&amp; associated comorbidities</a:t>
            </a:r>
            <a:endParaRPr lang="en-US" sz="1900" b="1" baseline="-25000" dirty="0">
              <a:solidFill>
                <a:srgbClr val="FFFFFF"/>
              </a:solidFill>
              <a:latin typeface="Times New Roman"/>
              <a:ea typeface="ＭＳ Ｐゴシック" pitchFamily="34" charset="-128"/>
              <a:cs typeface="Times New Roman"/>
            </a:endParaRPr>
          </a:p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sz="2400" b="1" dirty="0">
              <a:solidFill>
                <a:srgbClr val="FFFFFF"/>
              </a:solidFill>
              <a:latin typeface="Times New Roman"/>
              <a:ea typeface="ＭＳ Ｐゴシック" pitchFamily="34" charset="-128"/>
              <a:cs typeface="Times New Roman"/>
            </a:endParaRPr>
          </a:p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sz="2400" b="1" dirty="0">
              <a:solidFill>
                <a:srgbClr val="FFFFFF"/>
              </a:solidFill>
              <a:latin typeface="Times New Roman"/>
              <a:ea typeface="ＭＳ Ｐゴシック" pitchFamily="34" charset="-128"/>
              <a:cs typeface="Times New Roman"/>
            </a:endParaRPr>
          </a:p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600" b="1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Times New Roman"/>
              </a:rPr>
              <a:t>Symptoms? Rate control </a:t>
            </a:r>
          </a:p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600" b="1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Times New Roman"/>
              </a:rPr>
              <a:t>or rhythm control? </a:t>
            </a:r>
          </a:p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sz="4000" b="1" dirty="0">
              <a:solidFill>
                <a:srgbClr val="FFFFFF"/>
              </a:solidFill>
              <a:latin typeface="Times New Roman"/>
              <a:ea typeface="ＭＳ Ｐゴシック" pitchFamily="34" charset="-128"/>
              <a:cs typeface="Times New Roman"/>
            </a:endParaRPr>
          </a:p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000" b="1" dirty="0">
                <a:latin typeface="Times New Roman"/>
                <a:ea typeface="ＭＳ Ｐゴシック" pitchFamily="34" charset="-128"/>
                <a:cs typeface="Times New Roman"/>
              </a:rPr>
              <a:t>Stroke prevention </a:t>
            </a:r>
            <a:endParaRPr lang="en-US" sz="4400" b="1" dirty="0">
              <a:latin typeface="Times New Roman"/>
              <a:ea typeface="ＭＳ Ｐゴシック" pitchFamily="34" charset="-128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17559" y="2480272"/>
            <a:ext cx="2341611" cy="2308324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FFFF"/>
                </a:solidFill>
              </a:rPr>
              <a:t>Real world management requires simple and practical decision making processes</a:t>
            </a:r>
          </a:p>
        </p:txBody>
      </p:sp>
      <p:sp>
        <p:nvSpPr>
          <p:cNvPr id="5" name="Right Arrow Callout 4"/>
          <p:cNvSpPr/>
          <p:nvPr/>
        </p:nvSpPr>
        <p:spPr>
          <a:xfrm>
            <a:off x="49954" y="4612387"/>
            <a:ext cx="2807286" cy="1898282"/>
          </a:xfrm>
          <a:prstGeom prst="rightArrowCallou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Improve detection of AF</a:t>
            </a:r>
          </a:p>
        </p:txBody>
      </p:sp>
    </p:spTree>
    <p:extLst>
      <p:ext uri="{BB962C8B-B14F-4D97-AF65-F5344CB8AC3E}">
        <p14:creationId xmlns:p14="http://schemas.microsoft.com/office/powerpoint/2010/main" val="182621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rved Down Arrow 10">
            <a:extLst>
              <a:ext uri="{FF2B5EF4-FFF2-40B4-BE49-F238E27FC236}">
                <a16:creationId xmlns:a16="http://schemas.microsoft.com/office/drawing/2014/main" xmlns="" id="{336BC2BB-A29E-464E-968D-A1D7003957FA}"/>
              </a:ext>
            </a:extLst>
          </p:cNvPr>
          <p:cNvSpPr/>
          <p:nvPr/>
        </p:nvSpPr>
        <p:spPr>
          <a:xfrm rot="5400000">
            <a:off x="5495330" y="2944665"/>
            <a:ext cx="3092946" cy="1840936"/>
          </a:xfrm>
          <a:prstGeom prst="curvedDownArrow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94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12" name="Curved Down Arrow 11">
            <a:extLst>
              <a:ext uri="{FF2B5EF4-FFF2-40B4-BE49-F238E27FC236}">
                <a16:creationId xmlns:a16="http://schemas.microsoft.com/office/drawing/2014/main" xmlns="" id="{68699BFC-6F81-E04E-9132-62A6F5379237}"/>
              </a:ext>
            </a:extLst>
          </p:cNvPr>
          <p:cNvSpPr/>
          <p:nvPr/>
        </p:nvSpPr>
        <p:spPr>
          <a:xfrm rot="16200000">
            <a:off x="3604444" y="2721730"/>
            <a:ext cx="3092946" cy="1840936"/>
          </a:xfrm>
          <a:prstGeom prst="curvedDownArrow">
            <a:avLst/>
          </a:prstGeom>
          <a:gradFill>
            <a:gsLst>
              <a:gs pos="2600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66000">
                <a:schemeClr val="accent1">
                  <a:satMod val="110000"/>
                  <a:shade val="100000"/>
                  <a:alpha val="0"/>
                  <a:lumMod val="0"/>
                  <a:lumOff val="100000"/>
                </a:schemeClr>
              </a:gs>
              <a:gs pos="46000">
                <a:schemeClr val="bg1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9F564B54-B00D-D842-8CEA-0D69C4BAD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9" y="31780"/>
            <a:ext cx="8923812" cy="1143000"/>
          </a:xfrm>
        </p:spPr>
        <p:txBody>
          <a:bodyPr/>
          <a:lstStyle/>
          <a:p>
            <a:r>
              <a:rPr lang="en-GB" sz="3200" b="1" dirty="0"/>
              <a:t>A holistic approach to risk assessment and management of patients with atrial fibrillation?</a:t>
            </a:r>
            <a:endParaRPr lang="en-US" sz="3200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xmlns="" id="{4B9F52FE-14FD-474E-AFB0-49479D722A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72940285"/>
              </p:ext>
            </p:extLst>
          </p:nvPr>
        </p:nvGraphicFramePr>
        <p:xfrm>
          <a:off x="3197366" y="1284987"/>
          <a:ext cx="5737411" cy="5160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BA8C79E4-F168-5C40-8B60-72F3B54EADB6}"/>
              </a:ext>
            </a:extLst>
          </p:cNvPr>
          <p:cNvGrpSpPr/>
          <p:nvPr/>
        </p:nvGrpSpPr>
        <p:grpSpPr>
          <a:xfrm>
            <a:off x="3227363" y="3080534"/>
            <a:ext cx="5707414" cy="1353736"/>
            <a:chOff x="733357" y="584074"/>
            <a:chExt cx="5707414" cy="1353736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55033B0A-B53B-D646-A92E-4BD1FDA79850}"/>
                </a:ext>
              </a:extLst>
            </p:cNvPr>
            <p:cNvSpPr/>
            <p:nvPr/>
          </p:nvSpPr>
          <p:spPr>
            <a:xfrm>
              <a:off x="4024753" y="584074"/>
              <a:ext cx="2416018" cy="135373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>
                <a:solidFill>
                  <a:srgbClr val="000066">
                    <a:lumMod val="50000"/>
                  </a:srgbClr>
                </a:solidFill>
                <a:latin typeface="Times New Roman"/>
              </a:endParaRP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xmlns="" id="{23D2148D-8F10-9945-A542-6F0EB4C71537}"/>
                </a:ext>
              </a:extLst>
            </p:cNvPr>
            <p:cNvCxnSpPr/>
            <p:nvPr/>
          </p:nvCxnSpPr>
          <p:spPr>
            <a:xfrm>
              <a:off x="3351914" y="1250199"/>
              <a:ext cx="649237" cy="0"/>
            </a:xfrm>
            <a:prstGeom prst="straightConnector1">
              <a:avLst/>
            </a:prstGeom>
            <a:ln w="53975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9789CDE9-191C-A444-9726-75139B7F7544}"/>
                </a:ext>
              </a:extLst>
            </p:cNvPr>
            <p:cNvSpPr txBox="1"/>
            <p:nvPr/>
          </p:nvSpPr>
          <p:spPr>
            <a:xfrm>
              <a:off x="733357" y="715218"/>
              <a:ext cx="2606031" cy="1077218"/>
            </a:xfrm>
            <a:prstGeom prst="rect">
              <a:avLst/>
            </a:prstGeom>
            <a:solidFill>
              <a:srgbClr val="FF0000"/>
            </a:solidFill>
            <a:ln w="76200" cmpd="sng">
              <a:solidFill>
                <a:schemeClr val="accent4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rgbClr val="FFFFFF"/>
                  </a:solidFill>
                </a:rPr>
                <a:t>Awareness and improved detection of atrial fibrillation; allowing early intervention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3474373-1696-7144-B55E-581C844B3CB8}"/>
              </a:ext>
            </a:extLst>
          </p:cNvPr>
          <p:cNvSpPr txBox="1"/>
          <p:nvPr/>
        </p:nvSpPr>
        <p:spPr>
          <a:xfrm>
            <a:off x="6517824" y="3331160"/>
            <a:ext cx="2490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rgbClr val="000066">
                    <a:lumMod val="50000"/>
                  </a:srgbClr>
                </a:solidFill>
              </a:rPr>
              <a:t>A holistic and integrated approach to management of AF patients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3EE09E97-A292-1145-8E65-1293BF5BE776}"/>
              </a:ext>
            </a:extLst>
          </p:cNvPr>
          <p:cNvSpPr txBox="1"/>
          <p:nvPr/>
        </p:nvSpPr>
        <p:spPr>
          <a:xfrm>
            <a:off x="54521" y="1346001"/>
            <a:ext cx="306930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Patients with AF present to GPs (often asymptomatically), emergency rooms, non-cardiologists (perioperatively, ICU), cardiologists (non-arrhythmia specialists and arrhythmia specialists) </a:t>
            </a:r>
          </a:p>
          <a:p>
            <a:endParaRPr lang="en-US" dirty="0">
              <a:solidFill>
                <a:srgbClr val="FFFFFF"/>
              </a:solidFill>
            </a:endParaRPr>
          </a:p>
          <a:p>
            <a:r>
              <a:rPr lang="en-US" b="1" dirty="0">
                <a:solidFill>
                  <a:srgbClr val="FFFF00"/>
                </a:solidFill>
              </a:rPr>
              <a:t>… and our AF patients need a simple, streamlined uniform and practical approach to their care and  management</a:t>
            </a:r>
          </a:p>
          <a:p>
            <a:endParaRPr lang="en-US" dirty="0">
              <a:solidFill>
                <a:srgbClr val="FFFFFF"/>
              </a:solidFill>
            </a:endParaRPr>
          </a:p>
          <a:p>
            <a:endParaRPr lang="en-US" dirty="0">
              <a:solidFill>
                <a:srgbClr val="FFFFFF"/>
              </a:solidFill>
            </a:endParaRPr>
          </a:p>
          <a:p>
            <a:r>
              <a:rPr lang="en-US" sz="2000" dirty="0">
                <a:solidFill>
                  <a:srgbClr val="FFFFFF"/>
                </a:solidFill>
              </a:rPr>
              <a:t>‘The patient pathway …’</a:t>
            </a:r>
          </a:p>
          <a:p>
            <a:endParaRPr lang="en-US" sz="2000" dirty="0">
              <a:solidFill>
                <a:srgbClr val="FFFFFF"/>
              </a:solidFill>
            </a:endParaRPr>
          </a:p>
          <a:p>
            <a:r>
              <a:rPr lang="en-US" sz="2000" dirty="0">
                <a:solidFill>
                  <a:srgbClr val="FFFFFF"/>
                </a:solidFill>
              </a:rPr>
              <a:t>‘The patient journey …’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20015FED-DC4C-7F45-8762-4FFD3A404CA2}"/>
              </a:ext>
            </a:extLst>
          </p:cNvPr>
          <p:cNvSpPr/>
          <p:nvPr/>
        </p:nvSpPr>
        <p:spPr>
          <a:xfrm>
            <a:off x="54521" y="5411606"/>
            <a:ext cx="2864949" cy="13197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3561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590"/>
          <a:stretch/>
        </p:blipFill>
        <p:spPr bwMode="auto">
          <a:xfrm>
            <a:off x="1900855" y="1317355"/>
            <a:ext cx="271956" cy="1963738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Placeholder 2"/>
          <p:cNvSpPr txBox="1">
            <a:spLocks/>
          </p:cNvSpPr>
          <p:nvPr/>
        </p:nvSpPr>
        <p:spPr>
          <a:xfrm>
            <a:off x="150955" y="1574353"/>
            <a:ext cx="1730064" cy="1502216"/>
          </a:xfrm>
          <a:prstGeom prst="roundRect">
            <a:avLst/>
          </a:prstGeom>
          <a:solidFill>
            <a:schemeClr val="bg1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1825" indent="-29051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5988" indent="-28416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8563" indent="-282575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tabLst>
                <a:tab pos="1312863" algn="l"/>
              </a:tabLs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875" indent="-34131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Clr>
                <a:srgbClr val="FFFF00"/>
              </a:buClr>
              <a:buFont typeface="Arial"/>
              <a:buNone/>
            </a:pPr>
            <a:r>
              <a:rPr lang="en-US" sz="1400" b="1" dirty="0">
                <a:solidFill>
                  <a:srgbClr val="FFFFFF"/>
                </a:solidFill>
                <a:latin typeface="Times New Roman"/>
              </a:rPr>
              <a:t>The Atrial Fibrillation Better Care (ABC) pathway </a:t>
            </a:r>
            <a:r>
              <a:rPr lang="en-US" sz="1400" dirty="0">
                <a:solidFill>
                  <a:srgbClr val="FFFFFF"/>
                </a:solidFill>
                <a:latin typeface="Times New Roman"/>
              </a:rPr>
              <a:t>for integrated care management 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683571" y="2260863"/>
            <a:ext cx="194682" cy="0"/>
          </a:xfrm>
          <a:prstGeom prst="line">
            <a:avLst/>
          </a:prstGeom>
          <a:noFill/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888532" y="2254506"/>
            <a:ext cx="251654" cy="0"/>
          </a:xfrm>
          <a:prstGeom prst="line">
            <a:avLst/>
          </a:prstGeom>
          <a:noFill/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/>
          <p:cNvSpPr txBox="1">
            <a:spLocks/>
          </p:cNvSpPr>
          <p:nvPr/>
        </p:nvSpPr>
        <p:spPr>
          <a:xfrm>
            <a:off x="2022827" y="1906111"/>
            <a:ext cx="1679278" cy="695114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1825" indent="-29051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5988" indent="-28416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8563" indent="-282575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tabLst>
                <a:tab pos="1312863" algn="l"/>
              </a:tabLs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875" indent="-34131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Clr>
                <a:srgbClr val="FFFF00"/>
              </a:buClr>
              <a:buFont typeface="Arial"/>
              <a:buNone/>
            </a:pPr>
            <a:r>
              <a:rPr lang="en-US" sz="1200" b="1" dirty="0">
                <a:solidFill>
                  <a:srgbClr val="FFFFFF"/>
                </a:solidFill>
                <a:latin typeface="Times New Roman"/>
              </a:rPr>
              <a:t>‘B’ Better symptom management </a:t>
            </a:r>
          </a:p>
          <a:p>
            <a:pPr marL="0" lvl="1" indent="0">
              <a:buClr>
                <a:srgbClr val="FFFF00"/>
              </a:buClr>
              <a:buFont typeface="Arial"/>
              <a:buNone/>
            </a:pPr>
            <a:r>
              <a:rPr lang="en-US" sz="1200" dirty="0">
                <a:solidFill>
                  <a:srgbClr val="FFFFFF"/>
                </a:solidFill>
                <a:latin typeface="Times New Roman"/>
              </a:rPr>
              <a:t>Treat symptoms 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3696403" y="1420641"/>
            <a:ext cx="194682" cy="0"/>
          </a:xfrm>
          <a:prstGeom prst="line">
            <a:avLst/>
          </a:prstGeom>
          <a:noFill/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672938" y="3072301"/>
            <a:ext cx="194682" cy="0"/>
          </a:xfrm>
          <a:prstGeom prst="line">
            <a:avLst/>
          </a:prstGeom>
          <a:noFill/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323671" y="1419067"/>
            <a:ext cx="1661374" cy="1574"/>
          </a:xfrm>
          <a:prstGeom prst="line">
            <a:avLst/>
          </a:prstGeom>
          <a:noFill/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590"/>
          <a:stretch/>
        </p:blipFill>
        <p:spPr bwMode="auto">
          <a:xfrm>
            <a:off x="6909234" y="1235762"/>
            <a:ext cx="304725" cy="2516929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Placeholder 2"/>
          <p:cNvSpPr txBox="1">
            <a:spLocks/>
          </p:cNvSpPr>
          <p:nvPr/>
        </p:nvSpPr>
        <p:spPr>
          <a:xfrm>
            <a:off x="3811808" y="1235762"/>
            <a:ext cx="2174188" cy="325277"/>
          </a:xfrm>
          <a:prstGeom prst="roundRect">
            <a:avLst/>
          </a:prstGeom>
          <a:solidFill>
            <a:srgbClr val="FF000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1825" indent="-29051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5988" indent="-28416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8563" indent="-282575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tabLst>
                <a:tab pos="1312863" algn="l"/>
              </a:tabLs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875" indent="-34131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Clr>
                <a:srgbClr val="FFFF00"/>
              </a:buClr>
              <a:buFont typeface="Arial"/>
              <a:buNone/>
            </a:pPr>
            <a:r>
              <a:rPr lang="en-US" sz="1600" dirty="0">
                <a:solidFill>
                  <a:srgbClr val="FFFFFF"/>
                </a:solidFill>
                <a:latin typeface="Times New Roman"/>
              </a:rPr>
              <a:t>‘Birmingham 3-step </a:t>
            </a:r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3811807" y="1936586"/>
            <a:ext cx="3065529" cy="695114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1825" indent="-29051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5988" indent="-28416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8563" indent="-282575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tabLst>
                <a:tab pos="1312863" algn="l"/>
              </a:tabLs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875" indent="-34131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Clr>
                <a:srgbClr val="FFFF00"/>
              </a:buClr>
              <a:buFont typeface="Arial"/>
              <a:buNone/>
            </a:pPr>
            <a:r>
              <a:rPr lang="en-US" sz="1400" dirty="0">
                <a:solidFill>
                  <a:srgbClr val="FFFFFF"/>
                </a:solidFill>
                <a:latin typeface="Times New Roman"/>
              </a:rPr>
              <a:t>Patient-</a:t>
            </a:r>
            <a:r>
              <a:rPr lang="en-US" sz="1400" dirty="0" err="1">
                <a:solidFill>
                  <a:srgbClr val="FFFFFF"/>
                </a:solidFill>
                <a:latin typeface="Times New Roman"/>
              </a:rPr>
              <a:t>centred</a:t>
            </a:r>
            <a:r>
              <a:rPr lang="en-US" sz="1400" dirty="0">
                <a:solidFill>
                  <a:srgbClr val="FFFFFF"/>
                </a:solidFill>
                <a:latin typeface="Times New Roman"/>
              </a:rPr>
              <a:t> and symptom-directed decisions on rate versus rhythm control </a:t>
            </a:r>
          </a:p>
        </p:txBody>
      </p:sp>
      <p:sp>
        <p:nvSpPr>
          <p:cNvPr id="15" name="Text Placeholder 2"/>
          <p:cNvSpPr txBox="1">
            <a:spLocks/>
          </p:cNvSpPr>
          <p:nvPr/>
        </p:nvSpPr>
        <p:spPr>
          <a:xfrm>
            <a:off x="3811808" y="2745368"/>
            <a:ext cx="3065528" cy="180170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CC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1825" indent="-29051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5988" indent="-28416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8563" indent="-282575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tabLst>
                <a:tab pos="1312863" algn="l"/>
              </a:tabLs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875" indent="-34131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-171450">
              <a:buClr>
                <a:srgbClr val="76004B"/>
              </a:buClr>
            </a:pPr>
            <a:r>
              <a:rPr lang="en-US" sz="1200" dirty="0">
                <a:solidFill>
                  <a:srgbClr val="000066"/>
                </a:solidFill>
                <a:latin typeface="Times New Roman"/>
              </a:rPr>
              <a:t>Manage hypertension, heart failure, diabetes mellitus, cardiac </a:t>
            </a:r>
            <a:r>
              <a:rPr lang="en-US" sz="1200" dirty="0" err="1">
                <a:solidFill>
                  <a:srgbClr val="000066"/>
                </a:solidFill>
                <a:latin typeface="Times New Roman"/>
              </a:rPr>
              <a:t>ischaemia</a:t>
            </a:r>
            <a:r>
              <a:rPr lang="en-US" sz="1200" dirty="0">
                <a:solidFill>
                  <a:srgbClr val="000066"/>
                </a:solidFill>
                <a:latin typeface="Times New Roman"/>
              </a:rPr>
              <a:t>, and sleep </a:t>
            </a:r>
            <a:r>
              <a:rPr lang="en-US" sz="1200" dirty="0" err="1">
                <a:solidFill>
                  <a:srgbClr val="000066"/>
                </a:solidFill>
                <a:latin typeface="Times New Roman"/>
              </a:rPr>
              <a:t>apnoea</a:t>
            </a:r>
            <a:endParaRPr lang="en-US" sz="1200" dirty="0">
              <a:solidFill>
                <a:srgbClr val="000066"/>
              </a:solidFill>
              <a:latin typeface="Times New Roman"/>
            </a:endParaRPr>
          </a:p>
          <a:p>
            <a:pPr marL="171450" lvl="1" indent="-171450">
              <a:buClr>
                <a:srgbClr val="76004B"/>
              </a:buClr>
            </a:pPr>
            <a:r>
              <a:rPr lang="en-US" sz="1200" dirty="0">
                <a:solidFill>
                  <a:srgbClr val="000066"/>
                </a:solidFill>
                <a:latin typeface="Times New Roman"/>
              </a:rPr>
              <a:t>Lifestyle changes: obesity reduction, regular exercise, and reduction of alcohol and stimulant use </a:t>
            </a:r>
          </a:p>
          <a:p>
            <a:pPr marL="171450" lvl="1" indent="-171450">
              <a:buClr>
                <a:srgbClr val="76004B"/>
              </a:buClr>
            </a:pPr>
            <a:r>
              <a:rPr lang="en-US" sz="1200" dirty="0">
                <a:solidFill>
                  <a:srgbClr val="000066"/>
                </a:solidFill>
                <a:latin typeface="Times New Roman"/>
              </a:rPr>
              <a:t>Patient psychological </a:t>
            </a:r>
            <a:r>
              <a:rPr lang="en-US" sz="1200" dirty="0" err="1">
                <a:solidFill>
                  <a:srgbClr val="000066"/>
                </a:solidFill>
                <a:latin typeface="Times New Roman"/>
              </a:rPr>
              <a:t>mobidity</a:t>
            </a:r>
            <a:r>
              <a:rPr lang="en-US" sz="1200" dirty="0">
                <a:solidFill>
                  <a:srgbClr val="000066"/>
                </a:solidFill>
                <a:latin typeface="Times New Roman"/>
              </a:rPr>
              <a:t> </a:t>
            </a:r>
          </a:p>
          <a:p>
            <a:pPr marL="171450" lvl="1" indent="-171450">
              <a:buClr>
                <a:srgbClr val="76004B"/>
              </a:buClr>
            </a:pPr>
            <a:r>
              <a:rPr lang="en-US" sz="1200" dirty="0">
                <a:solidFill>
                  <a:srgbClr val="000066"/>
                </a:solidFill>
                <a:latin typeface="Times New Roman"/>
              </a:rPr>
              <a:t>Consider patient values and preferences </a:t>
            </a: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7070109" y="999967"/>
            <a:ext cx="1998132" cy="561072"/>
          </a:xfrm>
          <a:prstGeom prst="roundRect">
            <a:avLst/>
          </a:prstGeom>
          <a:solidFill>
            <a:srgbClr val="FF000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1825" indent="-29051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5988" indent="-28416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8563" indent="-282575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tabLst>
                <a:tab pos="1312863" algn="l"/>
              </a:tabLs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875" indent="-34131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Clr>
                <a:srgbClr val="FFFF00"/>
              </a:buClr>
              <a:buFont typeface="Arial"/>
              <a:buNone/>
            </a:pPr>
            <a:r>
              <a:rPr lang="en-US" sz="1200" b="1" dirty="0">
                <a:solidFill>
                  <a:srgbClr val="FFFFFF"/>
                </a:solidFill>
                <a:latin typeface="Times New Roman"/>
              </a:rPr>
              <a:t>Step 1</a:t>
            </a:r>
          </a:p>
          <a:p>
            <a:pPr marL="171450" lvl="1" indent="-171450">
              <a:buClr>
                <a:srgbClr val="76004B"/>
              </a:buClr>
            </a:pPr>
            <a:r>
              <a:rPr lang="en-US" sz="1200" dirty="0">
                <a:solidFill>
                  <a:srgbClr val="FFFFFF"/>
                </a:solidFill>
                <a:latin typeface="Times New Roman"/>
              </a:rPr>
              <a:t>Identify low-risk patients </a:t>
            </a:r>
          </a:p>
        </p:txBody>
      </p:sp>
      <p:sp>
        <p:nvSpPr>
          <p:cNvPr id="17" name="Text Placeholder 2"/>
          <p:cNvSpPr txBox="1">
            <a:spLocks/>
          </p:cNvSpPr>
          <p:nvPr/>
        </p:nvSpPr>
        <p:spPr>
          <a:xfrm>
            <a:off x="7070109" y="3076569"/>
            <a:ext cx="1998132" cy="900855"/>
          </a:xfrm>
          <a:prstGeom prst="roundRect">
            <a:avLst/>
          </a:prstGeom>
          <a:solidFill>
            <a:srgbClr val="FF000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1825" indent="-29051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5988" indent="-28416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8563" indent="-282575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tabLst>
                <a:tab pos="1312863" algn="l"/>
              </a:tabLs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875" indent="-34131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Clr>
                <a:srgbClr val="FFFF00"/>
              </a:buClr>
              <a:buFont typeface="Arial"/>
              <a:buNone/>
            </a:pPr>
            <a:r>
              <a:rPr lang="en-US" sz="1200" b="1" dirty="0">
                <a:solidFill>
                  <a:srgbClr val="FFFFFF"/>
                </a:solidFill>
                <a:latin typeface="Times New Roman"/>
              </a:rPr>
              <a:t>Step 3</a:t>
            </a:r>
          </a:p>
          <a:p>
            <a:pPr marL="171450" lvl="1" indent="-171450">
              <a:buClr>
                <a:srgbClr val="76004B"/>
              </a:buClr>
            </a:pPr>
            <a:r>
              <a:rPr lang="en-US" sz="1200" dirty="0">
                <a:solidFill>
                  <a:srgbClr val="FFFFFF"/>
                </a:solidFill>
                <a:latin typeface="Times New Roman"/>
              </a:rPr>
              <a:t>Decide on OAC (either a VKA with well-managed TTR or a NOAC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6964255" y="2313367"/>
            <a:ext cx="194682" cy="0"/>
          </a:xfrm>
          <a:prstGeom prst="line">
            <a:avLst/>
          </a:prstGeom>
          <a:noFill/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"/>
          <p:cNvSpPr txBox="1">
            <a:spLocks/>
          </p:cNvSpPr>
          <p:nvPr/>
        </p:nvSpPr>
        <p:spPr>
          <a:xfrm>
            <a:off x="7070108" y="1649303"/>
            <a:ext cx="1998133" cy="1327783"/>
          </a:xfrm>
          <a:prstGeom prst="roundRect">
            <a:avLst/>
          </a:prstGeom>
          <a:solidFill>
            <a:srgbClr val="FF000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1825" indent="-29051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5988" indent="-28416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8563" indent="-282575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tabLst>
                <a:tab pos="1312863" algn="l"/>
              </a:tabLs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875" indent="-34131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Clr>
                <a:srgbClr val="FFFF00"/>
              </a:buClr>
              <a:buFont typeface="Arial"/>
              <a:buNone/>
            </a:pPr>
            <a:r>
              <a:rPr lang="en-US" sz="1200" b="1" dirty="0">
                <a:solidFill>
                  <a:srgbClr val="FFFFFF"/>
                </a:solidFill>
                <a:latin typeface="Times New Roman"/>
              </a:rPr>
              <a:t>Step 2</a:t>
            </a:r>
          </a:p>
          <a:p>
            <a:pPr marL="171450" lvl="1" indent="-171450">
              <a:buClr>
                <a:srgbClr val="76004B"/>
              </a:buClr>
            </a:pPr>
            <a:r>
              <a:rPr lang="en-US" sz="1200" dirty="0">
                <a:solidFill>
                  <a:srgbClr val="FFFFFF"/>
                </a:solidFill>
                <a:latin typeface="Times New Roman"/>
              </a:rPr>
              <a:t>Offer stroke prevention to patients with one or more risk factors for stroke </a:t>
            </a:r>
          </a:p>
          <a:p>
            <a:pPr marL="171450" lvl="1" indent="-171450">
              <a:buClr>
                <a:srgbClr val="76004B"/>
              </a:buClr>
            </a:pPr>
            <a:r>
              <a:rPr lang="en-US" sz="1200" dirty="0">
                <a:solidFill>
                  <a:srgbClr val="FFFFFF"/>
                </a:solidFill>
                <a:latin typeface="Times New Roman"/>
              </a:rPr>
              <a:t>Assess bleeding risk 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2022828" y="840326"/>
            <a:ext cx="1679277" cy="920582"/>
          </a:xfrm>
          <a:prstGeom prst="roundRect">
            <a:avLst/>
          </a:prstGeom>
          <a:solidFill>
            <a:srgbClr val="FF000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1825" indent="-29051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5988" indent="-28416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8563" indent="-282575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tabLst>
                <a:tab pos="1312863" algn="l"/>
              </a:tabLs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875" indent="-34131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Clr>
                <a:srgbClr val="FFFF00"/>
              </a:buClr>
              <a:buFont typeface="Arial"/>
              <a:buNone/>
            </a:pPr>
            <a:r>
              <a:rPr lang="en-US" sz="1400" b="1" dirty="0">
                <a:solidFill>
                  <a:srgbClr val="FFFFFF"/>
                </a:solidFill>
                <a:latin typeface="Times New Roman"/>
              </a:rPr>
              <a:t>‘A’ Avoid stroke </a:t>
            </a:r>
          </a:p>
          <a:p>
            <a:pPr marL="0" lvl="1" indent="0">
              <a:buClr>
                <a:srgbClr val="FFFF00"/>
              </a:buClr>
              <a:buFont typeface="Arial"/>
              <a:buNone/>
            </a:pPr>
            <a:r>
              <a:rPr lang="en-US" sz="1400" dirty="0" err="1">
                <a:solidFill>
                  <a:srgbClr val="FFFFFF"/>
                </a:solidFill>
                <a:latin typeface="Times New Roman"/>
              </a:rPr>
              <a:t>Optimise</a:t>
            </a:r>
            <a:r>
              <a:rPr lang="en-US" sz="1400" dirty="0">
                <a:solidFill>
                  <a:srgbClr val="FFFFFF"/>
                </a:solidFill>
                <a:latin typeface="Times New Roman"/>
              </a:rPr>
              <a:t> stroke prevention </a:t>
            </a: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2014360" y="2745367"/>
            <a:ext cx="1679278" cy="100732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1825" indent="-29051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5988" indent="-28416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8563" indent="-282575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tabLst>
                <a:tab pos="1312863" algn="l"/>
              </a:tabLs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875" indent="-34131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Clr>
                <a:srgbClr val="FFFF00"/>
              </a:buClr>
              <a:buFont typeface="Arial"/>
              <a:buNone/>
            </a:pPr>
            <a:r>
              <a:rPr lang="en-US" sz="1200" b="1" dirty="0">
                <a:solidFill>
                  <a:srgbClr val="000066"/>
                </a:solidFill>
                <a:latin typeface="Times New Roman"/>
              </a:rPr>
              <a:t>‘C’ Cardiovascular and other comorbidities </a:t>
            </a:r>
          </a:p>
          <a:p>
            <a:pPr marL="0" lvl="1" indent="0">
              <a:buClr>
                <a:srgbClr val="FFFF00"/>
              </a:buClr>
              <a:buFont typeface="Arial"/>
              <a:buNone/>
            </a:pPr>
            <a:r>
              <a:rPr lang="en-US" sz="1200" dirty="0">
                <a:solidFill>
                  <a:srgbClr val="000066"/>
                </a:solidFill>
                <a:latin typeface="Times New Roman"/>
              </a:rPr>
              <a:t>Manage risk factors 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2539870" y="4799200"/>
            <a:ext cx="6528371" cy="177515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1825" indent="-29051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5988" indent="-28416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8563" indent="-282575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tabLst>
                <a:tab pos="1312863" algn="l"/>
              </a:tabLs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875" indent="-341313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20000"/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FFF00"/>
              </a:buClr>
              <a:buFont typeface="Arial"/>
              <a:buNone/>
            </a:pPr>
            <a:r>
              <a:rPr lang="en-GB" sz="2400" b="1" dirty="0">
                <a:solidFill>
                  <a:srgbClr val="FFFFFF"/>
                </a:solidFill>
                <a:latin typeface="Times New Roman"/>
              </a:rPr>
              <a:t>The Atrial fibrillation Better Care (ABC) pathway for integrated management provides </a:t>
            </a:r>
          </a:p>
          <a:p>
            <a:pPr marL="0" indent="0" algn="ctr">
              <a:buClr>
                <a:srgbClr val="FFFF00"/>
              </a:buClr>
              <a:buFont typeface="Arial"/>
              <a:buNone/>
            </a:pPr>
            <a:r>
              <a:rPr lang="en-GB" sz="2400" b="1" dirty="0">
                <a:solidFill>
                  <a:srgbClr val="FFFFFF"/>
                </a:solidFill>
                <a:latin typeface="Times New Roman"/>
              </a:rPr>
              <a:t>a simple strategy that that streamlines primary and secondary care of patients with AF. </a:t>
            </a:r>
            <a:endParaRPr lang="en-US" sz="2800" b="1" dirty="0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8808" y="-74696"/>
            <a:ext cx="862518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FF00"/>
                </a:solidFill>
                <a:latin typeface="Times New Roman"/>
                <a:cs typeface="Times New Roman"/>
              </a:rPr>
              <a:t>The Atrial fibrillation Better Care (ABC) Pathway</a:t>
            </a:r>
          </a:p>
          <a:p>
            <a:pPr algn="ctr"/>
            <a:r>
              <a:rPr lang="en-US" i="1" dirty="0">
                <a:solidFill>
                  <a:srgbClr val="FFFF00"/>
                </a:solidFill>
                <a:latin typeface="Times New Roman"/>
                <a:cs typeface="Times New Roman"/>
              </a:rPr>
              <a:t>Lip. Nat Rev </a:t>
            </a:r>
            <a:r>
              <a:rPr lang="en-US" i="1" dirty="0" err="1">
                <a:solidFill>
                  <a:srgbClr val="FFFF00"/>
                </a:solidFill>
                <a:latin typeface="Times New Roman"/>
                <a:cs typeface="Times New Roman"/>
              </a:rPr>
              <a:t>Cardiol</a:t>
            </a:r>
            <a:r>
              <a:rPr lang="en-US" i="1" dirty="0">
                <a:solidFill>
                  <a:srgbClr val="FFFF00"/>
                </a:solidFill>
                <a:latin typeface="Times New Roman"/>
                <a:cs typeface="Times New Roman"/>
              </a:rPr>
              <a:t> 2017 </a:t>
            </a:r>
            <a:r>
              <a:rPr lang="pt-BR" i="1" dirty="0">
                <a:solidFill>
                  <a:srgbClr val="FFFF00"/>
                </a:solidFill>
              </a:rPr>
              <a:t>doi:10.1038/nrcardio.2017.153 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6" y="3874678"/>
            <a:ext cx="2116783" cy="288995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6" y="852595"/>
            <a:ext cx="8990466" cy="4867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32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West Midlands Primary Care Pathway for AF Detection &amp; Management Oct 2018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254" y="0"/>
            <a:ext cx="4851475" cy="6858000"/>
          </a:xfrm>
          <a:prstGeom prst="rect">
            <a:avLst/>
          </a:prstGeom>
          <a:solidFill>
            <a:schemeClr val="tx1"/>
          </a:solidFill>
          <a:ln>
            <a:solidFill>
              <a:srgbClr val="FFFFFF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7275197" y="-681"/>
            <a:ext cx="18688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FFFF"/>
                </a:solidFill>
              </a:rPr>
              <a:t>Primary Care Clinical Pathway March 2018</a:t>
            </a:r>
          </a:p>
          <a:p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111571" y="3177659"/>
            <a:ext cx="2674876" cy="1200329"/>
            <a:chOff x="5430022" y="2826308"/>
            <a:chExt cx="2674876" cy="1200329"/>
          </a:xfrm>
        </p:grpSpPr>
        <p:sp>
          <p:nvSpPr>
            <p:cNvPr id="6" name="Rectangle 5"/>
            <p:cNvSpPr/>
            <p:nvPr/>
          </p:nvSpPr>
          <p:spPr>
            <a:xfrm>
              <a:off x="6260222" y="2826308"/>
              <a:ext cx="1844676" cy="1200329"/>
            </a:xfrm>
            <a:prstGeom prst="rect">
              <a:avLst/>
            </a:prstGeom>
            <a:ln w="57150" cmpd="sng"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solidFill>
                    <a:srgbClr val="FFFFFF"/>
                  </a:solidFill>
                  <a:latin typeface="Times New Roman"/>
                  <a:ea typeface="ＭＳ Ｐゴシック" pitchFamily="34" charset="-128"/>
                  <a:cs typeface="Times New Roman"/>
                </a:rPr>
                <a:t>CHA</a:t>
              </a:r>
              <a:r>
                <a:rPr lang="en-US" b="1" baseline="-25000" dirty="0">
                  <a:solidFill>
                    <a:srgbClr val="FFFFFF"/>
                  </a:solidFill>
                  <a:latin typeface="Times New Roman"/>
                  <a:ea typeface="ＭＳ Ｐゴシック" pitchFamily="34" charset="-128"/>
                  <a:cs typeface="Times New Roman"/>
                </a:rPr>
                <a:t>2</a:t>
              </a:r>
              <a:r>
                <a:rPr lang="en-US" b="1" dirty="0">
                  <a:solidFill>
                    <a:srgbClr val="FFFFFF"/>
                  </a:solidFill>
                  <a:latin typeface="Times New Roman"/>
                  <a:ea typeface="ＭＳ Ｐゴシック" pitchFamily="34" charset="-128"/>
                  <a:cs typeface="Times New Roman"/>
                </a:rPr>
                <a:t>DS</a:t>
              </a:r>
              <a:r>
                <a:rPr lang="en-US" b="1" baseline="-25000" dirty="0">
                  <a:solidFill>
                    <a:srgbClr val="FFFFFF"/>
                  </a:solidFill>
                  <a:latin typeface="Times New Roman"/>
                  <a:ea typeface="ＭＳ Ｐゴシック" pitchFamily="34" charset="-128"/>
                  <a:cs typeface="Times New Roman"/>
                </a:rPr>
                <a:t>2</a:t>
              </a:r>
              <a:r>
                <a:rPr lang="en-US" b="1" dirty="0">
                  <a:solidFill>
                    <a:srgbClr val="FFFFFF"/>
                  </a:solidFill>
                  <a:latin typeface="Times New Roman"/>
                  <a:ea typeface="ＭＳ Ｐゴシック" pitchFamily="34" charset="-128"/>
                  <a:cs typeface="Times New Roman"/>
                </a:rPr>
                <a:t>-VASc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solidFill>
                    <a:srgbClr val="FFFFFF"/>
                  </a:solidFill>
                  <a:latin typeface="Times New Roman"/>
                  <a:ea typeface="ＭＳ Ｐゴシック" pitchFamily="34" charset="-128"/>
                  <a:cs typeface="Times New Roman"/>
                </a:rPr>
                <a:t>HAS-BLED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solidFill>
                    <a:srgbClr val="FFFFFF"/>
                  </a:solidFill>
                  <a:latin typeface="Times New Roman"/>
                  <a:ea typeface="ＭＳ Ｐゴシック" pitchFamily="34" charset="-128"/>
                  <a:cs typeface="Times New Roman"/>
                </a:rPr>
                <a:t>SAMe-TT</a:t>
              </a:r>
              <a:r>
                <a:rPr lang="en-US" b="1" baseline="-25000" dirty="0">
                  <a:solidFill>
                    <a:srgbClr val="FFFFFF"/>
                  </a:solidFill>
                  <a:latin typeface="Times New Roman"/>
                  <a:ea typeface="ＭＳ Ｐゴシック" pitchFamily="34" charset="-128"/>
                  <a:cs typeface="Times New Roman"/>
                </a:rPr>
                <a:t>2</a:t>
              </a:r>
              <a:r>
                <a:rPr lang="en-US" b="1" dirty="0">
                  <a:solidFill>
                    <a:srgbClr val="FFFFFF"/>
                  </a:solidFill>
                  <a:latin typeface="Times New Roman"/>
                  <a:ea typeface="ＭＳ Ｐゴシック" pitchFamily="34" charset="-128"/>
                  <a:cs typeface="Times New Roman"/>
                </a:rPr>
                <a:t>R</a:t>
              </a:r>
              <a:r>
                <a:rPr lang="en-US" b="1" baseline="-25000" dirty="0">
                  <a:solidFill>
                    <a:srgbClr val="FFFFFF"/>
                  </a:solidFill>
                  <a:latin typeface="Times New Roman"/>
                  <a:ea typeface="ＭＳ Ｐゴシック" pitchFamily="34" charset="-128"/>
                  <a:cs typeface="Times New Roman"/>
                </a:rPr>
                <a:t>2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Times New Roman"/>
              </a:endParaRPr>
            </a:p>
          </p:txBody>
        </p:sp>
        <p:sp>
          <p:nvSpPr>
            <p:cNvPr id="7" name="Left Arrow 6"/>
            <p:cNvSpPr/>
            <p:nvPr/>
          </p:nvSpPr>
          <p:spPr>
            <a:xfrm>
              <a:off x="5430022" y="2826308"/>
              <a:ext cx="830200" cy="294075"/>
            </a:xfrm>
            <a:prstGeom prst="lef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  <a:latin typeface="Times New Roman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15347" y="4486149"/>
            <a:ext cx="7300387" cy="1500496"/>
            <a:chOff x="804511" y="4754500"/>
            <a:chExt cx="6922552" cy="1500496"/>
          </a:xfrm>
        </p:grpSpPr>
        <p:sp>
          <p:nvSpPr>
            <p:cNvPr id="9" name="Rectangle 8"/>
            <p:cNvSpPr/>
            <p:nvPr/>
          </p:nvSpPr>
          <p:spPr>
            <a:xfrm>
              <a:off x="804511" y="4754500"/>
              <a:ext cx="4247676" cy="1188519"/>
            </a:xfrm>
            <a:prstGeom prst="rect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  <a:latin typeface="Times New Roman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5052187" y="4777668"/>
              <a:ext cx="2674876" cy="1477328"/>
              <a:chOff x="5430022" y="2826308"/>
              <a:chExt cx="2674876" cy="1477328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6260222" y="2826308"/>
                <a:ext cx="1844676" cy="1477328"/>
              </a:xfrm>
              <a:prstGeom prst="rect">
                <a:avLst/>
              </a:prstGeom>
              <a:ln w="57150" cmpd="sng">
                <a:solidFill>
                  <a:srgbClr val="FF0000"/>
                </a:solidFill>
              </a:ln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b="1" dirty="0">
                    <a:solidFill>
                      <a:srgbClr val="FFFFFF"/>
                    </a:solidFill>
                    <a:latin typeface="Times New Roman"/>
                    <a:ea typeface="ＭＳ Ｐゴシック" pitchFamily="34" charset="-128"/>
                    <a:cs typeface="Times New Roman"/>
                  </a:rPr>
                  <a:t>The ABC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b="1" dirty="0">
                    <a:solidFill>
                      <a:srgbClr val="FFFFFF"/>
                    </a:solidFill>
                    <a:latin typeface="Times New Roman"/>
                    <a:ea typeface="ＭＳ Ｐゴシック" pitchFamily="34" charset="-128"/>
                    <a:cs typeface="Times New Roman"/>
                  </a:rPr>
                  <a:t>of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b="1" dirty="0">
                    <a:solidFill>
                      <a:srgbClr val="FFFFFF"/>
                    </a:solidFill>
                    <a:latin typeface="Times New Roman"/>
                    <a:ea typeface="ＭＳ Ｐゴシック" pitchFamily="34" charset="-128"/>
                    <a:cs typeface="Times New Roman"/>
                  </a:rPr>
                  <a:t>Atrial Fibrillation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b="1" dirty="0">
                    <a:solidFill>
                      <a:srgbClr val="FFFFFF"/>
                    </a:solidFill>
                    <a:latin typeface="Times New Roman"/>
                    <a:ea typeface="ＭＳ Ｐゴシック" pitchFamily="34" charset="-128"/>
                    <a:cs typeface="Times New Roman"/>
                  </a:rPr>
                  <a:t>management</a:t>
                </a:r>
                <a:endParaRPr lang="en-US" b="1" baseline="-25000" dirty="0">
                  <a:solidFill>
                    <a:srgbClr val="FFFFFF"/>
                  </a:solidFill>
                  <a:latin typeface="Times New Roman"/>
                  <a:ea typeface="ＭＳ Ｐゴシック" pitchFamily="34" charset="-128"/>
                  <a:cs typeface="Times New Roman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b="1" dirty="0">
                  <a:solidFill>
                    <a:srgbClr val="FFFFFF"/>
                  </a:solidFill>
                  <a:latin typeface="Times New Roman"/>
                  <a:ea typeface="ＭＳ Ｐゴシック" pitchFamily="34" charset="-128"/>
                  <a:cs typeface="Times New Roman"/>
                </a:endParaRPr>
              </a:p>
            </p:txBody>
          </p:sp>
          <p:sp>
            <p:nvSpPr>
              <p:cNvPr id="12" name="Left Arrow 11"/>
              <p:cNvSpPr/>
              <p:nvPr/>
            </p:nvSpPr>
            <p:spPr>
              <a:xfrm>
                <a:off x="5430022" y="2826308"/>
                <a:ext cx="830200" cy="294075"/>
              </a:xfrm>
              <a:prstGeom prst="left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FFFF"/>
                  </a:solidFill>
                  <a:latin typeface="Times New Roman"/>
                </a:endParaRPr>
              </a:p>
            </p:txBody>
          </p:sp>
        </p:grpSp>
      </p:grp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71368"/>
          <a:stretch/>
        </p:blipFill>
        <p:spPr>
          <a:xfrm>
            <a:off x="5545265" y="0"/>
            <a:ext cx="1729932" cy="56729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9412941" y="548341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475829" y="911099"/>
            <a:ext cx="3598735" cy="2092881"/>
          </a:xfrm>
          <a:prstGeom prst="rect">
            <a:avLst/>
          </a:prstGeom>
          <a:ln w="38100" cmpd="sng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defTabSz="914400"/>
            <a:r>
              <a:rPr lang="en-US" b="1" dirty="0">
                <a:solidFill>
                  <a:srgbClr val="FFFF00"/>
                </a:solidFill>
                <a:latin typeface="Times New Roman"/>
                <a:ea typeface="ＭＳ Ｐゴシック" pitchFamily="34" charset="-128"/>
                <a:cs typeface="+mn-cs"/>
              </a:rPr>
              <a:t>Detect</a:t>
            </a:r>
            <a:r>
              <a:rPr lang="en-US" dirty="0">
                <a:solidFill>
                  <a:srgbClr val="FFFF00"/>
                </a:solidFill>
                <a:latin typeface="Times New Roman"/>
                <a:ea typeface="ＭＳ Ｐゴシック" pitchFamily="34" charset="-128"/>
                <a:cs typeface="+mn-cs"/>
              </a:rPr>
              <a:t>, </a:t>
            </a:r>
            <a:r>
              <a:rPr lang="en-US" b="1" dirty="0">
                <a:solidFill>
                  <a:srgbClr val="FFFF00"/>
                </a:solidFill>
                <a:latin typeface="Times New Roman"/>
                <a:ea typeface="ＭＳ Ｐゴシック" pitchFamily="34" charset="-128"/>
                <a:cs typeface="+mn-cs"/>
              </a:rPr>
              <a:t>Protect</a:t>
            </a:r>
            <a:r>
              <a:rPr lang="en-US" dirty="0">
                <a:solidFill>
                  <a:srgbClr val="FFFF00"/>
                </a:solidFill>
                <a:latin typeface="Times New Roman"/>
                <a:ea typeface="ＭＳ Ｐゴシック" pitchFamily="34" charset="-128"/>
                <a:cs typeface="+mn-cs"/>
              </a:rPr>
              <a:t>, </a:t>
            </a:r>
            <a:r>
              <a:rPr lang="en-US" b="1" dirty="0">
                <a:solidFill>
                  <a:srgbClr val="FFFF00"/>
                </a:solidFill>
                <a:latin typeface="Times New Roman"/>
                <a:ea typeface="ＭＳ Ｐゴシック" pitchFamily="34" charset="-128"/>
                <a:cs typeface="+mn-cs"/>
              </a:rPr>
              <a:t>Perfect elements</a:t>
            </a:r>
            <a:r>
              <a:rPr lang="en-US" dirty="0">
                <a:solidFill>
                  <a:srgbClr val="FFFF00"/>
                </a:solidFill>
                <a:latin typeface="Times New Roman"/>
                <a:ea typeface="ＭＳ Ｐゴシック" pitchFamily="34" charset="-128"/>
                <a:cs typeface="+mn-cs"/>
              </a:rPr>
              <a:t>:</a:t>
            </a:r>
          </a:p>
          <a:p>
            <a:pPr marL="285750" indent="-285750" defTabSz="914400">
              <a:buFont typeface="Arial"/>
              <a:buChar char="•"/>
            </a:pPr>
            <a:r>
              <a:rPr lang="en-US" sz="1600" b="1" dirty="0">
                <a:solidFill>
                  <a:srgbClr val="FFFF00"/>
                </a:solidFill>
                <a:latin typeface="Times New Roman"/>
                <a:ea typeface="ＭＳ Ｐゴシック" pitchFamily="34" charset="-128"/>
                <a:cs typeface="+mn-cs"/>
              </a:rPr>
              <a:t>Detect </a:t>
            </a:r>
            <a:r>
              <a:rPr lang="en-US" sz="1600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+mn-cs"/>
              </a:rPr>
              <a:t>more cases of AF,</a:t>
            </a:r>
          </a:p>
          <a:p>
            <a:pPr marL="285750" indent="-285750" defTabSz="914400">
              <a:buFont typeface="Arial"/>
              <a:buChar char="•"/>
            </a:pPr>
            <a:r>
              <a:rPr lang="en-US" sz="1600" b="1" dirty="0">
                <a:solidFill>
                  <a:srgbClr val="FFFF00"/>
                </a:solidFill>
                <a:latin typeface="Times New Roman"/>
                <a:ea typeface="ＭＳ Ｐゴシック" pitchFamily="34" charset="-128"/>
                <a:cs typeface="+mn-cs"/>
              </a:rPr>
              <a:t>Protect</a:t>
            </a:r>
            <a:r>
              <a:rPr lang="en-US" sz="1600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+mn-cs"/>
              </a:rPr>
              <a:t> with Anticoagulation and modification of other CV risk factors</a:t>
            </a:r>
          </a:p>
          <a:p>
            <a:pPr marL="285750" indent="-285750" defTabSz="914400">
              <a:buFont typeface="Arial"/>
              <a:buChar char="•"/>
            </a:pPr>
            <a:r>
              <a:rPr lang="en-US" sz="1600" b="1" dirty="0">
                <a:solidFill>
                  <a:srgbClr val="FFFF00"/>
                </a:solidFill>
                <a:latin typeface="Times New Roman"/>
                <a:ea typeface="ＭＳ Ｐゴシック" pitchFamily="34" charset="-128"/>
                <a:cs typeface="+mn-cs"/>
              </a:rPr>
              <a:t>Perfect </a:t>
            </a:r>
            <a:r>
              <a:rPr lang="en-US" sz="1600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+mn-cs"/>
              </a:rPr>
              <a:t>the quality of therapy by ensuring that patients are monitored and followed up appropriately</a:t>
            </a:r>
          </a:p>
          <a:p>
            <a:pPr defTabSz="914400"/>
            <a:endParaRPr lang="en-US" sz="1600" dirty="0">
              <a:solidFill>
                <a:srgbClr val="FFFFFF"/>
              </a:solidFill>
              <a:latin typeface="Times New Roman"/>
              <a:ea typeface="ＭＳ Ｐゴシック" pitchFamily="34" charset="-128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545265" y="6119336"/>
            <a:ext cx="2751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u="sng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+mn-cs"/>
              </a:rPr>
              <a:t>https://</a:t>
            </a:r>
            <a:r>
              <a:rPr lang="en-US" u="sng" dirty="0" err="1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+mn-cs"/>
              </a:rPr>
              <a:t>bit.ly</a:t>
            </a:r>
            <a:r>
              <a:rPr lang="en-US" u="sng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+mn-cs"/>
              </a:rPr>
              <a:t>/2FhrwXQ</a:t>
            </a:r>
            <a:endParaRPr lang="en-US" dirty="0">
              <a:solidFill>
                <a:srgbClr val="FFFFFF"/>
              </a:solidFill>
              <a:latin typeface="Times New Roman"/>
              <a:ea typeface="ＭＳ Ｐゴシック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142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85080" y="177223"/>
            <a:ext cx="8510588" cy="998538"/>
          </a:xfrm>
        </p:spPr>
        <p:txBody>
          <a:bodyPr/>
          <a:lstStyle/>
          <a:p>
            <a:r>
              <a:rPr lang="en-GB" sz="2800" b="1" dirty="0" smtClean="0"/>
              <a:t>Contribution of AF to Incidence and Outcome of Ischemic Stroke</a:t>
            </a:r>
            <a:r>
              <a:rPr lang="en-GB" sz="3200" b="1" dirty="0"/>
              <a:t> </a:t>
            </a:r>
            <a:r>
              <a:rPr lang="en-GB" sz="2400" b="1" dirty="0" smtClean="0"/>
              <a:t>Population-Based L’Aquila Study</a:t>
            </a: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1800" i="1" dirty="0" smtClean="0"/>
              <a:t>Marini et al Stroke </a:t>
            </a:r>
            <a:r>
              <a:rPr lang="en-US" sz="1800" i="1" dirty="0" smtClean="0"/>
              <a:t> 2005;36(6):1115-9.</a:t>
            </a:r>
            <a:endParaRPr lang="en-GB" sz="4800" dirty="0" smtClean="0"/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35909" y="1556013"/>
            <a:ext cx="351695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defTabSz="914400" eaLnBrk="1" hangingPunct="1"/>
            <a:r>
              <a:rPr lang="en-GB" sz="1800" b="1" dirty="0">
                <a:solidFill>
                  <a:srgbClr val="FFFFFF"/>
                </a:solidFill>
              </a:rPr>
              <a:t>Kaplan–Meier estimates of the likelihood of </a:t>
            </a:r>
            <a:r>
              <a:rPr lang="en-GB" sz="1800" b="1" dirty="0">
                <a:solidFill>
                  <a:srgbClr val="FFFF00"/>
                </a:solidFill>
              </a:rPr>
              <a:t>recurrent stroke</a:t>
            </a:r>
            <a:r>
              <a:rPr lang="en-GB" sz="1800" b="1" dirty="0">
                <a:solidFill>
                  <a:srgbClr val="FFFFFF"/>
                </a:solidFill>
              </a:rPr>
              <a:t> in patients with and without AF </a:t>
            </a:r>
          </a:p>
          <a:p>
            <a:pPr algn="r" defTabSz="914400" eaLnBrk="1" hangingPunct="1"/>
            <a:endParaRPr lang="en-GB" sz="1800" b="1" dirty="0">
              <a:solidFill>
                <a:srgbClr val="FFFFFF"/>
              </a:solidFill>
            </a:endParaRP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5438291" y="5330718"/>
            <a:ext cx="3705709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1" hangingPunct="1"/>
            <a:r>
              <a:rPr lang="en-GB" sz="1800" b="1" dirty="0">
                <a:solidFill>
                  <a:srgbClr val="FFFFFF"/>
                </a:solidFill>
              </a:rPr>
              <a:t>Annual Mortality Rates in Patients With and Without </a:t>
            </a:r>
            <a:r>
              <a:rPr lang="en-GB" sz="1800" b="1" dirty="0" smtClean="0">
                <a:solidFill>
                  <a:srgbClr val="FFFFFF"/>
                </a:solidFill>
              </a:rPr>
              <a:t>AF:</a:t>
            </a:r>
          </a:p>
          <a:p>
            <a:pPr defTabSz="914400" eaLnBrk="1" hangingPunct="1"/>
            <a:r>
              <a:rPr lang="en-GB" sz="1800" b="1" dirty="0" smtClean="0">
                <a:solidFill>
                  <a:srgbClr val="FFFF00"/>
                </a:solidFill>
              </a:rPr>
              <a:t>At 1 year, AF 49.5% </a:t>
            </a:r>
            <a:r>
              <a:rPr lang="en-GB" sz="1800" b="1" dirty="0" err="1" smtClean="0">
                <a:solidFill>
                  <a:srgbClr val="FFFF00"/>
                </a:solidFill>
              </a:rPr>
              <a:t>vs</a:t>
            </a:r>
            <a:r>
              <a:rPr lang="en-GB" sz="1800" b="1" dirty="0" smtClean="0">
                <a:solidFill>
                  <a:srgbClr val="FFFF00"/>
                </a:solidFill>
              </a:rPr>
              <a:t> no AF, 27.5%</a:t>
            </a:r>
            <a:endParaRPr lang="en-GB" sz="1800" b="1" dirty="0">
              <a:solidFill>
                <a:srgbClr val="FFFF00"/>
              </a:solidFill>
            </a:endParaRPr>
          </a:p>
          <a:p>
            <a:pPr defTabSz="914400" eaLnBrk="1" hangingPunct="1"/>
            <a:r>
              <a:rPr lang="en-GB" sz="1800" dirty="0" smtClean="0">
                <a:solidFill>
                  <a:srgbClr val="FFFFFF"/>
                </a:solidFill>
              </a:rPr>
              <a:t>Increased mortality even up to 8 years</a:t>
            </a:r>
            <a:endParaRPr lang="en-GB" sz="1800" dirty="0">
              <a:solidFill>
                <a:srgbClr val="FFFFFF"/>
              </a:solidFill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3918730" y="1483100"/>
            <a:ext cx="5167830" cy="3070661"/>
            <a:chOff x="-116105" y="1679575"/>
            <a:chExt cx="8509512" cy="4653805"/>
          </a:xfrm>
        </p:grpSpPr>
        <p:grpSp>
          <p:nvGrpSpPr>
            <p:cNvPr id="52" name="Group 51"/>
            <p:cNvGrpSpPr>
              <a:grpSpLocks/>
            </p:cNvGrpSpPr>
            <p:nvPr/>
          </p:nvGrpSpPr>
          <p:grpSpPr bwMode="auto">
            <a:xfrm>
              <a:off x="1416050" y="3763963"/>
              <a:ext cx="5318125" cy="1776412"/>
              <a:chOff x="892" y="2371"/>
              <a:chExt cx="3350" cy="1119"/>
            </a:xfrm>
          </p:grpSpPr>
          <p:sp>
            <p:nvSpPr>
              <p:cNvPr id="92" name="Freeform 91"/>
              <p:cNvSpPr>
                <a:spLocks/>
              </p:cNvSpPr>
              <p:nvPr/>
            </p:nvSpPr>
            <p:spPr bwMode="auto">
              <a:xfrm>
                <a:off x="892" y="3016"/>
                <a:ext cx="820" cy="474"/>
              </a:xfrm>
              <a:custGeom>
                <a:avLst/>
                <a:gdLst>
                  <a:gd name="T0" fmla="*/ 0 w 1245"/>
                  <a:gd name="T1" fmla="*/ 688 h 688"/>
                  <a:gd name="T2" fmla="*/ 63 w 1245"/>
                  <a:gd name="T3" fmla="*/ 688 h 688"/>
                  <a:gd name="T4" fmla="*/ 75 w 1245"/>
                  <a:gd name="T5" fmla="*/ 664 h 688"/>
                  <a:gd name="T6" fmla="*/ 103 w 1245"/>
                  <a:gd name="T7" fmla="*/ 664 h 688"/>
                  <a:gd name="T8" fmla="*/ 103 w 1245"/>
                  <a:gd name="T9" fmla="*/ 628 h 688"/>
                  <a:gd name="T10" fmla="*/ 121 w 1245"/>
                  <a:gd name="T11" fmla="*/ 589 h 688"/>
                  <a:gd name="T12" fmla="*/ 157 w 1245"/>
                  <a:gd name="T13" fmla="*/ 562 h 688"/>
                  <a:gd name="T14" fmla="*/ 195 w 1245"/>
                  <a:gd name="T15" fmla="*/ 544 h 688"/>
                  <a:gd name="T16" fmla="*/ 198 w 1245"/>
                  <a:gd name="T17" fmla="*/ 523 h 688"/>
                  <a:gd name="T18" fmla="*/ 217 w 1245"/>
                  <a:gd name="T19" fmla="*/ 490 h 688"/>
                  <a:gd name="T20" fmla="*/ 235 w 1245"/>
                  <a:gd name="T21" fmla="*/ 478 h 688"/>
                  <a:gd name="T22" fmla="*/ 288 w 1245"/>
                  <a:gd name="T23" fmla="*/ 478 h 688"/>
                  <a:gd name="T24" fmla="*/ 312 w 1245"/>
                  <a:gd name="T25" fmla="*/ 469 h 688"/>
                  <a:gd name="T26" fmla="*/ 348 w 1245"/>
                  <a:gd name="T27" fmla="*/ 427 h 688"/>
                  <a:gd name="T28" fmla="*/ 373 w 1245"/>
                  <a:gd name="T29" fmla="*/ 399 h 688"/>
                  <a:gd name="T30" fmla="*/ 414 w 1245"/>
                  <a:gd name="T31" fmla="*/ 376 h 688"/>
                  <a:gd name="T32" fmla="*/ 442 w 1245"/>
                  <a:gd name="T33" fmla="*/ 376 h 688"/>
                  <a:gd name="T34" fmla="*/ 487 w 1245"/>
                  <a:gd name="T35" fmla="*/ 307 h 688"/>
                  <a:gd name="T36" fmla="*/ 514 w 1245"/>
                  <a:gd name="T37" fmla="*/ 271 h 688"/>
                  <a:gd name="T38" fmla="*/ 577 w 1245"/>
                  <a:gd name="T39" fmla="*/ 247 h 688"/>
                  <a:gd name="T40" fmla="*/ 607 w 1245"/>
                  <a:gd name="T41" fmla="*/ 232 h 688"/>
                  <a:gd name="T42" fmla="*/ 652 w 1245"/>
                  <a:gd name="T43" fmla="*/ 234 h 688"/>
                  <a:gd name="T44" fmla="*/ 673 w 1245"/>
                  <a:gd name="T45" fmla="*/ 211 h 688"/>
                  <a:gd name="T46" fmla="*/ 753 w 1245"/>
                  <a:gd name="T47" fmla="*/ 211 h 688"/>
                  <a:gd name="T48" fmla="*/ 769 w 1245"/>
                  <a:gd name="T49" fmla="*/ 201 h 688"/>
                  <a:gd name="T50" fmla="*/ 789 w 1245"/>
                  <a:gd name="T51" fmla="*/ 199 h 688"/>
                  <a:gd name="T52" fmla="*/ 799 w 1245"/>
                  <a:gd name="T53" fmla="*/ 166 h 688"/>
                  <a:gd name="T54" fmla="*/ 837 w 1245"/>
                  <a:gd name="T55" fmla="*/ 166 h 688"/>
                  <a:gd name="T56" fmla="*/ 861 w 1245"/>
                  <a:gd name="T57" fmla="*/ 150 h 688"/>
                  <a:gd name="T58" fmla="*/ 861 w 1245"/>
                  <a:gd name="T59" fmla="*/ 136 h 688"/>
                  <a:gd name="T60" fmla="*/ 876 w 1245"/>
                  <a:gd name="T61" fmla="*/ 117 h 688"/>
                  <a:gd name="T62" fmla="*/ 924 w 1245"/>
                  <a:gd name="T63" fmla="*/ 117 h 688"/>
                  <a:gd name="T64" fmla="*/ 937 w 1245"/>
                  <a:gd name="T65" fmla="*/ 82 h 688"/>
                  <a:gd name="T66" fmla="*/ 987 w 1245"/>
                  <a:gd name="T67" fmla="*/ 82 h 688"/>
                  <a:gd name="T68" fmla="*/ 1005 w 1245"/>
                  <a:gd name="T69" fmla="*/ 73 h 688"/>
                  <a:gd name="T70" fmla="*/ 1065 w 1245"/>
                  <a:gd name="T71" fmla="*/ 73 h 688"/>
                  <a:gd name="T72" fmla="*/ 1080 w 1245"/>
                  <a:gd name="T73" fmla="*/ 60 h 688"/>
                  <a:gd name="T74" fmla="*/ 1107 w 1245"/>
                  <a:gd name="T75" fmla="*/ 52 h 688"/>
                  <a:gd name="T76" fmla="*/ 1119 w 1245"/>
                  <a:gd name="T77" fmla="*/ 39 h 688"/>
                  <a:gd name="T78" fmla="*/ 1183 w 1245"/>
                  <a:gd name="T79" fmla="*/ 39 h 688"/>
                  <a:gd name="T80" fmla="*/ 1216 w 1245"/>
                  <a:gd name="T81" fmla="*/ 0 h 688"/>
                  <a:gd name="T82" fmla="*/ 1245 w 1245"/>
                  <a:gd name="T83" fmla="*/ 0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45" h="688">
                    <a:moveTo>
                      <a:pt x="0" y="688"/>
                    </a:moveTo>
                    <a:lnTo>
                      <a:pt x="63" y="688"/>
                    </a:lnTo>
                    <a:lnTo>
                      <a:pt x="75" y="664"/>
                    </a:lnTo>
                    <a:lnTo>
                      <a:pt x="103" y="664"/>
                    </a:lnTo>
                    <a:lnTo>
                      <a:pt x="103" y="628"/>
                    </a:lnTo>
                    <a:lnTo>
                      <a:pt x="121" y="589"/>
                    </a:lnTo>
                    <a:lnTo>
                      <a:pt x="157" y="562"/>
                    </a:lnTo>
                    <a:lnTo>
                      <a:pt x="195" y="544"/>
                    </a:lnTo>
                    <a:lnTo>
                      <a:pt x="198" y="523"/>
                    </a:lnTo>
                    <a:lnTo>
                      <a:pt x="217" y="490"/>
                    </a:lnTo>
                    <a:lnTo>
                      <a:pt x="235" y="478"/>
                    </a:lnTo>
                    <a:lnTo>
                      <a:pt x="288" y="478"/>
                    </a:lnTo>
                    <a:lnTo>
                      <a:pt x="312" y="469"/>
                    </a:lnTo>
                    <a:lnTo>
                      <a:pt x="348" y="427"/>
                    </a:lnTo>
                    <a:lnTo>
                      <a:pt x="373" y="399"/>
                    </a:lnTo>
                    <a:lnTo>
                      <a:pt x="414" y="376"/>
                    </a:lnTo>
                    <a:lnTo>
                      <a:pt x="442" y="376"/>
                    </a:lnTo>
                    <a:lnTo>
                      <a:pt x="487" y="307"/>
                    </a:lnTo>
                    <a:lnTo>
                      <a:pt x="514" y="271"/>
                    </a:lnTo>
                    <a:lnTo>
                      <a:pt x="577" y="247"/>
                    </a:lnTo>
                    <a:lnTo>
                      <a:pt x="607" y="232"/>
                    </a:lnTo>
                    <a:lnTo>
                      <a:pt x="652" y="234"/>
                    </a:lnTo>
                    <a:lnTo>
                      <a:pt x="673" y="211"/>
                    </a:lnTo>
                    <a:lnTo>
                      <a:pt x="753" y="211"/>
                    </a:lnTo>
                    <a:lnTo>
                      <a:pt x="769" y="201"/>
                    </a:lnTo>
                    <a:lnTo>
                      <a:pt x="789" y="199"/>
                    </a:lnTo>
                    <a:lnTo>
                      <a:pt x="799" y="166"/>
                    </a:lnTo>
                    <a:lnTo>
                      <a:pt x="837" y="166"/>
                    </a:lnTo>
                    <a:lnTo>
                      <a:pt x="861" y="150"/>
                    </a:lnTo>
                    <a:lnTo>
                      <a:pt x="861" y="136"/>
                    </a:lnTo>
                    <a:lnTo>
                      <a:pt x="876" y="117"/>
                    </a:lnTo>
                    <a:lnTo>
                      <a:pt x="924" y="117"/>
                    </a:lnTo>
                    <a:lnTo>
                      <a:pt x="937" y="82"/>
                    </a:lnTo>
                    <a:lnTo>
                      <a:pt x="987" y="82"/>
                    </a:lnTo>
                    <a:lnTo>
                      <a:pt x="1005" y="73"/>
                    </a:lnTo>
                    <a:lnTo>
                      <a:pt x="1065" y="73"/>
                    </a:lnTo>
                    <a:lnTo>
                      <a:pt x="1080" y="60"/>
                    </a:lnTo>
                    <a:lnTo>
                      <a:pt x="1107" y="52"/>
                    </a:lnTo>
                    <a:lnTo>
                      <a:pt x="1119" y="39"/>
                    </a:lnTo>
                    <a:lnTo>
                      <a:pt x="1183" y="39"/>
                    </a:lnTo>
                    <a:lnTo>
                      <a:pt x="1216" y="0"/>
                    </a:lnTo>
                    <a:lnTo>
                      <a:pt x="1245" y="0"/>
                    </a:lnTo>
                  </a:path>
                </a:pathLst>
              </a:custGeom>
              <a:noFill/>
              <a:ln w="25400" cap="flat" cmpd="sng">
                <a:solidFill>
                  <a:schemeClr val="hlink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498B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1414" tIns="45708" rIns="91414" bIns="45708" anchor="ctr"/>
              <a:lstStyle/>
              <a:p>
                <a:pPr defTabSz="914400"/>
                <a:endParaRPr lang="en-GB" sz="240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3" name="Freeform 92"/>
              <p:cNvSpPr>
                <a:spLocks/>
              </p:cNvSpPr>
              <p:nvPr/>
            </p:nvSpPr>
            <p:spPr bwMode="auto">
              <a:xfrm>
                <a:off x="1697" y="2731"/>
                <a:ext cx="884" cy="285"/>
              </a:xfrm>
              <a:custGeom>
                <a:avLst/>
                <a:gdLst>
                  <a:gd name="T0" fmla="*/ 0 w 1342"/>
                  <a:gd name="T1" fmla="*/ 414 h 414"/>
                  <a:gd name="T2" fmla="*/ 25 w 1342"/>
                  <a:gd name="T3" fmla="*/ 414 h 414"/>
                  <a:gd name="T4" fmla="*/ 34 w 1342"/>
                  <a:gd name="T5" fmla="*/ 402 h 414"/>
                  <a:gd name="T6" fmla="*/ 64 w 1342"/>
                  <a:gd name="T7" fmla="*/ 402 h 414"/>
                  <a:gd name="T8" fmla="*/ 78 w 1342"/>
                  <a:gd name="T9" fmla="*/ 384 h 414"/>
                  <a:gd name="T10" fmla="*/ 120 w 1342"/>
                  <a:gd name="T11" fmla="*/ 384 h 414"/>
                  <a:gd name="T12" fmla="*/ 145 w 1342"/>
                  <a:gd name="T13" fmla="*/ 354 h 414"/>
                  <a:gd name="T14" fmla="*/ 220 w 1342"/>
                  <a:gd name="T15" fmla="*/ 354 h 414"/>
                  <a:gd name="T16" fmla="*/ 231 w 1342"/>
                  <a:gd name="T17" fmla="*/ 343 h 414"/>
                  <a:gd name="T18" fmla="*/ 271 w 1342"/>
                  <a:gd name="T19" fmla="*/ 321 h 414"/>
                  <a:gd name="T20" fmla="*/ 298 w 1342"/>
                  <a:gd name="T21" fmla="*/ 321 h 414"/>
                  <a:gd name="T22" fmla="*/ 322 w 1342"/>
                  <a:gd name="T23" fmla="*/ 297 h 414"/>
                  <a:gd name="T24" fmla="*/ 352 w 1342"/>
                  <a:gd name="T25" fmla="*/ 297 h 414"/>
                  <a:gd name="T26" fmla="*/ 370 w 1342"/>
                  <a:gd name="T27" fmla="*/ 282 h 414"/>
                  <a:gd name="T28" fmla="*/ 415 w 1342"/>
                  <a:gd name="T29" fmla="*/ 283 h 414"/>
                  <a:gd name="T30" fmla="*/ 441 w 1342"/>
                  <a:gd name="T31" fmla="*/ 255 h 414"/>
                  <a:gd name="T32" fmla="*/ 468 w 1342"/>
                  <a:gd name="T33" fmla="*/ 247 h 414"/>
                  <a:gd name="T34" fmla="*/ 498 w 1342"/>
                  <a:gd name="T35" fmla="*/ 247 h 414"/>
                  <a:gd name="T36" fmla="*/ 511 w 1342"/>
                  <a:gd name="T37" fmla="*/ 238 h 414"/>
                  <a:gd name="T38" fmla="*/ 576 w 1342"/>
                  <a:gd name="T39" fmla="*/ 238 h 414"/>
                  <a:gd name="T40" fmla="*/ 601 w 1342"/>
                  <a:gd name="T41" fmla="*/ 213 h 414"/>
                  <a:gd name="T42" fmla="*/ 643 w 1342"/>
                  <a:gd name="T43" fmla="*/ 213 h 414"/>
                  <a:gd name="T44" fmla="*/ 654 w 1342"/>
                  <a:gd name="T45" fmla="*/ 202 h 414"/>
                  <a:gd name="T46" fmla="*/ 708 w 1342"/>
                  <a:gd name="T47" fmla="*/ 202 h 414"/>
                  <a:gd name="T48" fmla="*/ 715 w 1342"/>
                  <a:gd name="T49" fmla="*/ 190 h 414"/>
                  <a:gd name="T50" fmla="*/ 774 w 1342"/>
                  <a:gd name="T51" fmla="*/ 190 h 414"/>
                  <a:gd name="T52" fmla="*/ 798 w 1342"/>
                  <a:gd name="T53" fmla="*/ 172 h 414"/>
                  <a:gd name="T54" fmla="*/ 855 w 1342"/>
                  <a:gd name="T55" fmla="*/ 172 h 414"/>
                  <a:gd name="T56" fmla="*/ 879 w 1342"/>
                  <a:gd name="T57" fmla="*/ 154 h 414"/>
                  <a:gd name="T58" fmla="*/ 931 w 1342"/>
                  <a:gd name="T59" fmla="*/ 154 h 414"/>
                  <a:gd name="T60" fmla="*/ 963 w 1342"/>
                  <a:gd name="T61" fmla="*/ 118 h 414"/>
                  <a:gd name="T62" fmla="*/ 1041 w 1342"/>
                  <a:gd name="T63" fmla="*/ 120 h 414"/>
                  <a:gd name="T64" fmla="*/ 1071 w 1342"/>
                  <a:gd name="T65" fmla="*/ 94 h 414"/>
                  <a:gd name="T66" fmla="*/ 1107 w 1342"/>
                  <a:gd name="T67" fmla="*/ 48 h 414"/>
                  <a:gd name="T68" fmla="*/ 1222 w 1342"/>
                  <a:gd name="T69" fmla="*/ 48 h 414"/>
                  <a:gd name="T70" fmla="*/ 1279 w 1342"/>
                  <a:gd name="T71" fmla="*/ 22 h 414"/>
                  <a:gd name="T72" fmla="*/ 1296 w 1342"/>
                  <a:gd name="T73" fmla="*/ 0 h 414"/>
                  <a:gd name="T74" fmla="*/ 1342 w 1342"/>
                  <a:gd name="T75" fmla="*/ 1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42" h="414">
                    <a:moveTo>
                      <a:pt x="0" y="414"/>
                    </a:moveTo>
                    <a:lnTo>
                      <a:pt x="25" y="414"/>
                    </a:lnTo>
                    <a:lnTo>
                      <a:pt x="34" y="402"/>
                    </a:lnTo>
                    <a:lnTo>
                      <a:pt x="64" y="402"/>
                    </a:lnTo>
                    <a:lnTo>
                      <a:pt x="78" y="384"/>
                    </a:lnTo>
                    <a:lnTo>
                      <a:pt x="120" y="384"/>
                    </a:lnTo>
                    <a:lnTo>
                      <a:pt x="145" y="354"/>
                    </a:lnTo>
                    <a:lnTo>
                      <a:pt x="220" y="354"/>
                    </a:lnTo>
                    <a:lnTo>
                      <a:pt x="231" y="343"/>
                    </a:lnTo>
                    <a:lnTo>
                      <a:pt x="271" y="321"/>
                    </a:lnTo>
                    <a:lnTo>
                      <a:pt x="298" y="321"/>
                    </a:lnTo>
                    <a:lnTo>
                      <a:pt x="322" y="297"/>
                    </a:lnTo>
                    <a:lnTo>
                      <a:pt x="352" y="297"/>
                    </a:lnTo>
                    <a:lnTo>
                      <a:pt x="370" y="282"/>
                    </a:lnTo>
                    <a:lnTo>
                      <a:pt x="415" y="283"/>
                    </a:lnTo>
                    <a:lnTo>
                      <a:pt x="441" y="255"/>
                    </a:lnTo>
                    <a:lnTo>
                      <a:pt x="468" y="247"/>
                    </a:lnTo>
                    <a:lnTo>
                      <a:pt x="498" y="247"/>
                    </a:lnTo>
                    <a:lnTo>
                      <a:pt x="511" y="238"/>
                    </a:lnTo>
                    <a:lnTo>
                      <a:pt x="576" y="238"/>
                    </a:lnTo>
                    <a:lnTo>
                      <a:pt x="601" y="213"/>
                    </a:lnTo>
                    <a:lnTo>
                      <a:pt x="643" y="213"/>
                    </a:lnTo>
                    <a:lnTo>
                      <a:pt x="654" y="202"/>
                    </a:lnTo>
                    <a:lnTo>
                      <a:pt x="708" y="202"/>
                    </a:lnTo>
                    <a:lnTo>
                      <a:pt x="715" y="190"/>
                    </a:lnTo>
                    <a:lnTo>
                      <a:pt x="774" y="190"/>
                    </a:lnTo>
                    <a:lnTo>
                      <a:pt x="798" y="172"/>
                    </a:lnTo>
                    <a:lnTo>
                      <a:pt x="855" y="172"/>
                    </a:lnTo>
                    <a:lnTo>
                      <a:pt x="879" y="154"/>
                    </a:lnTo>
                    <a:lnTo>
                      <a:pt x="931" y="154"/>
                    </a:lnTo>
                    <a:lnTo>
                      <a:pt x="963" y="118"/>
                    </a:lnTo>
                    <a:lnTo>
                      <a:pt x="1041" y="120"/>
                    </a:lnTo>
                    <a:lnTo>
                      <a:pt x="1071" y="94"/>
                    </a:lnTo>
                    <a:lnTo>
                      <a:pt x="1107" y="48"/>
                    </a:lnTo>
                    <a:lnTo>
                      <a:pt x="1222" y="48"/>
                    </a:lnTo>
                    <a:lnTo>
                      <a:pt x="1279" y="22"/>
                    </a:lnTo>
                    <a:lnTo>
                      <a:pt x="1296" y="0"/>
                    </a:lnTo>
                    <a:lnTo>
                      <a:pt x="1342" y="1"/>
                    </a:lnTo>
                  </a:path>
                </a:pathLst>
              </a:custGeom>
              <a:noFill/>
              <a:ln w="25400" cap="flat" cmpd="sng">
                <a:solidFill>
                  <a:schemeClr val="hlink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498B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1414" tIns="45708" rIns="91414" bIns="45708" anchor="ctr"/>
              <a:lstStyle/>
              <a:p>
                <a:pPr defTabSz="914400"/>
                <a:endParaRPr lang="en-GB" sz="240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4" name="Freeform 93"/>
              <p:cNvSpPr>
                <a:spLocks/>
              </p:cNvSpPr>
              <p:nvPr/>
            </p:nvSpPr>
            <p:spPr bwMode="auto">
              <a:xfrm>
                <a:off x="2560" y="2538"/>
                <a:ext cx="998" cy="194"/>
              </a:xfrm>
              <a:custGeom>
                <a:avLst/>
                <a:gdLst>
                  <a:gd name="T0" fmla="*/ 0 w 1513"/>
                  <a:gd name="T1" fmla="*/ 282 h 282"/>
                  <a:gd name="T2" fmla="*/ 39 w 1513"/>
                  <a:gd name="T3" fmla="*/ 282 h 282"/>
                  <a:gd name="T4" fmla="*/ 85 w 1513"/>
                  <a:gd name="T5" fmla="*/ 230 h 282"/>
                  <a:gd name="T6" fmla="*/ 394 w 1513"/>
                  <a:gd name="T7" fmla="*/ 228 h 282"/>
                  <a:gd name="T8" fmla="*/ 424 w 1513"/>
                  <a:gd name="T9" fmla="*/ 216 h 282"/>
                  <a:gd name="T10" fmla="*/ 480 w 1513"/>
                  <a:gd name="T11" fmla="*/ 216 h 282"/>
                  <a:gd name="T12" fmla="*/ 511 w 1513"/>
                  <a:gd name="T13" fmla="*/ 176 h 282"/>
                  <a:gd name="T14" fmla="*/ 535 w 1513"/>
                  <a:gd name="T15" fmla="*/ 162 h 282"/>
                  <a:gd name="T16" fmla="*/ 580 w 1513"/>
                  <a:gd name="T17" fmla="*/ 162 h 282"/>
                  <a:gd name="T18" fmla="*/ 603 w 1513"/>
                  <a:gd name="T19" fmla="*/ 146 h 282"/>
                  <a:gd name="T20" fmla="*/ 664 w 1513"/>
                  <a:gd name="T21" fmla="*/ 146 h 282"/>
                  <a:gd name="T22" fmla="*/ 714 w 1513"/>
                  <a:gd name="T23" fmla="*/ 108 h 282"/>
                  <a:gd name="T24" fmla="*/ 921 w 1513"/>
                  <a:gd name="T25" fmla="*/ 108 h 282"/>
                  <a:gd name="T26" fmla="*/ 939 w 1513"/>
                  <a:gd name="T27" fmla="*/ 92 h 282"/>
                  <a:gd name="T28" fmla="*/ 1032 w 1513"/>
                  <a:gd name="T29" fmla="*/ 92 h 282"/>
                  <a:gd name="T30" fmla="*/ 1062 w 1513"/>
                  <a:gd name="T31" fmla="*/ 56 h 282"/>
                  <a:gd name="T32" fmla="*/ 1132 w 1513"/>
                  <a:gd name="T33" fmla="*/ 56 h 282"/>
                  <a:gd name="T34" fmla="*/ 1167 w 1513"/>
                  <a:gd name="T35" fmla="*/ 32 h 282"/>
                  <a:gd name="T36" fmla="*/ 1231 w 1513"/>
                  <a:gd name="T37" fmla="*/ 32 h 282"/>
                  <a:gd name="T38" fmla="*/ 1251 w 1513"/>
                  <a:gd name="T39" fmla="*/ 23 h 282"/>
                  <a:gd name="T40" fmla="*/ 1371 w 1513"/>
                  <a:gd name="T41" fmla="*/ 23 h 282"/>
                  <a:gd name="T42" fmla="*/ 1404 w 1513"/>
                  <a:gd name="T43" fmla="*/ 0 h 282"/>
                  <a:gd name="T44" fmla="*/ 1513 w 1513"/>
                  <a:gd name="T45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13" h="282">
                    <a:moveTo>
                      <a:pt x="0" y="282"/>
                    </a:moveTo>
                    <a:lnTo>
                      <a:pt x="39" y="282"/>
                    </a:lnTo>
                    <a:lnTo>
                      <a:pt x="85" y="230"/>
                    </a:lnTo>
                    <a:lnTo>
                      <a:pt x="394" y="228"/>
                    </a:lnTo>
                    <a:lnTo>
                      <a:pt x="424" y="216"/>
                    </a:lnTo>
                    <a:lnTo>
                      <a:pt x="480" y="216"/>
                    </a:lnTo>
                    <a:lnTo>
                      <a:pt x="511" y="176"/>
                    </a:lnTo>
                    <a:lnTo>
                      <a:pt x="535" y="162"/>
                    </a:lnTo>
                    <a:lnTo>
                      <a:pt x="580" y="162"/>
                    </a:lnTo>
                    <a:lnTo>
                      <a:pt x="603" y="146"/>
                    </a:lnTo>
                    <a:lnTo>
                      <a:pt x="664" y="146"/>
                    </a:lnTo>
                    <a:lnTo>
                      <a:pt x="714" y="108"/>
                    </a:lnTo>
                    <a:lnTo>
                      <a:pt x="921" y="108"/>
                    </a:lnTo>
                    <a:lnTo>
                      <a:pt x="939" y="92"/>
                    </a:lnTo>
                    <a:lnTo>
                      <a:pt x="1032" y="92"/>
                    </a:lnTo>
                    <a:lnTo>
                      <a:pt x="1062" y="56"/>
                    </a:lnTo>
                    <a:lnTo>
                      <a:pt x="1132" y="56"/>
                    </a:lnTo>
                    <a:lnTo>
                      <a:pt x="1167" y="32"/>
                    </a:lnTo>
                    <a:lnTo>
                      <a:pt x="1231" y="32"/>
                    </a:lnTo>
                    <a:lnTo>
                      <a:pt x="1251" y="23"/>
                    </a:lnTo>
                    <a:lnTo>
                      <a:pt x="1371" y="23"/>
                    </a:lnTo>
                    <a:lnTo>
                      <a:pt x="1404" y="0"/>
                    </a:lnTo>
                    <a:lnTo>
                      <a:pt x="1513" y="0"/>
                    </a:lnTo>
                  </a:path>
                </a:pathLst>
              </a:custGeom>
              <a:noFill/>
              <a:ln w="25400" cap="flat" cmpd="sng">
                <a:solidFill>
                  <a:schemeClr val="hlink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498B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1414" tIns="45708" rIns="91414" bIns="45708" anchor="ctr"/>
              <a:lstStyle/>
              <a:p>
                <a:pPr defTabSz="914400"/>
                <a:endParaRPr lang="en-GB" sz="240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5" name="Freeform 94"/>
              <p:cNvSpPr>
                <a:spLocks/>
              </p:cNvSpPr>
              <p:nvPr/>
            </p:nvSpPr>
            <p:spPr bwMode="auto">
              <a:xfrm>
                <a:off x="3513" y="2371"/>
                <a:ext cx="729" cy="167"/>
              </a:xfrm>
              <a:custGeom>
                <a:avLst/>
                <a:gdLst>
                  <a:gd name="T0" fmla="*/ 0 w 1105"/>
                  <a:gd name="T1" fmla="*/ 243 h 243"/>
                  <a:gd name="T2" fmla="*/ 291 w 1105"/>
                  <a:gd name="T3" fmla="*/ 243 h 243"/>
                  <a:gd name="T4" fmla="*/ 324 w 1105"/>
                  <a:gd name="T5" fmla="*/ 228 h 243"/>
                  <a:gd name="T6" fmla="*/ 355 w 1105"/>
                  <a:gd name="T7" fmla="*/ 192 h 243"/>
                  <a:gd name="T8" fmla="*/ 411 w 1105"/>
                  <a:gd name="T9" fmla="*/ 192 h 243"/>
                  <a:gd name="T10" fmla="*/ 447 w 1105"/>
                  <a:gd name="T11" fmla="*/ 170 h 243"/>
                  <a:gd name="T12" fmla="*/ 505 w 1105"/>
                  <a:gd name="T13" fmla="*/ 171 h 243"/>
                  <a:gd name="T14" fmla="*/ 526 w 1105"/>
                  <a:gd name="T15" fmla="*/ 156 h 243"/>
                  <a:gd name="T16" fmla="*/ 556 w 1105"/>
                  <a:gd name="T17" fmla="*/ 158 h 243"/>
                  <a:gd name="T18" fmla="*/ 582 w 1105"/>
                  <a:gd name="T19" fmla="*/ 147 h 243"/>
                  <a:gd name="T20" fmla="*/ 595 w 1105"/>
                  <a:gd name="T21" fmla="*/ 116 h 243"/>
                  <a:gd name="T22" fmla="*/ 640 w 1105"/>
                  <a:gd name="T23" fmla="*/ 92 h 243"/>
                  <a:gd name="T24" fmla="*/ 688 w 1105"/>
                  <a:gd name="T25" fmla="*/ 72 h 243"/>
                  <a:gd name="T26" fmla="*/ 849 w 1105"/>
                  <a:gd name="T27" fmla="*/ 72 h 243"/>
                  <a:gd name="T28" fmla="*/ 879 w 1105"/>
                  <a:gd name="T29" fmla="*/ 30 h 243"/>
                  <a:gd name="T30" fmla="*/ 1024 w 1105"/>
                  <a:gd name="T31" fmla="*/ 30 h 243"/>
                  <a:gd name="T32" fmla="*/ 1057 w 1105"/>
                  <a:gd name="T33" fmla="*/ 14 h 243"/>
                  <a:gd name="T34" fmla="*/ 1077 w 1105"/>
                  <a:gd name="T35" fmla="*/ 0 h 243"/>
                  <a:gd name="T36" fmla="*/ 1105 w 1105"/>
                  <a:gd name="T37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05" h="243">
                    <a:moveTo>
                      <a:pt x="0" y="243"/>
                    </a:moveTo>
                    <a:lnTo>
                      <a:pt x="291" y="243"/>
                    </a:lnTo>
                    <a:lnTo>
                      <a:pt x="324" y="228"/>
                    </a:lnTo>
                    <a:lnTo>
                      <a:pt x="355" y="192"/>
                    </a:lnTo>
                    <a:lnTo>
                      <a:pt x="411" y="192"/>
                    </a:lnTo>
                    <a:lnTo>
                      <a:pt x="447" y="170"/>
                    </a:lnTo>
                    <a:lnTo>
                      <a:pt x="505" y="171"/>
                    </a:lnTo>
                    <a:lnTo>
                      <a:pt x="526" y="156"/>
                    </a:lnTo>
                    <a:lnTo>
                      <a:pt x="556" y="158"/>
                    </a:lnTo>
                    <a:lnTo>
                      <a:pt x="582" y="147"/>
                    </a:lnTo>
                    <a:lnTo>
                      <a:pt x="595" y="116"/>
                    </a:lnTo>
                    <a:lnTo>
                      <a:pt x="640" y="92"/>
                    </a:lnTo>
                    <a:lnTo>
                      <a:pt x="688" y="72"/>
                    </a:lnTo>
                    <a:lnTo>
                      <a:pt x="849" y="72"/>
                    </a:lnTo>
                    <a:lnTo>
                      <a:pt x="879" y="30"/>
                    </a:lnTo>
                    <a:lnTo>
                      <a:pt x="1024" y="30"/>
                    </a:lnTo>
                    <a:lnTo>
                      <a:pt x="1057" y="14"/>
                    </a:lnTo>
                    <a:lnTo>
                      <a:pt x="1077" y="0"/>
                    </a:lnTo>
                    <a:lnTo>
                      <a:pt x="1105" y="0"/>
                    </a:lnTo>
                  </a:path>
                </a:pathLst>
              </a:custGeom>
              <a:noFill/>
              <a:ln w="25400" cap="flat" cmpd="sng">
                <a:solidFill>
                  <a:schemeClr val="hlink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498B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1414" tIns="45708" rIns="91414" bIns="45708" anchor="ctr"/>
              <a:lstStyle/>
              <a:p>
                <a:pPr defTabSz="914400"/>
                <a:endParaRPr lang="en-GB" sz="240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53" name="Group 52"/>
            <p:cNvGrpSpPr>
              <a:grpSpLocks/>
            </p:cNvGrpSpPr>
            <p:nvPr/>
          </p:nvGrpSpPr>
          <p:grpSpPr bwMode="auto">
            <a:xfrm>
              <a:off x="1417638" y="2916238"/>
              <a:ext cx="5310187" cy="2622550"/>
              <a:chOff x="893" y="1837"/>
              <a:chExt cx="3345" cy="1652"/>
            </a:xfrm>
          </p:grpSpPr>
          <p:sp>
            <p:nvSpPr>
              <p:cNvPr id="88" name="Freeform 87"/>
              <p:cNvSpPr>
                <a:spLocks/>
              </p:cNvSpPr>
              <p:nvPr/>
            </p:nvSpPr>
            <p:spPr bwMode="auto">
              <a:xfrm>
                <a:off x="893" y="2856"/>
                <a:ext cx="683" cy="633"/>
              </a:xfrm>
              <a:custGeom>
                <a:avLst/>
                <a:gdLst>
                  <a:gd name="T0" fmla="*/ 0 w 1037"/>
                  <a:gd name="T1" fmla="*/ 920 h 920"/>
                  <a:gd name="T2" fmla="*/ 39 w 1037"/>
                  <a:gd name="T3" fmla="*/ 920 h 920"/>
                  <a:gd name="T4" fmla="*/ 66 w 1037"/>
                  <a:gd name="T5" fmla="*/ 894 h 920"/>
                  <a:gd name="T6" fmla="*/ 69 w 1037"/>
                  <a:gd name="T7" fmla="*/ 833 h 920"/>
                  <a:gd name="T8" fmla="*/ 125 w 1037"/>
                  <a:gd name="T9" fmla="*/ 833 h 920"/>
                  <a:gd name="T10" fmla="*/ 125 w 1037"/>
                  <a:gd name="T11" fmla="*/ 788 h 920"/>
                  <a:gd name="T12" fmla="*/ 257 w 1037"/>
                  <a:gd name="T13" fmla="*/ 788 h 920"/>
                  <a:gd name="T14" fmla="*/ 275 w 1037"/>
                  <a:gd name="T15" fmla="*/ 726 h 920"/>
                  <a:gd name="T16" fmla="*/ 333 w 1037"/>
                  <a:gd name="T17" fmla="*/ 726 h 920"/>
                  <a:gd name="T18" fmla="*/ 354 w 1037"/>
                  <a:gd name="T19" fmla="*/ 609 h 920"/>
                  <a:gd name="T20" fmla="*/ 456 w 1037"/>
                  <a:gd name="T21" fmla="*/ 609 h 920"/>
                  <a:gd name="T22" fmla="*/ 480 w 1037"/>
                  <a:gd name="T23" fmla="*/ 497 h 920"/>
                  <a:gd name="T24" fmla="*/ 590 w 1037"/>
                  <a:gd name="T25" fmla="*/ 497 h 920"/>
                  <a:gd name="T26" fmla="*/ 605 w 1037"/>
                  <a:gd name="T27" fmla="*/ 431 h 920"/>
                  <a:gd name="T28" fmla="*/ 701 w 1037"/>
                  <a:gd name="T29" fmla="*/ 431 h 920"/>
                  <a:gd name="T30" fmla="*/ 711 w 1037"/>
                  <a:gd name="T31" fmla="*/ 314 h 920"/>
                  <a:gd name="T32" fmla="*/ 782 w 1037"/>
                  <a:gd name="T33" fmla="*/ 314 h 920"/>
                  <a:gd name="T34" fmla="*/ 795 w 1037"/>
                  <a:gd name="T35" fmla="*/ 251 h 920"/>
                  <a:gd name="T36" fmla="*/ 815 w 1037"/>
                  <a:gd name="T37" fmla="*/ 233 h 920"/>
                  <a:gd name="T38" fmla="*/ 822 w 1037"/>
                  <a:gd name="T39" fmla="*/ 180 h 920"/>
                  <a:gd name="T40" fmla="*/ 878 w 1037"/>
                  <a:gd name="T41" fmla="*/ 180 h 920"/>
                  <a:gd name="T42" fmla="*/ 893 w 1037"/>
                  <a:gd name="T43" fmla="*/ 126 h 920"/>
                  <a:gd name="T44" fmla="*/ 944 w 1037"/>
                  <a:gd name="T45" fmla="*/ 126 h 920"/>
                  <a:gd name="T46" fmla="*/ 963 w 1037"/>
                  <a:gd name="T47" fmla="*/ 41 h 920"/>
                  <a:gd name="T48" fmla="*/ 977 w 1037"/>
                  <a:gd name="T49" fmla="*/ 0 h 920"/>
                  <a:gd name="T50" fmla="*/ 1037 w 1037"/>
                  <a:gd name="T51" fmla="*/ 0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37" h="920">
                    <a:moveTo>
                      <a:pt x="0" y="920"/>
                    </a:moveTo>
                    <a:lnTo>
                      <a:pt x="39" y="920"/>
                    </a:lnTo>
                    <a:lnTo>
                      <a:pt x="66" y="894"/>
                    </a:lnTo>
                    <a:lnTo>
                      <a:pt x="69" y="833"/>
                    </a:lnTo>
                    <a:lnTo>
                      <a:pt x="125" y="833"/>
                    </a:lnTo>
                    <a:lnTo>
                      <a:pt x="125" y="788"/>
                    </a:lnTo>
                    <a:lnTo>
                      <a:pt x="257" y="788"/>
                    </a:lnTo>
                    <a:lnTo>
                      <a:pt x="275" y="726"/>
                    </a:lnTo>
                    <a:lnTo>
                      <a:pt x="333" y="726"/>
                    </a:lnTo>
                    <a:lnTo>
                      <a:pt x="354" y="609"/>
                    </a:lnTo>
                    <a:lnTo>
                      <a:pt x="456" y="609"/>
                    </a:lnTo>
                    <a:lnTo>
                      <a:pt x="480" y="497"/>
                    </a:lnTo>
                    <a:lnTo>
                      <a:pt x="590" y="497"/>
                    </a:lnTo>
                    <a:lnTo>
                      <a:pt x="605" y="431"/>
                    </a:lnTo>
                    <a:lnTo>
                      <a:pt x="701" y="431"/>
                    </a:lnTo>
                    <a:lnTo>
                      <a:pt x="711" y="314"/>
                    </a:lnTo>
                    <a:lnTo>
                      <a:pt x="782" y="314"/>
                    </a:lnTo>
                    <a:lnTo>
                      <a:pt x="795" y="251"/>
                    </a:lnTo>
                    <a:lnTo>
                      <a:pt x="815" y="233"/>
                    </a:lnTo>
                    <a:lnTo>
                      <a:pt x="822" y="180"/>
                    </a:lnTo>
                    <a:lnTo>
                      <a:pt x="878" y="180"/>
                    </a:lnTo>
                    <a:lnTo>
                      <a:pt x="893" y="126"/>
                    </a:lnTo>
                    <a:lnTo>
                      <a:pt x="944" y="126"/>
                    </a:lnTo>
                    <a:lnTo>
                      <a:pt x="963" y="41"/>
                    </a:lnTo>
                    <a:lnTo>
                      <a:pt x="977" y="0"/>
                    </a:lnTo>
                    <a:lnTo>
                      <a:pt x="1037" y="0"/>
                    </a:lnTo>
                  </a:path>
                </a:pathLst>
              </a:custGeom>
              <a:noFill/>
              <a:ln w="25400" cap="flat" cmpd="sng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498B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1414" tIns="45708" rIns="91414" bIns="45708" anchor="ctr"/>
              <a:lstStyle/>
              <a:p>
                <a:pPr defTabSz="914400"/>
                <a:endParaRPr lang="en-GB" sz="240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9" name="Freeform 88"/>
              <p:cNvSpPr>
                <a:spLocks/>
              </p:cNvSpPr>
              <p:nvPr/>
            </p:nvSpPr>
            <p:spPr bwMode="auto">
              <a:xfrm>
                <a:off x="1553" y="2393"/>
                <a:ext cx="921" cy="463"/>
              </a:xfrm>
              <a:custGeom>
                <a:avLst/>
                <a:gdLst>
                  <a:gd name="T0" fmla="*/ 0 w 1398"/>
                  <a:gd name="T1" fmla="*/ 672 h 672"/>
                  <a:gd name="T2" fmla="*/ 78 w 1398"/>
                  <a:gd name="T3" fmla="*/ 672 h 672"/>
                  <a:gd name="T4" fmla="*/ 99 w 1398"/>
                  <a:gd name="T5" fmla="*/ 603 h 672"/>
                  <a:gd name="T6" fmla="*/ 176 w 1398"/>
                  <a:gd name="T7" fmla="*/ 603 h 672"/>
                  <a:gd name="T8" fmla="*/ 191 w 1398"/>
                  <a:gd name="T9" fmla="*/ 540 h 672"/>
                  <a:gd name="T10" fmla="*/ 306 w 1398"/>
                  <a:gd name="T11" fmla="*/ 539 h 672"/>
                  <a:gd name="T12" fmla="*/ 315 w 1398"/>
                  <a:gd name="T13" fmla="*/ 477 h 672"/>
                  <a:gd name="T14" fmla="*/ 413 w 1398"/>
                  <a:gd name="T15" fmla="*/ 477 h 672"/>
                  <a:gd name="T16" fmla="*/ 429 w 1398"/>
                  <a:gd name="T17" fmla="*/ 405 h 672"/>
                  <a:gd name="T18" fmla="*/ 540 w 1398"/>
                  <a:gd name="T19" fmla="*/ 405 h 672"/>
                  <a:gd name="T20" fmla="*/ 555 w 1398"/>
                  <a:gd name="T21" fmla="*/ 344 h 672"/>
                  <a:gd name="T22" fmla="*/ 654 w 1398"/>
                  <a:gd name="T23" fmla="*/ 344 h 672"/>
                  <a:gd name="T24" fmla="*/ 671 w 1398"/>
                  <a:gd name="T25" fmla="*/ 272 h 672"/>
                  <a:gd name="T26" fmla="*/ 791 w 1398"/>
                  <a:gd name="T27" fmla="*/ 272 h 672"/>
                  <a:gd name="T28" fmla="*/ 812 w 1398"/>
                  <a:gd name="T29" fmla="*/ 207 h 672"/>
                  <a:gd name="T30" fmla="*/ 923 w 1398"/>
                  <a:gd name="T31" fmla="*/ 207 h 672"/>
                  <a:gd name="T32" fmla="*/ 938 w 1398"/>
                  <a:gd name="T33" fmla="*/ 140 h 672"/>
                  <a:gd name="T34" fmla="*/ 1064 w 1398"/>
                  <a:gd name="T35" fmla="*/ 140 h 672"/>
                  <a:gd name="T36" fmla="*/ 1073 w 1398"/>
                  <a:gd name="T37" fmla="*/ 74 h 672"/>
                  <a:gd name="T38" fmla="*/ 1292 w 1398"/>
                  <a:gd name="T39" fmla="*/ 72 h 672"/>
                  <a:gd name="T40" fmla="*/ 1307 w 1398"/>
                  <a:gd name="T41" fmla="*/ 0 h 672"/>
                  <a:gd name="T42" fmla="*/ 1398 w 1398"/>
                  <a:gd name="T43" fmla="*/ 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98" h="672">
                    <a:moveTo>
                      <a:pt x="0" y="672"/>
                    </a:moveTo>
                    <a:lnTo>
                      <a:pt x="78" y="672"/>
                    </a:lnTo>
                    <a:lnTo>
                      <a:pt x="99" y="603"/>
                    </a:lnTo>
                    <a:lnTo>
                      <a:pt x="176" y="603"/>
                    </a:lnTo>
                    <a:lnTo>
                      <a:pt x="191" y="540"/>
                    </a:lnTo>
                    <a:lnTo>
                      <a:pt x="306" y="539"/>
                    </a:lnTo>
                    <a:lnTo>
                      <a:pt x="315" y="477"/>
                    </a:lnTo>
                    <a:lnTo>
                      <a:pt x="413" y="477"/>
                    </a:lnTo>
                    <a:lnTo>
                      <a:pt x="429" y="405"/>
                    </a:lnTo>
                    <a:lnTo>
                      <a:pt x="540" y="405"/>
                    </a:lnTo>
                    <a:lnTo>
                      <a:pt x="555" y="344"/>
                    </a:lnTo>
                    <a:lnTo>
                      <a:pt x="654" y="344"/>
                    </a:lnTo>
                    <a:lnTo>
                      <a:pt x="671" y="272"/>
                    </a:lnTo>
                    <a:lnTo>
                      <a:pt x="791" y="272"/>
                    </a:lnTo>
                    <a:lnTo>
                      <a:pt x="812" y="207"/>
                    </a:lnTo>
                    <a:lnTo>
                      <a:pt x="923" y="207"/>
                    </a:lnTo>
                    <a:lnTo>
                      <a:pt x="938" y="140"/>
                    </a:lnTo>
                    <a:lnTo>
                      <a:pt x="1064" y="140"/>
                    </a:lnTo>
                    <a:lnTo>
                      <a:pt x="1073" y="74"/>
                    </a:lnTo>
                    <a:lnTo>
                      <a:pt x="1292" y="72"/>
                    </a:lnTo>
                    <a:lnTo>
                      <a:pt x="1307" y="0"/>
                    </a:lnTo>
                    <a:lnTo>
                      <a:pt x="1398" y="0"/>
                    </a:lnTo>
                  </a:path>
                </a:pathLst>
              </a:custGeom>
              <a:noFill/>
              <a:ln w="25400" cap="flat" cmpd="sng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498B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1414" tIns="45708" rIns="91414" bIns="45708" anchor="ctr"/>
              <a:lstStyle/>
              <a:p>
                <a:pPr defTabSz="914400"/>
                <a:endParaRPr lang="en-GB" sz="240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0" name="Freeform 89"/>
              <p:cNvSpPr>
                <a:spLocks/>
              </p:cNvSpPr>
              <p:nvPr/>
            </p:nvSpPr>
            <p:spPr bwMode="auto">
              <a:xfrm>
                <a:off x="2460" y="2100"/>
                <a:ext cx="976" cy="293"/>
              </a:xfrm>
              <a:custGeom>
                <a:avLst/>
                <a:gdLst>
                  <a:gd name="T0" fmla="*/ 0 w 1481"/>
                  <a:gd name="T1" fmla="*/ 426 h 426"/>
                  <a:gd name="T2" fmla="*/ 161 w 1481"/>
                  <a:gd name="T3" fmla="*/ 426 h 426"/>
                  <a:gd name="T4" fmla="*/ 182 w 1481"/>
                  <a:gd name="T5" fmla="*/ 358 h 426"/>
                  <a:gd name="T6" fmla="*/ 278 w 1481"/>
                  <a:gd name="T7" fmla="*/ 358 h 426"/>
                  <a:gd name="T8" fmla="*/ 290 w 1481"/>
                  <a:gd name="T9" fmla="*/ 286 h 426"/>
                  <a:gd name="T10" fmla="*/ 488 w 1481"/>
                  <a:gd name="T11" fmla="*/ 286 h 426"/>
                  <a:gd name="T12" fmla="*/ 512 w 1481"/>
                  <a:gd name="T13" fmla="*/ 216 h 426"/>
                  <a:gd name="T14" fmla="*/ 726 w 1481"/>
                  <a:gd name="T15" fmla="*/ 216 h 426"/>
                  <a:gd name="T16" fmla="*/ 750 w 1481"/>
                  <a:gd name="T17" fmla="*/ 145 h 426"/>
                  <a:gd name="T18" fmla="*/ 1319 w 1481"/>
                  <a:gd name="T19" fmla="*/ 144 h 426"/>
                  <a:gd name="T20" fmla="*/ 1340 w 1481"/>
                  <a:gd name="T21" fmla="*/ 79 h 426"/>
                  <a:gd name="T22" fmla="*/ 1352 w 1481"/>
                  <a:gd name="T23" fmla="*/ 0 h 426"/>
                  <a:gd name="T24" fmla="*/ 1481 w 1481"/>
                  <a:gd name="T25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81" h="426">
                    <a:moveTo>
                      <a:pt x="0" y="426"/>
                    </a:moveTo>
                    <a:lnTo>
                      <a:pt x="161" y="426"/>
                    </a:lnTo>
                    <a:lnTo>
                      <a:pt x="182" y="358"/>
                    </a:lnTo>
                    <a:lnTo>
                      <a:pt x="278" y="358"/>
                    </a:lnTo>
                    <a:lnTo>
                      <a:pt x="290" y="286"/>
                    </a:lnTo>
                    <a:lnTo>
                      <a:pt x="488" y="286"/>
                    </a:lnTo>
                    <a:lnTo>
                      <a:pt x="512" y="216"/>
                    </a:lnTo>
                    <a:lnTo>
                      <a:pt x="726" y="216"/>
                    </a:lnTo>
                    <a:lnTo>
                      <a:pt x="750" y="145"/>
                    </a:lnTo>
                    <a:lnTo>
                      <a:pt x="1319" y="144"/>
                    </a:lnTo>
                    <a:lnTo>
                      <a:pt x="1340" y="79"/>
                    </a:lnTo>
                    <a:lnTo>
                      <a:pt x="1352" y="0"/>
                    </a:lnTo>
                    <a:lnTo>
                      <a:pt x="1481" y="0"/>
                    </a:lnTo>
                  </a:path>
                </a:pathLst>
              </a:custGeom>
              <a:noFill/>
              <a:ln w="25400" cap="flat" cmpd="sng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498B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1414" tIns="45708" rIns="91414" bIns="45708" anchor="ctr"/>
              <a:lstStyle/>
              <a:p>
                <a:pPr defTabSz="914400"/>
                <a:endParaRPr lang="en-GB" sz="240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1" name="Freeform 90"/>
              <p:cNvSpPr>
                <a:spLocks/>
              </p:cNvSpPr>
              <p:nvPr/>
            </p:nvSpPr>
            <p:spPr bwMode="auto">
              <a:xfrm>
                <a:off x="3386" y="1837"/>
                <a:ext cx="852" cy="261"/>
              </a:xfrm>
              <a:custGeom>
                <a:avLst/>
                <a:gdLst>
                  <a:gd name="T0" fmla="*/ 0 w 1293"/>
                  <a:gd name="T1" fmla="*/ 379 h 379"/>
                  <a:gd name="T2" fmla="*/ 725 w 1293"/>
                  <a:gd name="T3" fmla="*/ 378 h 379"/>
                  <a:gd name="T4" fmla="*/ 741 w 1293"/>
                  <a:gd name="T5" fmla="*/ 306 h 379"/>
                  <a:gd name="T6" fmla="*/ 1025 w 1293"/>
                  <a:gd name="T7" fmla="*/ 306 h 379"/>
                  <a:gd name="T8" fmla="*/ 1035 w 1293"/>
                  <a:gd name="T9" fmla="*/ 228 h 379"/>
                  <a:gd name="T10" fmla="*/ 1056 w 1293"/>
                  <a:gd name="T11" fmla="*/ 228 h 379"/>
                  <a:gd name="T12" fmla="*/ 1133 w 1293"/>
                  <a:gd name="T13" fmla="*/ 0 h 379"/>
                  <a:gd name="T14" fmla="*/ 1293 w 1293"/>
                  <a:gd name="T15" fmla="*/ 1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93" h="379">
                    <a:moveTo>
                      <a:pt x="0" y="379"/>
                    </a:moveTo>
                    <a:lnTo>
                      <a:pt x="725" y="378"/>
                    </a:lnTo>
                    <a:lnTo>
                      <a:pt x="741" y="306"/>
                    </a:lnTo>
                    <a:lnTo>
                      <a:pt x="1025" y="306"/>
                    </a:lnTo>
                    <a:lnTo>
                      <a:pt x="1035" y="228"/>
                    </a:lnTo>
                    <a:lnTo>
                      <a:pt x="1056" y="228"/>
                    </a:lnTo>
                    <a:lnTo>
                      <a:pt x="1133" y="0"/>
                    </a:lnTo>
                    <a:lnTo>
                      <a:pt x="1293" y="1"/>
                    </a:lnTo>
                  </a:path>
                </a:pathLst>
              </a:custGeom>
              <a:noFill/>
              <a:ln w="25400" cap="flat" cmpd="sng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498B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1414" tIns="45708" rIns="91414" bIns="45708" anchor="ctr"/>
              <a:lstStyle/>
              <a:p>
                <a:pPr defTabSz="914400"/>
                <a:endParaRPr lang="en-GB" sz="240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54" name="Rectangle 14"/>
            <p:cNvSpPr>
              <a:spLocks noChangeArrowheads="1"/>
            </p:cNvSpPr>
            <p:nvPr/>
          </p:nvSpPr>
          <p:spPr bwMode="auto">
            <a:xfrm>
              <a:off x="1760181" y="2356526"/>
              <a:ext cx="3067077" cy="559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498B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14" tIns="45708" rIns="91414" bIns="45708">
              <a:spAutoFit/>
            </a:bodyPr>
            <a:lstStyle/>
            <a:p>
              <a:pPr defTabSz="914400">
                <a:spcBef>
                  <a:spcPct val="50000"/>
                </a:spcBef>
              </a:pPr>
              <a:r>
                <a:rPr lang="en-GB" b="1" dirty="0">
                  <a:solidFill>
                    <a:srgbClr val="FFFFFF"/>
                  </a:solidFill>
                  <a:latin typeface="Times New Roman" pitchFamily="18" charset="0"/>
                </a:rPr>
                <a:t>Recurrent stroke</a:t>
              </a:r>
              <a:endParaRPr lang="en-US" b="1" baseline="300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55" name="Text Box 15"/>
            <p:cNvSpPr txBox="1">
              <a:spLocks noChangeArrowheads="1"/>
            </p:cNvSpPr>
            <p:nvPr/>
          </p:nvSpPr>
          <p:spPr bwMode="auto">
            <a:xfrm>
              <a:off x="2622698" y="5907088"/>
              <a:ext cx="2928643" cy="4262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177800" algn="l"/>
                  <a:tab pos="36195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>
                <a:tabLst>
                  <a:tab pos="177800" algn="l"/>
                  <a:tab pos="36195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2pPr>
              <a:lvl3pPr>
                <a:tabLst>
                  <a:tab pos="177800" algn="l"/>
                  <a:tab pos="36195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3pPr>
              <a:lvl4pPr>
                <a:tabLst>
                  <a:tab pos="177800" algn="l"/>
                  <a:tab pos="36195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4pPr>
              <a:lvl5pPr>
                <a:tabLst>
                  <a:tab pos="177800" algn="l"/>
                  <a:tab pos="36195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36195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36195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36195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36195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9pPr>
            </a:lstStyle>
            <a:p>
              <a:pPr algn="ctr" defTabSz="914400">
                <a:lnSpc>
                  <a:spcPct val="90000"/>
                </a:lnSpc>
              </a:pPr>
              <a:r>
                <a:rPr lang="en-GB" sz="1800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Years after first stroke</a:t>
              </a:r>
              <a:endParaRPr lang="en-US" sz="1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Text Box 16"/>
            <p:cNvSpPr txBox="1">
              <a:spLocks noChangeArrowheads="1"/>
            </p:cNvSpPr>
            <p:nvPr/>
          </p:nvSpPr>
          <p:spPr bwMode="auto">
            <a:xfrm rot="16200000">
              <a:off x="-1265045" y="3187907"/>
              <a:ext cx="3260750" cy="9628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498B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14" tIns="45708" rIns="91414" bIns="45708">
              <a:spAutoFit/>
            </a:bodyPr>
            <a:lstStyle/>
            <a:p>
              <a:pPr algn="ctr" defTabSz="914400"/>
              <a:r>
                <a:rPr lang="en-GB" sz="1600" dirty="0">
                  <a:solidFill>
                    <a:srgbClr val="FFFFFF"/>
                  </a:solidFill>
                  <a:latin typeface="Times New Roman" pitchFamily="18" charset="0"/>
                </a:rPr>
                <a:t>Cumulative probability </a:t>
              </a:r>
              <a:br>
                <a:rPr lang="en-GB" sz="1600" dirty="0">
                  <a:solidFill>
                    <a:srgbClr val="FFFFFF"/>
                  </a:solidFill>
                  <a:latin typeface="Times New Roman" pitchFamily="18" charset="0"/>
                </a:rPr>
              </a:br>
              <a:r>
                <a:rPr lang="en-GB" sz="1600" dirty="0">
                  <a:solidFill>
                    <a:srgbClr val="FFFFFF"/>
                  </a:solidFill>
                  <a:latin typeface="Times New Roman" pitchFamily="18" charset="0"/>
                </a:rPr>
                <a:t>of recurrence, %</a:t>
              </a:r>
              <a:endParaRPr lang="en-US" sz="16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57" name="Rectangle 17"/>
            <p:cNvSpPr>
              <a:spLocks noChangeArrowheads="1"/>
            </p:cNvSpPr>
            <p:nvPr/>
          </p:nvSpPr>
          <p:spPr bwMode="auto">
            <a:xfrm>
              <a:off x="843619" y="1679575"/>
              <a:ext cx="403225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600" dirty="0">
                  <a:solidFill>
                    <a:srgbClr val="FFFFFF"/>
                  </a:solidFill>
                  <a:latin typeface="Times New Roman" pitchFamily="18" charset="0"/>
                </a:rPr>
                <a:t>10</a:t>
              </a:r>
            </a:p>
          </p:txBody>
        </p:sp>
        <p:sp>
          <p:nvSpPr>
            <p:cNvPr id="58" name="Rectangle 18"/>
            <p:cNvSpPr>
              <a:spLocks noChangeArrowheads="1"/>
            </p:cNvSpPr>
            <p:nvPr/>
          </p:nvSpPr>
          <p:spPr bwMode="auto">
            <a:xfrm>
              <a:off x="6556375" y="5607050"/>
              <a:ext cx="403225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600">
                  <a:solidFill>
                    <a:srgbClr val="FFFFFF"/>
                  </a:solidFill>
                  <a:latin typeface="Times New Roman" pitchFamily="18" charset="0"/>
                </a:rPr>
                <a:t>12</a:t>
              </a:r>
            </a:p>
          </p:txBody>
        </p:sp>
        <p:sp>
          <p:nvSpPr>
            <p:cNvPr id="59" name="Line 19"/>
            <p:cNvSpPr>
              <a:spLocks noChangeShapeType="1"/>
            </p:cNvSpPr>
            <p:nvPr/>
          </p:nvSpPr>
          <p:spPr bwMode="auto">
            <a:xfrm>
              <a:off x="1416050" y="5540375"/>
              <a:ext cx="5341938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60" name="Line 20"/>
            <p:cNvSpPr>
              <a:spLocks noChangeShapeType="1"/>
            </p:cNvSpPr>
            <p:nvPr/>
          </p:nvSpPr>
          <p:spPr bwMode="auto">
            <a:xfrm>
              <a:off x="1416050" y="1828800"/>
              <a:ext cx="0" cy="37115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61" name="Line 21"/>
            <p:cNvSpPr>
              <a:spLocks noChangeShapeType="1"/>
            </p:cNvSpPr>
            <p:nvPr/>
          </p:nvSpPr>
          <p:spPr bwMode="auto">
            <a:xfrm>
              <a:off x="6757988" y="55403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62" name="Line 22"/>
            <p:cNvSpPr>
              <a:spLocks noChangeShapeType="1"/>
            </p:cNvSpPr>
            <p:nvPr/>
          </p:nvSpPr>
          <p:spPr bwMode="auto">
            <a:xfrm>
              <a:off x="1344613" y="1828800"/>
              <a:ext cx="71437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63" name="Rectangle 23"/>
            <p:cNvSpPr>
              <a:spLocks noChangeArrowheads="1"/>
            </p:cNvSpPr>
            <p:nvPr/>
          </p:nvSpPr>
          <p:spPr bwMode="auto">
            <a:xfrm>
              <a:off x="7279045" y="2768601"/>
              <a:ext cx="729537" cy="516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 defTabSz="914400"/>
              <a:r>
                <a:rPr lang="en-US" sz="1600" dirty="0">
                  <a:solidFill>
                    <a:srgbClr val="00CC99"/>
                  </a:solidFill>
                  <a:latin typeface="Times New Roman" pitchFamily="18" charset="0"/>
                </a:rPr>
                <a:t>AF</a:t>
              </a:r>
            </a:p>
          </p:txBody>
        </p:sp>
        <p:sp>
          <p:nvSpPr>
            <p:cNvPr id="64" name="Rectangle 24"/>
            <p:cNvSpPr>
              <a:spLocks noChangeArrowheads="1"/>
            </p:cNvSpPr>
            <p:nvPr/>
          </p:nvSpPr>
          <p:spPr bwMode="auto">
            <a:xfrm>
              <a:off x="7186321" y="3613150"/>
              <a:ext cx="1207086" cy="516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 defTabSz="914400"/>
              <a:r>
                <a:rPr lang="en-US" sz="1600" dirty="0">
                  <a:solidFill>
                    <a:srgbClr val="CCCCFF"/>
                  </a:solidFill>
                  <a:latin typeface="Times New Roman" pitchFamily="18" charset="0"/>
                </a:rPr>
                <a:t>No AF</a:t>
              </a:r>
            </a:p>
          </p:txBody>
        </p:sp>
        <p:sp>
          <p:nvSpPr>
            <p:cNvPr id="65" name="Line 25"/>
            <p:cNvSpPr>
              <a:spLocks noChangeShapeType="1"/>
            </p:cNvSpPr>
            <p:nvPr/>
          </p:nvSpPr>
          <p:spPr bwMode="auto">
            <a:xfrm>
              <a:off x="1344613" y="2570163"/>
              <a:ext cx="71437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66" name="Line 26"/>
            <p:cNvSpPr>
              <a:spLocks noChangeShapeType="1"/>
            </p:cNvSpPr>
            <p:nvPr/>
          </p:nvSpPr>
          <p:spPr bwMode="auto">
            <a:xfrm>
              <a:off x="1344613" y="3313113"/>
              <a:ext cx="71437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67" name="Line 27"/>
            <p:cNvSpPr>
              <a:spLocks noChangeShapeType="1"/>
            </p:cNvSpPr>
            <p:nvPr/>
          </p:nvSpPr>
          <p:spPr bwMode="auto">
            <a:xfrm>
              <a:off x="1344613" y="4054475"/>
              <a:ext cx="71437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68" name="Line 28"/>
            <p:cNvSpPr>
              <a:spLocks noChangeShapeType="1"/>
            </p:cNvSpPr>
            <p:nvPr/>
          </p:nvSpPr>
          <p:spPr bwMode="auto">
            <a:xfrm>
              <a:off x="1344613" y="4797425"/>
              <a:ext cx="71437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69" name="Line 29"/>
            <p:cNvSpPr>
              <a:spLocks noChangeShapeType="1"/>
            </p:cNvSpPr>
            <p:nvPr/>
          </p:nvSpPr>
          <p:spPr bwMode="auto">
            <a:xfrm>
              <a:off x="1344613" y="5540375"/>
              <a:ext cx="71437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0" name="Rectangle 30"/>
            <p:cNvSpPr>
              <a:spLocks noChangeArrowheads="1"/>
            </p:cNvSpPr>
            <p:nvPr/>
          </p:nvSpPr>
          <p:spPr bwMode="auto">
            <a:xfrm>
              <a:off x="1052513" y="2420938"/>
              <a:ext cx="292100" cy="300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r" defTabSz="914400"/>
              <a:r>
                <a:rPr lang="en-US" sz="1600">
                  <a:solidFill>
                    <a:srgbClr val="FFFFFF"/>
                  </a:solidFill>
                  <a:latin typeface="Times New Roman" pitchFamily="18" charset="0"/>
                </a:rPr>
                <a:t>8</a:t>
              </a:r>
            </a:p>
          </p:txBody>
        </p:sp>
        <p:sp>
          <p:nvSpPr>
            <p:cNvPr id="71" name="Rectangle 31"/>
            <p:cNvSpPr>
              <a:spLocks noChangeArrowheads="1"/>
            </p:cNvSpPr>
            <p:nvPr/>
          </p:nvSpPr>
          <p:spPr bwMode="auto">
            <a:xfrm>
              <a:off x="1052513" y="3162300"/>
              <a:ext cx="292100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r" defTabSz="914400"/>
              <a:r>
                <a:rPr lang="en-US" sz="1600">
                  <a:solidFill>
                    <a:srgbClr val="FFFFFF"/>
                  </a:solidFill>
                  <a:latin typeface="Times New Roman" pitchFamily="18" charset="0"/>
                </a:rPr>
                <a:t>6</a:t>
              </a:r>
            </a:p>
          </p:txBody>
        </p:sp>
        <p:sp>
          <p:nvSpPr>
            <p:cNvPr id="72" name="Rectangle 32"/>
            <p:cNvSpPr>
              <a:spLocks noChangeArrowheads="1"/>
            </p:cNvSpPr>
            <p:nvPr/>
          </p:nvSpPr>
          <p:spPr bwMode="auto">
            <a:xfrm>
              <a:off x="1052513" y="3905250"/>
              <a:ext cx="292100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r" defTabSz="914400"/>
              <a:r>
                <a:rPr lang="en-US" sz="1600">
                  <a:solidFill>
                    <a:srgbClr val="FFFFFF"/>
                  </a:solidFill>
                  <a:latin typeface="Times New Roman" pitchFamily="18" charset="0"/>
                </a:rPr>
                <a:t>4</a:t>
              </a:r>
            </a:p>
          </p:txBody>
        </p:sp>
        <p:sp>
          <p:nvSpPr>
            <p:cNvPr id="73" name="Rectangle 33"/>
            <p:cNvSpPr>
              <a:spLocks noChangeArrowheads="1"/>
            </p:cNvSpPr>
            <p:nvPr/>
          </p:nvSpPr>
          <p:spPr bwMode="auto">
            <a:xfrm>
              <a:off x="1052513" y="4646613"/>
              <a:ext cx="292100" cy="300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r" defTabSz="914400"/>
              <a:r>
                <a:rPr lang="en-US" sz="1600">
                  <a:solidFill>
                    <a:srgbClr val="FFFFFF"/>
                  </a:solidFill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74" name="Rectangle 34"/>
            <p:cNvSpPr>
              <a:spLocks noChangeArrowheads="1"/>
            </p:cNvSpPr>
            <p:nvPr/>
          </p:nvSpPr>
          <p:spPr bwMode="auto">
            <a:xfrm>
              <a:off x="1052513" y="5389563"/>
              <a:ext cx="292100" cy="300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600">
                  <a:solidFill>
                    <a:srgbClr val="FFFFFF"/>
                  </a:solidFill>
                  <a:latin typeface="Times New Roman" pitchFamily="18" charset="0"/>
                </a:rPr>
                <a:t>0</a:t>
              </a:r>
            </a:p>
          </p:txBody>
        </p:sp>
        <p:sp>
          <p:nvSpPr>
            <p:cNvPr id="75" name="Line 35"/>
            <p:cNvSpPr>
              <a:spLocks noChangeShapeType="1"/>
            </p:cNvSpPr>
            <p:nvPr/>
          </p:nvSpPr>
          <p:spPr bwMode="auto">
            <a:xfrm>
              <a:off x="1416050" y="55403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6" name="Line 36"/>
            <p:cNvSpPr>
              <a:spLocks noChangeShapeType="1"/>
            </p:cNvSpPr>
            <p:nvPr/>
          </p:nvSpPr>
          <p:spPr bwMode="auto">
            <a:xfrm>
              <a:off x="2305050" y="55403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7" name="Line 37"/>
            <p:cNvSpPr>
              <a:spLocks noChangeShapeType="1"/>
            </p:cNvSpPr>
            <p:nvPr/>
          </p:nvSpPr>
          <p:spPr bwMode="auto">
            <a:xfrm>
              <a:off x="3195638" y="55403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8" name="Line 38"/>
            <p:cNvSpPr>
              <a:spLocks noChangeShapeType="1"/>
            </p:cNvSpPr>
            <p:nvPr/>
          </p:nvSpPr>
          <p:spPr bwMode="auto">
            <a:xfrm>
              <a:off x="4086225" y="55403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9" name="Line 39"/>
            <p:cNvSpPr>
              <a:spLocks noChangeShapeType="1"/>
            </p:cNvSpPr>
            <p:nvPr/>
          </p:nvSpPr>
          <p:spPr bwMode="auto">
            <a:xfrm>
              <a:off x="4976813" y="55403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80" name="Line 40"/>
            <p:cNvSpPr>
              <a:spLocks noChangeShapeType="1"/>
            </p:cNvSpPr>
            <p:nvPr/>
          </p:nvSpPr>
          <p:spPr bwMode="auto">
            <a:xfrm>
              <a:off x="5867400" y="55403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81" name="Rectangle 41"/>
            <p:cNvSpPr>
              <a:spLocks noChangeArrowheads="1"/>
            </p:cNvSpPr>
            <p:nvPr/>
          </p:nvSpPr>
          <p:spPr bwMode="auto">
            <a:xfrm>
              <a:off x="1263650" y="5607050"/>
              <a:ext cx="292100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600">
                  <a:solidFill>
                    <a:srgbClr val="FFFFFF"/>
                  </a:solidFill>
                  <a:latin typeface="Times New Roman" pitchFamily="18" charset="0"/>
                </a:rPr>
                <a:t>0</a:t>
              </a:r>
            </a:p>
          </p:txBody>
        </p:sp>
        <p:sp>
          <p:nvSpPr>
            <p:cNvPr id="82" name="Rectangle 42"/>
            <p:cNvSpPr>
              <a:spLocks noChangeArrowheads="1"/>
            </p:cNvSpPr>
            <p:nvPr/>
          </p:nvSpPr>
          <p:spPr bwMode="auto">
            <a:xfrm>
              <a:off x="2159000" y="5607050"/>
              <a:ext cx="292100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600">
                  <a:solidFill>
                    <a:srgbClr val="FFFFFF"/>
                  </a:solidFill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83" name="Rectangle 43"/>
            <p:cNvSpPr>
              <a:spLocks noChangeArrowheads="1"/>
            </p:cNvSpPr>
            <p:nvPr/>
          </p:nvSpPr>
          <p:spPr bwMode="auto">
            <a:xfrm>
              <a:off x="3049588" y="5607050"/>
              <a:ext cx="292100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600">
                  <a:solidFill>
                    <a:srgbClr val="FFFFFF"/>
                  </a:solidFill>
                  <a:latin typeface="Times New Roman" pitchFamily="18" charset="0"/>
                </a:rPr>
                <a:t>4</a:t>
              </a:r>
            </a:p>
          </p:txBody>
        </p:sp>
        <p:sp>
          <p:nvSpPr>
            <p:cNvPr id="84" name="Rectangle 44"/>
            <p:cNvSpPr>
              <a:spLocks noChangeArrowheads="1"/>
            </p:cNvSpPr>
            <p:nvPr/>
          </p:nvSpPr>
          <p:spPr bwMode="auto">
            <a:xfrm>
              <a:off x="3940175" y="5607050"/>
              <a:ext cx="292100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600">
                  <a:solidFill>
                    <a:srgbClr val="FFFFFF"/>
                  </a:solidFill>
                  <a:latin typeface="Times New Roman" pitchFamily="18" charset="0"/>
                </a:rPr>
                <a:t>6</a:t>
              </a:r>
            </a:p>
          </p:txBody>
        </p:sp>
        <p:sp>
          <p:nvSpPr>
            <p:cNvPr id="85" name="Rectangle 45"/>
            <p:cNvSpPr>
              <a:spLocks noChangeArrowheads="1"/>
            </p:cNvSpPr>
            <p:nvPr/>
          </p:nvSpPr>
          <p:spPr bwMode="auto">
            <a:xfrm>
              <a:off x="4830763" y="5607050"/>
              <a:ext cx="292100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600">
                  <a:solidFill>
                    <a:srgbClr val="FFFFFF"/>
                  </a:solidFill>
                  <a:latin typeface="Times New Roman" pitchFamily="18" charset="0"/>
                </a:rPr>
                <a:t>8</a:t>
              </a:r>
            </a:p>
          </p:txBody>
        </p:sp>
        <p:sp>
          <p:nvSpPr>
            <p:cNvPr id="86" name="Rectangle 46"/>
            <p:cNvSpPr>
              <a:spLocks noChangeArrowheads="1"/>
            </p:cNvSpPr>
            <p:nvPr/>
          </p:nvSpPr>
          <p:spPr bwMode="auto">
            <a:xfrm>
              <a:off x="5665788" y="5607050"/>
              <a:ext cx="403225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600">
                  <a:solidFill>
                    <a:srgbClr val="FFFFFF"/>
                  </a:solidFill>
                  <a:latin typeface="Times New Roman" pitchFamily="18" charset="0"/>
                </a:rPr>
                <a:t>10</a:t>
              </a:r>
            </a:p>
          </p:txBody>
        </p:sp>
        <p:sp>
          <p:nvSpPr>
            <p:cNvPr id="87" name="Text Box 47"/>
            <p:cNvSpPr txBox="1">
              <a:spLocks noChangeArrowheads="1"/>
            </p:cNvSpPr>
            <p:nvPr/>
          </p:nvSpPr>
          <p:spPr bwMode="auto">
            <a:xfrm>
              <a:off x="5568950" y="4465638"/>
              <a:ext cx="1189038" cy="300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498B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14" tIns="45708" rIns="91414" bIns="45708">
              <a:spAutoFit/>
            </a:bodyPr>
            <a:lstStyle/>
            <a:p>
              <a:pPr defTabSz="914400"/>
              <a:r>
                <a:rPr lang="en-GB" sz="1600" dirty="0">
                  <a:solidFill>
                    <a:srgbClr val="FFFFFF"/>
                  </a:solidFill>
                  <a:latin typeface="Times New Roman" pitchFamily="18" charset="0"/>
                </a:rPr>
                <a:t>P = 0.0398</a:t>
              </a:r>
              <a:endParaRPr lang="en-US" sz="16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1700" y="4028216"/>
            <a:ext cx="5250686" cy="2699531"/>
            <a:chOff x="242863" y="1609725"/>
            <a:chExt cx="8505850" cy="4859379"/>
          </a:xfrm>
        </p:grpSpPr>
        <p:sp>
          <p:nvSpPr>
            <p:cNvPr id="97" name="Rectangle 2"/>
            <p:cNvSpPr>
              <a:spLocks noChangeArrowheads="1"/>
            </p:cNvSpPr>
            <p:nvPr/>
          </p:nvSpPr>
          <p:spPr bwMode="auto">
            <a:xfrm>
              <a:off x="7950200" y="5159375"/>
              <a:ext cx="323850" cy="228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98" name="Rectangle 3"/>
            <p:cNvSpPr>
              <a:spLocks noChangeArrowheads="1"/>
            </p:cNvSpPr>
            <p:nvPr/>
          </p:nvSpPr>
          <p:spPr bwMode="auto">
            <a:xfrm>
              <a:off x="8274050" y="5238750"/>
              <a:ext cx="323850" cy="14922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99" name="Rectangle 4"/>
            <p:cNvSpPr>
              <a:spLocks noChangeArrowheads="1"/>
            </p:cNvSpPr>
            <p:nvPr/>
          </p:nvSpPr>
          <p:spPr bwMode="auto">
            <a:xfrm>
              <a:off x="7004050" y="5059363"/>
              <a:ext cx="323850" cy="3286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00" name="Rectangle 5"/>
            <p:cNvSpPr>
              <a:spLocks noChangeArrowheads="1"/>
            </p:cNvSpPr>
            <p:nvPr/>
          </p:nvSpPr>
          <p:spPr bwMode="auto">
            <a:xfrm>
              <a:off x="7327900" y="5159375"/>
              <a:ext cx="323850" cy="22860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01" name="Rectangle 6"/>
            <p:cNvSpPr>
              <a:spLocks noChangeArrowheads="1"/>
            </p:cNvSpPr>
            <p:nvPr/>
          </p:nvSpPr>
          <p:spPr bwMode="auto">
            <a:xfrm>
              <a:off x="6057900" y="5168900"/>
              <a:ext cx="323850" cy="2190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02" name="Rectangle 7"/>
            <p:cNvSpPr>
              <a:spLocks noChangeArrowheads="1"/>
            </p:cNvSpPr>
            <p:nvPr/>
          </p:nvSpPr>
          <p:spPr bwMode="auto">
            <a:xfrm>
              <a:off x="6381750" y="5180013"/>
              <a:ext cx="323850" cy="20796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03" name="Rectangle 8"/>
            <p:cNvSpPr>
              <a:spLocks noChangeArrowheads="1"/>
            </p:cNvSpPr>
            <p:nvPr/>
          </p:nvSpPr>
          <p:spPr bwMode="auto">
            <a:xfrm>
              <a:off x="5111750" y="4702175"/>
              <a:ext cx="323850" cy="685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04" name="Rectangle 9"/>
            <p:cNvSpPr>
              <a:spLocks noChangeArrowheads="1"/>
            </p:cNvSpPr>
            <p:nvPr/>
          </p:nvSpPr>
          <p:spPr bwMode="auto">
            <a:xfrm>
              <a:off x="5435600" y="5059363"/>
              <a:ext cx="323850" cy="32861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05" name="Rectangle 10"/>
            <p:cNvSpPr>
              <a:spLocks noChangeArrowheads="1"/>
            </p:cNvSpPr>
            <p:nvPr/>
          </p:nvSpPr>
          <p:spPr bwMode="auto">
            <a:xfrm>
              <a:off x="4165600" y="4781550"/>
              <a:ext cx="323850" cy="6064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06" name="Rectangle 11"/>
            <p:cNvSpPr>
              <a:spLocks noChangeArrowheads="1"/>
            </p:cNvSpPr>
            <p:nvPr/>
          </p:nvSpPr>
          <p:spPr bwMode="auto">
            <a:xfrm>
              <a:off x="4489450" y="5030788"/>
              <a:ext cx="323850" cy="35718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07" name="Rectangle 12"/>
            <p:cNvSpPr>
              <a:spLocks noChangeArrowheads="1"/>
            </p:cNvSpPr>
            <p:nvPr/>
          </p:nvSpPr>
          <p:spPr bwMode="auto">
            <a:xfrm>
              <a:off x="3219450" y="4573588"/>
              <a:ext cx="323850" cy="81438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08" name="Rectangle 13"/>
            <p:cNvSpPr>
              <a:spLocks noChangeArrowheads="1"/>
            </p:cNvSpPr>
            <p:nvPr/>
          </p:nvSpPr>
          <p:spPr bwMode="auto">
            <a:xfrm>
              <a:off x="3543300" y="5019675"/>
              <a:ext cx="323850" cy="36830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09" name="Rectangle 14"/>
            <p:cNvSpPr>
              <a:spLocks noChangeArrowheads="1"/>
            </p:cNvSpPr>
            <p:nvPr/>
          </p:nvSpPr>
          <p:spPr bwMode="auto">
            <a:xfrm>
              <a:off x="2273300" y="4533900"/>
              <a:ext cx="323850" cy="8540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10" name="Rectangle 15"/>
            <p:cNvSpPr>
              <a:spLocks noChangeArrowheads="1"/>
            </p:cNvSpPr>
            <p:nvPr/>
          </p:nvSpPr>
          <p:spPr bwMode="auto">
            <a:xfrm>
              <a:off x="2597150" y="4891088"/>
              <a:ext cx="323850" cy="49688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11" name="Rectangle 16"/>
            <p:cNvSpPr>
              <a:spLocks noChangeArrowheads="1"/>
            </p:cNvSpPr>
            <p:nvPr/>
          </p:nvSpPr>
          <p:spPr bwMode="auto">
            <a:xfrm>
              <a:off x="1327150" y="2397125"/>
              <a:ext cx="323850" cy="29908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12" name="Rectangle 17"/>
            <p:cNvSpPr>
              <a:spLocks noChangeArrowheads="1"/>
            </p:cNvSpPr>
            <p:nvPr/>
          </p:nvSpPr>
          <p:spPr bwMode="auto">
            <a:xfrm>
              <a:off x="1651000" y="3748088"/>
              <a:ext cx="323850" cy="163988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13" name="Line 18"/>
            <p:cNvSpPr>
              <a:spLocks noChangeShapeType="1"/>
            </p:cNvSpPr>
            <p:nvPr/>
          </p:nvSpPr>
          <p:spPr bwMode="auto">
            <a:xfrm>
              <a:off x="1177925" y="5387975"/>
              <a:ext cx="7570788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14" name="Text Box 21"/>
            <p:cNvSpPr txBox="1">
              <a:spLocks noChangeArrowheads="1"/>
            </p:cNvSpPr>
            <p:nvPr/>
          </p:nvSpPr>
          <p:spPr bwMode="auto">
            <a:xfrm>
              <a:off x="3290228" y="5992827"/>
              <a:ext cx="2185721" cy="4762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177800" algn="l"/>
                  <a:tab pos="36195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>
                <a:tabLst>
                  <a:tab pos="177800" algn="l"/>
                  <a:tab pos="36195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2pPr>
              <a:lvl3pPr>
                <a:tabLst>
                  <a:tab pos="177800" algn="l"/>
                  <a:tab pos="36195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3pPr>
              <a:lvl4pPr>
                <a:tabLst>
                  <a:tab pos="177800" algn="l"/>
                  <a:tab pos="36195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4pPr>
              <a:lvl5pPr>
                <a:tabLst>
                  <a:tab pos="177800" algn="l"/>
                  <a:tab pos="36195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36195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36195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36195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36195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9pPr>
            </a:lstStyle>
            <a:p>
              <a:pPr algn="ctr" defTabSz="914400">
                <a:lnSpc>
                  <a:spcPct val="90000"/>
                </a:lnSpc>
              </a:pPr>
              <a:r>
                <a:rPr lang="en-GB" sz="1600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Years post-stroke</a:t>
              </a:r>
              <a:endParaRPr lang="en-US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5" name="Rectangle 23"/>
            <p:cNvSpPr>
              <a:spLocks noChangeArrowheads="1"/>
            </p:cNvSpPr>
            <p:nvPr/>
          </p:nvSpPr>
          <p:spPr bwMode="auto">
            <a:xfrm>
              <a:off x="3609040" y="2353670"/>
              <a:ext cx="1625601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600" dirty="0">
                  <a:solidFill>
                    <a:srgbClr val="FFFFFF"/>
                  </a:solidFill>
                  <a:latin typeface="Times New Roman" pitchFamily="18" charset="0"/>
                </a:rPr>
                <a:t>Patients with AF</a:t>
              </a:r>
            </a:p>
          </p:txBody>
        </p:sp>
        <p:sp>
          <p:nvSpPr>
            <p:cNvPr id="116" name="Rectangle 24"/>
            <p:cNvSpPr>
              <a:spLocks noChangeArrowheads="1"/>
            </p:cNvSpPr>
            <p:nvPr/>
          </p:nvSpPr>
          <p:spPr bwMode="auto">
            <a:xfrm>
              <a:off x="3171636" y="2904573"/>
              <a:ext cx="1917700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600" dirty="0">
                  <a:solidFill>
                    <a:srgbClr val="FFFFFF"/>
                  </a:solidFill>
                  <a:latin typeface="Times New Roman" pitchFamily="18" charset="0"/>
                </a:rPr>
                <a:t>Patients without AF</a:t>
              </a:r>
            </a:p>
          </p:txBody>
        </p:sp>
        <p:sp>
          <p:nvSpPr>
            <p:cNvPr id="117" name="Rectangle 25"/>
            <p:cNvSpPr>
              <a:spLocks noChangeArrowheads="1"/>
            </p:cNvSpPr>
            <p:nvPr/>
          </p:nvSpPr>
          <p:spPr bwMode="auto">
            <a:xfrm>
              <a:off x="6056314" y="2658068"/>
              <a:ext cx="179387" cy="17938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498B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18" name="Rectangle 26"/>
            <p:cNvSpPr>
              <a:spLocks noChangeArrowheads="1"/>
            </p:cNvSpPr>
            <p:nvPr/>
          </p:nvSpPr>
          <p:spPr bwMode="auto">
            <a:xfrm>
              <a:off x="6056314" y="3200033"/>
              <a:ext cx="179387" cy="17938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498B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19" name="Text Box 27"/>
            <p:cNvSpPr txBox="1">
              <a:spLocks noChangeArrowheads="1"/>
            </p:cNvSpPr>
            <p:nvPr/>
          </p:nvSpPr>
          <p:spPr bwMode="auto">
            <a:xfrm rot="16200000">
              <a:off x="-1208112" y="3397237"/>
              <a:ext cx="3362351" cy="4604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498B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14" tIns="45708" rIns="91414" bIns="45708">
              <a:spAutoFit/>
            </a:bodyPr>
            <a:lstStyle/>
            <a:p>
              <a:pPr defTabSz="914400"/>
              <a:r>
                <a:rPr lang="en-GB" sz="1600" dirty="0">
                  <a:solidFill>
                    <a:srgbClr val="FFFFFF"/>
                  </a:solidFill>
                  <a:latin typeface="Times New Roman" pitchFamily="18" charset="0"/>
                </a:rPr>
                <a:t>Annual mortality rate, %</a:t>
              </a:r>
              <a:endParaRPr lang="en-US" sz="16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20" name="Rectangle 28"/>
            <p:cNvSpPr>
              <a:spLocks noChangeArrowheads="1"/>
            </p:cNvSpPr>
            <p:nvPr/>
          </p:nvSpPr>
          <p:spPr bwMode="auto">
            <a:xfrm>
              <a:off x="814388" y="5235575"/>
              <a:ext cx="439859" cy="55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400">
                  <a:solidFill>
                    <a:srgbClr val="FFFFFF"/>
                  </a:solidFill>
                  <a:latin typeface="Times New Roman" pitchFamily="18" charset="0"/>
                </a:rPr>
                <a:t>0</a:t>
              </a:r>
            </a:p>
          </p:txBody>
        </p:sp>
        <p:sp>
          <p:nvSpPr>
            <p:cNvPr id="121" name="Rectangle 29"/>
            <p:cNvSpPr>
              <a:spLocks noChangeArrowheads="1"/>
            </p:cNvSpPr>
            <p:nvPr/>
          </p:nvSpPr>
          <p:spPr bwMode="auto">
            <a:xfrm>
              <a:off x="703263" y="4630739"/>
              <a:ext cx="585278" cy="55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400">
                  <a:solidFill>
                    <a:srgbClr val="FFFFFF"/>
                  </a:solidFill>
                  <a:latin typeface="Times New Roman" pitchFamily="18" charset="0"/>
                </a:rPr>
                <a:t>10</a:t>
              </a:r>
            </a:p>
          </p:txBody>
        </p:sp>
        <p:sp>
          <p:nvSpPr>
            <p:cNvPr id="122" name="Rectangle 30"/>
            <p:cNvSpPr>
              <a:spLocks noChangeArrowheads="1"/>
            </p:cNvSpPr>
            <p:nvPr/>
          </p:nvSpPr>
          <p:spPr bwMode="auto">
            <a:xfrm>
              <a:off x="703263" y="4025900"/>
              <a:ext cx="585278" cy="55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400">
                  <a:solidFill>
                    <a:srgbClr val="FFFFFF"/>
                  </a:solidFill>
                  <a:latin typeface="Times New Roman" pitchFamily="18" charset="0"/>
                </a:rPr>
                <a:t>20</a:t>
              </a:r>
            </a:p>
          </p:txBody>
        </p:sp>
        <p:sp>
          <p:nvSpPr>
            <p:cNvPr id="123" name="Rectangle 31"/>
            <p:cNvSpPr>
              <a:spLocks noChangeArrowheads="1"/>
            </p:cNvSpPr>
            <p:nvPr/>
          </p:nvSpPr>
          <p:spPr bwMode="auto">
            <a:xfrm>
              <a:off x="703263" y="3422649"/>
              <a:ext cx="585278" cy="55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400" dirty="0">
                  <a:solidFill>
                    <a:srgbClr val="FFFFFF"/>
                  </a:solidFill>
                  <a:latin typeface="Times New Roman" pitchFamily="18" charset="0"/>
                </a:rPr>
                <a:t>30</a:t>
              </a:r>
            </a:p>
          </p:txBody>
        </p:sp>
        <p:sp>
          <p:nvSpPr>
            <p:cNvPr id="124" name="Rectangle 32"/>
            <p:cNvSpPr>
              <a:spLocks noChangeArrowheads="1"/>
            </p:cNvSpPr>
            <p:nvPr/>
          </p:nvSpPr>
          <p:spPr bwMode="auto">
            <a:xfrm>
              <a:off x="703263" y="2817813"/>
              <a:ext cx="585278" cy="55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400">
                  <a:solidFill>
                    <a:srgbClr val="FFFFFF"/>
                  </a:solidFill>
                  <a:latin typeface="Times New Roman" pitchFamily="18" charset="0"/>
                </a:rPr>
                <a:t>40</a:t>
              </a:r>
            </a:p>
          </p:txBody>
        </p:sp>
        <p:sp>
          <p:nvSpPr>
            <p:cNvPr id="125" name="Rectangle 33"/>
            <p:cNvSpPr>
              <a:spLocks noChangeArrowheads="1"/>
            </p:cNvSpPr>
            <p:nvPr/>
          </p:nvSpPr>
          <p:spPr bwMode="auto">
            <a:xfrm>
              <a:off x="703263" y="2212976"/>
              <a:ext cx="585278" cy="55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400">
                  <a:solidFill>
                    <a:srgbClr val="FFFFFF"/>
                  </a:solidFill>
                  <a:latin typeface="Times New Roman" pitchFamily="18" charset="0"/>
                </a:rPr>
                <a:t>50</a:t>
              </a:r>
            </a:p>
          </p:txBody>
        </p:sp>
        <p:sp>
          <p:nvSpPr>
            <p:cNvPr id="126" name="Rectangle 34"/>
            <p:cNvSpPr>
              <a:spLocks noChangeArrowheads="1"/>
            </p:cNvSpPr>
            <p:nvPr/>
          </p:nvSpPr>
          <p:spPr bwMode="auto">
            <a:xfrm>
              <a:off x="703263" y="1609725"/>
              <a:ext cx="585278" cy="55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400" dirty="0">
                  <a:solidFill>
                    <a:srgbClr val="FFFFFF"/>
                  </a:solidFill>
                  <a:latin typeface="Times New Roman" pitchFamily="18" charset="0"/>
                </a:rPr>
                <a:t>60</a:t>
              </a:r>
            </a:p>
          </p:txBody>
        </p:sp>
        <p:sp>
          <p:nvSpPr>
            <p:cNvPr id="127" name="Rectangle 36"/>
            <p:cNvSpPr>
              <a:spLocks noChangeArrowheads="1"/>
            </p:cNvSpPr>
            <p:nvPr/>
          </p:nvSpPr>
          <p:spPr bwMode="auto">
            <a:xfrm>
              <a:off x="1504950" y="5454650"/>
              <a:ext cx="292100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600">
                  <a:solidFill>
                    <a:srgbClr val="FFFFFF"/>
                  </a:solidFill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128" name="Rectangle 37"/>
            <p:cNvSpPr>
              <a:spLocks noChangeArrowheads="1"/>
            </p:cNvSpPr>
            <p:nvPr/>
          </p:nvSpPr>
          <p:spPr bwMode="auto">
            <a:xfrm>
              <a:off x="2451100" y="5454650"/>
              <a:ext cx="292100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600">
                  <a:solidFill>
                    <a:srgbClr val="FFFFFF"/>
                  </a:solidFill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129" name="Rectangle 38"/>
            <p:cNvSpPr>
              <a:spLocks noChangeArrowheads="1"/>
            </p:cNvSpPr>
            <p:nvPr/>
          </p:nvSpPr>
          <p:spPr bwMode="auto">
            <a:xfrm>
              <a:off x="3397250" y="5454650"/>
              <a:ext cx="292100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600">
                  <a:solidFill>
                    <a:srgbClr val="FFFFFF"/>
                  </a:solidFill>
                  <a:latin typeface="Times New Roman" pitchFamily="18" charset="0"/>
                </a:rPr>
                <a:t>3</a:t>
              </a:r>
            </a:p>
          </p:txBody>
        </p:sp>
        <p:sp>
          <p:nvSpPr>
            <p:cNvPr id="130" name="Rectangle 39"/>
            <p:cNvSpPr>
              <a:spLocks noChangeArrowheads="1"/>
            </p:cNvSpPr>
            <p:nvPr/>
          </p:nvSpPr>
          <p:spPr bwMode="auto">
            <a:xfrm>
              <a:off x="4343400" y="5454650"/>
              <a:ext cx="292100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600">
                  <a:solidFill>
                    <a:srgbClr val="FFFFFF"/>
                  </a:solidFill>
                  <a:latin typeface="Times New Roman" pitchFamily="18" charset="0"/>
                </a:rPr>
                <a:t>4</a:t>
              </a:r>
            </a:p>
          </p:txBody>
        </p:sp>
        <p:sp>
          <p:nvSpPr>
            <p:cNvPr id="131" name="Rectangle 40"/>
            <p:cNvSpPr>
              <a:spLocks noChangeArrowheads="1"/>
            </p:cNvSpPr>
            <p:nvPr/>
          </p:nvSpPr>
          <p:spPr bwMode="auto">
            <a:xfrm>
              <a:off x="5289550" y="5454650"/>
              <a:ext cx="292100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600">
                  <a:solidFill>
                    <a:srgbClr val="FFFFFF"/>
                  </a:solidFill>
                  <a:latin typeface="Times New Roman" pitchFamily="18" charset="0"/>
                </a:rPr>
                <a:t>5</a:t>
              </a:r>
            </a:p>
          </p:txBody>
        </p:sp>
        <p:sp>
          <p:nvSpPr>
            <p:cNvPr id="132" name="Rectangle 41"/>
            <p:cNvSpPr>
              <a:spLocks noChangeArrowheads="1"/>
            </p:cNvSpPr>
            <p:nvPr/>
          </p:nvSpPr>
          <p:spPr bwMode="auto">
            <a:xfrm>
              <a:off x="6235700" y="5454650"/>
              <a:ext cx="292100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600">
                  <a:solidFill>
                    <a:srgbClr val="FFFFFF"/>
                  </a:solidFill>
                  <a:latin typeface="Times New Roman" pitchFamily="18" charset="0"/>
                </a:rPr>
                <a:t>6</a:t>
              </a:r>
            </a:p>
          </p:txBody>
        </p:sp>
        <p:sp>
          <p:nvSpPr>
            <p:cNvPr id="133" name="Rectangle 42"/>
            <p:cNvSpPr>
              <a:spLocks noChangeArrowheads="1"/>
            </p:cNvSpPr>
            <p:nvPr/>
          </p:nvSpPr>
          <p:spPr bwMode="auto">
            <a:xfrm>
              <a:off x="7181850" y="5454650"/>
              <a:ext cx="292100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600">
                  <a:solidFill>
                    <a:srgbClr val="FFFFFF"/>
                  </a:solidFill>
                  <a:latin typeface="Times New Roman" pitchFamily="18" charset="0"/>
                </a:rPr>
                <a:t>7</a:t>
              </a:r>
            </a:p>
          </p:txBody>
        </p:sp>
        <p:sp>
          <p:nvSpPr>
            <p:cNvPr id="134" name="Rectangle 43"/>
            <p:cNvSpPr>
              <a:spLocks noChangeArrowheads="1"/>
            </p:cNvSpPr>
            <p:nvPr/>
          </p:nvSpPr>
          <p:spPr bwMode="auto">
            <a:xfrm>
              <a:off x="8128000" y="5454650"/>
              <a:ext cx="292100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defTabSz="914400"/>
              <a:r>
                <a:rPr lang="en-US" sz="1600">
                  <a:solidFill>
                    <a:srgbClr val="FFFFFF"/>
                  </a:solidFill>
                  <a:latin typeface="Times New Roman" pitchFamily="18" charset="0"/>
                </a:rPr>
                <a:t>8</a:t>
              </a:r>
            </a:p>
          </p:txBody>
        </p:sp>
        <p:sp>
          <p:nvSpPr>
            <p:cNvPr id="135" name="Line 44"/>
            <p:cNvSpPr>
              <a:spLocks noChangeShapeType="1"/>
            </p:cNvSpPr>
            <p:nvPr/>
          </p:nvSpPr>
          <p:spPr bwMode="auto">
            <a:xfrm>
              <a:off x="1177925" y="1760538"/>
              <a:ext cx="0" cy="3627437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36" name="Line 45"/>
            <p:cNvSpPr>
              <a:spLocks noChangeShapeType="1"/>
            </p:cNvSpPr>
            <p:nvPr/>
          </p:nvSpPr>
          <p:spPr bwMode="auto">
            <a:xfrm>
              <a:off x="1106488" y="1760538"/>
              <a:ext cx="71437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37" name="Line 46"/>
            <p:cNvSpPr>
              <a:spLocks noChangeShapeType="1"/>
            </p:cNvSpPr>
            <p:nvPr/>
          </p:nvSpPr>
          <p:spPr bwMode="auto">
            <a:xfrm>
              <a:off x="8748713" y="53879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38" name="Line 47"/>
            <p:cNvSpPr>
              <a:spLocks noChangeShapeType="1"/>
            </p:cNvSpPr>
            <p:nvPr/>
          </p:nvSpPr>
          <p:spPr bwMode="auto">
            <a:xfrm>
              <a:off x="1106488" y="2363788"/>
              <a:ext cx="71437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39" name="Line 48"/>
            <p:cNvSpPr>
              <a:spLocks noChangeShapeType="1"/>
            </p:cNvSpPr>
            <p:nvPr/>
          </p:nvSpPr>
          <p:spPr bwMode="auto">
            <a:xfrm>
              <a:off x="1106488" y="2968625"/>
              <a:ext cx="71437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40" name="Line 49"/>
            <p:cNvSpPr>
              <a:spLocks noChangeShapeType="1"/>
            </p:cNvSpPr>
            <p:nvPr/>
          </p:nvSpPr>
          <p:spPr bwMode="auto">
            <a:xfrm>
              <a:off x="1106488" y="3573463"/>
              <a:ext cx="71437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41" name="Line 50"/>
            <p:cNvSpPr>
              <a:spLocks noChangeShapeType="1"/>
            </p:cNvSpPr>
            <p:nvPr/>
          </p:nvSpPr>
          <p:spPr bwMode="auto">
            <a:xfrm>
              <a:off x="1106488" y="4178300"/>
              <a:ext cx="71437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42" name="Line 51"/>
            <p:cNvSpPr>
              <a:spLocks noChangeShapeType="1"/>
            </p:cNvSpPr>
            <p:nvPr/>
          </p:nvSpPr>
          <p:spPr bwMode="auto">
            <a:xfrm>
              <a:off x="1106488" y="4783138"/>
              <a:ext cx="71437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43" name="Line 52"/>
            <p:cNvSpPr>
              <a:spLocks noChangeShapeType="1"/>
            </p:cNvSpPr>
            <p:nvPr/>
          </p:nvSpPr>
          <p:spPr bwMode="auto">
            <a:xfrm>
              <a:off x="1106488" y="5387975"/>
              <a:ext cx="71437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44" name="Line 53"/>
            <p:cNvSpPr>
              <a:spLocks noChangeShapeType="1"/>
            </p:cNvSpPr>
            <p:nvPr/>
          </p:nvSpPr>
          <p:spPr bwMode="auto">
            <a:xfrm>
              <a:off x="1177925" y="53879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45" name="Line 54"/>
            <p:cNvSpPr>
              <a:spLocks noChangeShapeType="1"/>
            </p:cNvSpPr>
            <p:nvPr/>
          </p:nvSpPr>
          <p:spPr bwMode="auto">
            <a:xfrm>
              <a:off x="2124075" y="53879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46" name="Line 55"/>
            <p:cNvSpPr>
              <a:spLocks noChangeShapeType="1"/>
            </p:cNvSpPr>
            <p:nvPr/>
          </p:nvSpPr>
          <p:spPr bwMode="auto">
            <a:xfrm>
              <a:off x="3070225" y="53879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47" name="Line 56"/>
            <p:cNvSpPr>
              <a:spLocks noChangeShapeType="1"/>
            </p:cNvSpPr>
            <p:nvPr/>
          </p:nvSpPr>
          <p:spPr bwMode="auto">
            <a:xfrm>
              <a:off x="4016375" y="53879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48" name="Line 57"/>
            <p:cNvSpPr>
              <a:spLocks noChangeShapeType="1"/>
            </p:cNvSpPr>
            <p:nvPr/>
          </p:nvSpPr>
          <p:spPr bwMode="auto">
            <a:xfrm>
              <a:off x="4962525" y="53879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49" name="Line 58"/>
            <p:cNvSpPr>
              <a:spLocks noChangeShapeType="1"/>
            </p:cNvSpPr>
            <p:nvPr/>
          </p:nvSpPr>
          <p:spPr bwMode="auto">
            <a:xfrm>
              <a:off x="5908675" y="53879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50" name="Line 59"/>
            <p:cNvSpPr>
              <a:spLocks noChangeShapeType="1"/>
            </p:cNvSpPr>
            <p:nvPr/>
          </p:nvSpPr>
          <p:spPr bwMode="auto">
            <a:xfrm>
              <a:off x="6854825" y="53879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51" name="Line 60"/>
            <p:cNvSpPr>
              <a:spLocks noChangeShapeType="1"/>
            </p:cNvSpPr>
            <p:nvPr/>
          </p:nvSpPr>
          <p:spPr bwMode="auto">
            <a:xfrm>
              <a:off x="7800975" y="53879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14" tIns="45708" rIns="91414" bIns="45708" anchor="ctr"/>
            <a:lstStyle/>
            <a:p>
              <a:pPr defTabSz="914400"/>
              <a:endParaRPr lang="en-GB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152" name="Rectangle 14"/>
          <p:cNvSpPr>
            <a:spLocks noChangeArrowheads="1"/>
          </p:cNvSpPr>
          <p:nvPr/>
        </p:nvSpPr>
        <p:spPr bwMode="auto">
          <a:xfrm>
            <a:off x="736112" y="3887959"/>
            <a:ext cx="1602543" cy="369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8B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4" tIns="45708" rIns="91414" bIns="45708"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GB" b="1" dirty="0">
                <a:solidFill>
                  <a:srgbClr val="FFFFFF"/>
                </a:solidFill>
                <a:latin typeface="Times New Roman" pitchFamily="18" charset="0"/>
              </a:rPr>
              <a:t>Mortality</a:t>
            </a:r>
            <a:endParaRPr lang="en-US" b="1" baseline="30000" dirty="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77327"/>
          </a:xfrm>
        </p:spPr>
        <p:txBody>
          <a:bodyPr/>
          <a:lstStyle/>
          <a:p>
            <a:r>
              <a:rPr lang="en-GB" sz="2400" b="1" dirty="0"/>
              <a:t>Integrated care management of patients with AF  and risk of CV events: The ABC (Atrial fibrillation Better Care) pathway in the ATHERO-AF study cohort.</a:t>
            </a:r>
            <a:r>
              <a:rPr lang="en-GB" sz="2400" dirty="0"/>
              <a:t/>
            </a:r>
            <a:br>
              <a:rPr lang="en-GB" sz="2400" dirty="0"/>
            </a:br>
            <a:r>
              <a:rPr lang="en-GB" sz="1800" i="1" dirty="0" err="1"/>
              <a:t>Pastori</a:t>
            </a:r>
            <a:r>
              <a:rPr lang="en-GB" sz="1800" i="1" dirty="0"/>
              <a:t> .. .. Lip  Mayo </a:t>
            </a:r>
            <a:r>
              <a:rPr lang="en-GB" sz="1800" i="1" dirty="0" err="1"/>
              <a:t>Clin</a:t>
            </a:r>
            <a:r>
              <a:rPr lang="en-GB" sz="1800" i="1" dirty="0"/>
              <a:t> </a:t>
            </a:r>
            <a:r>
              <a:rPr lang="en-GB" sz="1800" i="1" dirty="0" err="1"/>
              <a:t>Proc</a:t>
            </a:r>
            <a:r>
              <a:rPr lang="en-GB" sz="1800" i="1" dirty="0"/>
              <a:t> 2018  </a:t>
            </a:r>
            <a:r>
              <a:rPr lang="tr-TR" sz="1800" i="1" dirty="0"/>
              <a:t>DOI:  10.1016/j.mayocp.2018.10.022</a:t>
            </a:r>
            <a:endParaRPr lang="en-US" sz="1800" i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134413"/>
              </p:ext>
            </p:extLst>
          </p:nvPr>
        </p:nvGraphicFramePr>
        <p:xfrm>
          <a:off x="3489539" y="3751066"/>
          <a:ext cx="5603146" cy="294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835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338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2106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5955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7954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Multivariate model</a:t>
                      </a:r>
                      <a:endParaRPr lang="en-GB" sz="1400" dirty="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HR for MACE</a:t>
                      </a:r>
                      <a:endParaRPr lang="en-GB" sz="1400" dirty="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95% CI</a:t>
                      </a:r>
                      <a:endParaRPr lang="en-GB" sz="1400" dirty="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 value</a:t>
                      </a:r>
                      <a:endParaRPr lang="en-GB" sz="1400" dirty="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0277">
                <a:tc>
                  <a:txBody>
                    <a:bodyPr/>
                    <a:lstStyle/>
                    <a:p>
                      <a:pPr marL="38100" marR="381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‘ABC’ pathway management</a:t>
                      </a:r>
                      <a:endParaRPr lang="en-GB" sz="140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0.44</a:t>
                      </a:r>
                      <a:endParaRPr lang="en-GB" sz="140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0.24</a:t>
                      </a:r>
                      <a:endParaRPr lang="en-GB" sz="1400" dirty="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0.80</a:t>
                      </a:r>
                      <a:endParaRPr lang="en-GB" sz="140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.007</a:t>
                      </a:r>
                      <a:endParaRPr lang="en-GB" sz="1400" dirty="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8428">
                <a:tc>
                  <a:txBody>
                    <a:bodyPr/>
                    <a:lstStyle/>
                    <a:p>
                      <a:pPr marL="38100" marR="381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Female sex</a:t>
                      </a:r>
                      <a:endParaRPr lang="en-GB" sz="140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0.62</a:t>
                      </a:r>
                      <a:endParaRPr lang="en-GB" sz="140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0.42</a:t>
                      </a:r>
                      <a:endParaRPr lang="en-GB" sz="140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0.91</a:t>
                      </a:r>
                      <a:endParaRPr lang="en-GB" sz="140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.02</a:t>
                      </a:r>
                      <a:endParaRPr lang="en-GB" sz="140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8428">
                <a:tc>
                  <a:txBody>
                    <a:bodyPr/>
                    <a:lstStyle/>
                    <a:p>
                      <a:pPr marL="38100" marR="381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Paroxysmal AF</a:t>
                      </a:r>
                      <a:endParaRPr lang="en-GB" sz="140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0.91</a:t>
                      </a:r>
                      <a:endParaRPr lang="en-GB" sz="140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0.63</a:t>
                      </a:r>
                      <a:endParaRPr lang="en-GB" sz="140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1.31</a:t>
                      </a:r>
                      <a:endParaRPr lang="en-GB" sz="140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.59</a:t>
                      </a:r>
                      <a:endParaRPr lang="en-GB" sz="140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3121">
                <a:tc>
                  <a:txBody>
                    <a:bodyPr/>
                    <a:lstStyle/>
                    <a:p>
                      <a:pPr marL="38100" marR="381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Age ≥75 years</a:t>
                      </a:r>
                    </a:p>
                    <a:p>
                      <a:pPr marL="38100" marR="381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2.17</a:t>
                      </a:r>
                    </a:p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1.49</a:t>
                      </a:r>
                    </a:p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3.15</a:t>
                      </a:r>
                    </a:p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&lt;.001</a:t>
                      </a:r>
                    </a:p>
                    <a:p>
                      <a:pPr marL="38100" marR="38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FFFF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21606" y="1488283"/>
            <a:ext cx="8890655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GB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+mn-cs"/>
              </a:rPr>
              <a:t>Prospective single-</a:t>
            </a:r>
            <a:r>
              <a:rPr lang="en-GB" dirty="0" err="1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+mn-cs"/>
              </a:rPr>
              <a:t>center</a:t>
            </a:r>
            <a:r>
              <a:rPr lang="en-GB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+mn-cs"/>
              </a:rPr>
              <a:t> cohort study including 907 consecutive patients with non-</a:t>
            </a:r>
            <a:r>
              <a:rPr lang="en-GB" dirty="0" err="1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+mn-cs"/>
              </a:rPr>
              <a:t>valvular</a:t>
            </a:r>
            <a:r>
              <a:rPr lang="en-GB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+mn-cs"/>
              </a:rPr>
              <a:t> AF on VKAs from February 2008 to December 2016.  Median </a:t>
            </a:r>
            <a:r>
              <a:rPr lang="en-GB" dirty="0" err="1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+mn-cs"/>
              </a:rPr>
              <a:t>followup</a:t>
            </a:r>
            <a:r>
              <a:rPr lang="en-GB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+mn-cs"/>
              </a:rPr>
              <a:t> 37 months</a:t>
            </a:r>
          </a:p>
          <a:p>
            <a:pPr defTabSz="914400"/>
            <a:r>
              <a:rPr lang="en-GB" b="1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+mn-cs"/>
              </a:rPr>
              <a:t>A, B and C groups were defined as follows: </a:t>
            </a:r>
          </a:p>
          <a:p>
            <a:pPr marL="285750" indent="-285750" defTabSz="914400">
              <a:buFont typeface="Arial"/>
              <a:buChar char="•"/>
            </a:pPr>
            <a:r>
              <a:rPr lang="en-GB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+mn-cs"/>
              </a:rPr>
              <a:t>“A” by a Time in Therapeutic Range ≥65%; “B” by a European Heart Rhythm Association (EHRA) symptom scale I-II; “C” as optimized cardiovascular comorbidity management.</a:t>
            </a:r>
          </a:p>
          <a:p>
            <a:pPr marL="285750" indent="-285750" defTabSz="914400">
              <a:buFont typeface="Arial"/>
              <a:buChar char="•"/>
            </a:pPr>
            <a:r>
              <a:rPr lang="en-GB" dirty="0">
                <a:solidFill>
                  <a:srgbClr val="FFFFFF"/>
                </a:solidFill>
                <a:latin typeface="Times New Roman"/>
                <a:ea typeface="ＭＳ Ｐゴシック" pitchFamily="34" charset="-128"/>
                <a:cs typeface="+mn-cs"/>
              </a:rPr>
              <a:t>Primary endpoint was a composite outcome of CVEs.</a:t>
            </a:r>
          </a:p>
        </p:txBody>
      </p:sp>
      <p:pic>
        <p:nvPicPr>
          <p:cNvPr id="5" name="Immagine 4" descr="Immagine che contiene testo, mappa&#10;&#10;Descrizione generata con affidabilità elevata">
            <a:extLst>
              <a:ext uri="{FF2B5EF4-FFF2-40B4-BE49-F238E27FC236}">
                <a16:creationId xmlns:a16="http://schemas.microsoft.com/office/drawing/2014/main" xmlns="" id="{8075200B-EE68-49F1-B324-59B9A198214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30" y="3519608"/>
            <a:ext cx="3458574" cy="3338392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xmlns="" id="{A33FFD9B-2727-48A3-B65C-4A7D9872B2E9}"/>
              </a:ext>
            </a:extLst>
          </p:cNvPr>
          <p:cNvSpPr txBox="1"/>
          <p:nvPr/>
        </p:nvSpPr>
        <p:spPr>
          <a:xfrm>
            <a:off x="546912" y="5927383"/>
            <a:ext cx="32930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sz="1400" b="1" dirty="0">
                <a:solidFill>
                  <a:srgbClr val="FFFFCC"/>
                </a:solidFill>
                <a:latin typeface="Times New Roman" panose="02020603050405020304" pitchFamily="18" charset="0"/>
                <a:ea typeface="ＭＳ Ｐゴシック" pitchFamily="34" charset="-128"/>
                <a:cs typeface="Times New Roman" panose="02020603050405020304" pitchFamily="18" charset="0"/>
              </a:rPr>
              <a:t>HR 0.40, 95%CI 0.22-0.74</a:t>
            </a:r>
          </a:p>
        </p:txBody>
      </p:sp>
    </p:spTree>
    <p:extLst>
      <p:ext uri="{BB962C8B-B14F-4D97-AF65-F5344CB8AC3E}">
        <p14:creationId xmlns:p14="http://schemas.microsoft.com/office/powerpoint/2010/main" val="238234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2700" y="39114"/>
            <a:ext cx="3742295" cy="2862322"/>
          </a:xfrm>
        </p:spPr>
        <p:txBody>
          <a:bodyPr/>
          <a:lstStyle/>
          <a:p>
            <a:r>
              <a:rPr lang="en-GB" sz="2400" b="1" dirty="0"/>
              <a:t>Integrated care management of patients with AF  and risk of CV events: The ABC pathway in the ATHERO-AF study</a:t>
            </a:r>
            <a:r>
              <a:rPr lang="en-GB" sz="2400" dirty="0"/>
              <a:t/>
            </a:r>
            <a:br>
              <a:rPr lang="en-GB" sz="2400" dirty="0"/>
            </a:br>
            <a:r>
              <a:rPr lang="en-GB" sz="2400" dirty="0"/>
              <a:t/>
            </a:r>
            <a:br>
              <a:rPr lang="en-GB" sz="2400" dirty="0"/>
            </a:br>
            <a:r>
              <a:rPr lang="en-GB" sz="1800" i="1" dirty="0" err="1"/>
              <a:t>Pastori</a:t>
            </a:r>
            <a:r>
              <a:rPr lang="en-GB" sz="1800" i="1" dirty="0"/>
              <a:t> .. Lip. Mayo </a:t>
            </a:r>
            <a:r>
              <a:rPr lang="en-GB" sz="1800" i="1" dirty="0" err="1"/>
              <a:t>Clin</a:t>
            </a:r>
            <a:r>
              <a:rPr lang="en-GB" sz="1800" i="1" dirty="0"/>
              <a:t> </a:t>
            </a:r>
            <a:r>
              <a:rPr lang="en-GB" sz="1800" i="1" dirty="0" err="1"/>
              <a:t>Proc</a:t>
            </a:r>
            <a:r>
              <a:rPr lang="en-GB" sz="1800" i="1" dirty="0"/>
              <a:t> 2018 </a:t>
            </a:r>
            <a:br>
              <a:rPr lang="en-GB" sz="1800" i="1" dirty="0"/>
            </a:br>
            <a:r>
              <a:rPr lang="tr-TR" sz="1800" i="1" dirty="0"/>
              <a:t>DOI:  10.1016/j.mayocp.2018.10.022</a:t>
            </a:r>
            <a:endParaRPr lang="en-US" sz="1800" i="1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6197239"/>
              </p:ext>
            </p:extLst>
          </p:nvPr>
        </p:nvGraphicFramePr>
        <p:xfrm>
          <a:off x="121606" y="18984"/>
          <a:ext cx="5261094" cy="275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57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986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864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7016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1879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401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Univariate</a:t>
                      </a: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model 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HR for CVEs (95%CI)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 value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Incidence rates 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(%/year, 95%CI)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 value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Study groups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Control groups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‘A’ group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(vs. </a:t>
                      </a:r>
                      <a:r>
                        <a:rPr lang="en-GB" sz="1200" b="1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TiTR</a:t>
                      </a: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&lt;65%) 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0.51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(0.35-0.75)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.001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2.7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(1.9-3.6)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5.2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(4.1-6.5)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&lt;.001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‘B’ group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(vs. EHRA III-IV) 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0.58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(0.39-0.86)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.007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3.4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(2.7-4.2)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6.1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(4.3-8.6)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.003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‘C’ group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(vs. comorbidities) 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0.38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(0.26-0.58)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&lt;.001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2.1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(1.5-3.0)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5.5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(4.4-6.8)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&lt;.001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‘ABC’ group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(vs. any of ‘non-A’, ‘non-B’ or ‘non-C’)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6370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0.40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(0.22-0.74)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6370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.003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6370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1.8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(0.9-3.0)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6370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4.5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(3.7-5.5)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6370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.001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637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pic>
        <p:nvPicPr>
          <p:cNvPr id="11" name="Immagine 7" descr="Immagine che contiene testo, mappa&#10;&#10;Descrizione generata con affidabilità molto elevata">
            <a:extLst>
              <a:ext uri="{FF2B5EF4-FFF2-40B4-BE49-F238E27FC236}">
                <a16:creationId xmlns:a16="http://schemas.microsoft.com/office/drawing/2014/main" xmlns="" id="{13F614F4-56CF-4991-9827-5596C0DCA2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17" y="3714356"/>
            <a:ext cx="3260576" cy="3111236"/>
          </a:xfrm>
          <a:prstGeom prst="rect">
            <a:avLst/>
          </a:prstGeom>
        </p:spPr>
      </p:pic>
      <p:pic>
        <p:nvPicPr>
          <p:cNvPr id="10" name="Immagine 6" descr="Immagine che contiene mappa, testo&#10;&#10;Descrizione generata con affidabilità elevata">
            <a:extLst>
              <a:ext uri="{FF2B5EF4-FFF2-40B4-BE49-F238E27FC236}">
                <a16:creationId xmlns:a16="http://schemas.microsoft.com/office/drawing/2014/main" xmlns="" id="{EC5A1BB2-DAEC-4E49-ACF1-D96174B1B03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4328" y="2897064"/>
            <a:ext cx="3261842" cy="3277135"/>
          </a:xfrm>
          <a:prstGeom prst="rect">
            <a:avLst/>
          </a:prstGeom>
          <a:solidFill>
            <a:srgbClr val="000000"/>
          </a:solidFill>
        </p:spPr>
      </p:pic>
      <p:pic>
        <p:nvPicPr>
          <p:cNvPr id="8" name="Immagine 4">
            <a:extLst>
              <a:ext uri="{FF2B5EF4-FFF2-40B4-BE49-F238E27FC236}">
                <a16:creationId xmlns:a16="http://schemas.microsoft.com/office/drawing/2014/main" xmlns="" id="{4DE04ADD-6434-4F62-9D54-CD83BF1A182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1424" y="3536968"/>
            <a:ext cx="3242576" cy="3121864"/>
          </a:xfrm>
          <a:prstGeom prst="rect">
            <a:avLst/>
          </a:prstGeom>
          <a:solidFill>
            <a:srgbClr val="000000"/>
          </a:solidFill>
        </p:spPr>
      </p:pic>
    </p:spTree>
    <p:extLst>
      <p:ext uri="{BB962C8B-B14F-4D97-AF65-F5344CB8AC3E}">
        <p14:creationId xmlns:p14="http://schemas.microsoft.com/office/powerpoint/2010/main" val="131509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Content Placeholder 2"/>
          <p:cNvSpPr>
            <a:spLocks noGrp="1"/>
          </p:cNvSpPr>
          <p:nvPr>
            <p:ph idx="1"/>
          </p:nvPr>
        </p:nvSpPr>
        <p:spPr>
          <a:xfrm>
            <a:off x="144114" y="1265000"/>
            <a:ext cx="9232135" cy="5409173"/>
          </a:xfrm>
        </p:spPr>
        <p:txBody>
          <a:bodyPr/>
          <a:lstStyle/>
          <a:p>
            <a:pPr lvl="1">
              <a:buFontTx/>
              <a:buNone/>
            </a:pPr>
            <a:r>
              <a:rPr lang="en-GB" sz="2000" dirty="0">
                <a:ea typeface="ＭＳ Ｐゴシック" charset="-128"/>
              </a:rPr>
              <a:t>AF confers a large healthcare burden from stroke</a:t>
            </a:r>
          </a:p>
          <a:p>
            <a:pPr lvl="1">
              <a:buFontTx/>
              <a:buNone/>
            </a:pPr>
            <a:r>
              <a:rPr lang="en-GB" sz="2000" dirty="0">
                <a:ea typeface="ＭＳ Ｐゴシック" charset="-128"/>
              </a:rPr>
              <a:t>Stroke and bleeding risks are dynamic, and regular reassessment is needed.</a:t>
            </a:r>
          </a:p>
          <a:p>
            <a:pPr lvl="1">
              <a:buFontTx/>
              <a:buNone/>
            </a:pPr>
            <a:r>
              <a:rPr lang="en-GB" sz="2000" dirty="0">
                <a:ea typeface="ＭＳ Ｐゴシック" charset="-128"/>
              </a:rPr>
              <a:t>Stroke prevention means oral anticoagulation, whether as VKA with high </a:t>
            </a:r>
            <a:r>
              <a:rPr lang="en-GB" sz="2000" dirty="0" err="1">
                <a:ea typeface="ＭＳ Ｐゴシック" charset="-128"/>
              </a:rPr>
              <a:t>TiTR</a:t>
            </a:r>
            <a:r>
              <a:rPr lang="en-GB" sz="2000" dirty="0">
                <a:ea typeface="ＭＳ Ｐゴシック" charset="-128"/>
              </a:rPr>
              <a:t> or NOAC</a:t>
            </a:r>
          </a:p>
          <a:p>
            <a:pPr lvl="1">
              <a:buFontTx/>
              <a:buNone/>
            </a:pPr>
            <a:r>
              <a:rPr lang="en-GB" sz="2000" b="1" dirty="0">
                <a:ea typeface="ＭＳ Ｐゴシック" charset="-128"/>
              </a:rPr>
              <a:t>Increase awareness and detection of AF in high risk groups</a:t>
            </a:r>
          </a:p>
          <a:p>
            <a:pPr marL="457200" lvl="1" indent="0">
              <a:buNone/>
            </a:pPr>
            <a:endParaRPr lang="en-GB" sz="2000" dirty="0">
              <a:ea typeface="ＭＳ Ｐゴシック" charset="-128"/>
            </a:endParaRPr>
          </a:p>
          <a:p>
            <a:pPr marL="457200" lvl="1" indent="0">
              <a:buNone/>
            </a:pPr>
            <a:r>
              <a:rPr lang="en-GB" sz="2000" dirty="0">
                <a:ea typeface="ＭＳ Ｐゴシック" charset="-128"/>
              </a:rPr>
              <a:t>The default is </a:t>
            </a:r>
            <a:r>
              <a:rPr lang="en-GB" sz="2000" dirty="0">
                <a:solidFill>
                  <a:schemeClr val="tx2"/>
                </a:solidFill>
                <a:ea typeface="ＭＳ Ｐゴシック" charset="-128"/>
              </a:rPr>
              <a:t>stroke prevention </a:t>
            </a:r>
            <a:r>
              <a:rPr lang="en-GB" sz="2000" dirty="0">
                <a:ea typeface="ＭＳ Ｐゴシック" charset="-128"/>
              </a:rPr>
              <a:t>unless ‘low risk’</a:t>
            </a:r>
          </a:p>
          <a:p>
            <a:pPr lvl="1"/>
            <a:r>
              <a:rPr lang="en-GB" sz="2000" dirty="0">
                <a:solidFill>
                  <a:srgbClr val="FFFFFF"/>
                </a:solidFill>
                <a:ea typeface="ＭＳ Ｐゴシック" charset="-128"/>
              </a:rPr>
              <a:t>Use the simple, practical ‘3-step’ </a:t>
            </a:r>
            <a:r>
              <a:rPr lang="is-IS" sz="2000" dirty="0">
                <a:solidFill>
                  <a:srgbClr val="FFFFFF"/>
                </a:solidFill>
                <a:ea typeface="ＭＳ Ｐゴシック" charset="-128"/>
              </a:rPr>
              <a:t>….  </a:t>
            </a:r>
            <a:r>
              <a:rPr lang="en-US" sz="2000" dirty="0">
                <a:solidFill>
                  <a:srgbClr val="FFFFFF"/>
                </a:solidFill>
                <a:cs typeface="Calibri"/>
              </a:rPr>
              <a:t>t</a:t>
            </a:r>
            <a:r>
              <a:rPr lang="is-IS" sz="2000" dirty="0">
                <a:solidFill>
                  <a:srgbClr val="FFFFFF"/>
                </a:solidFill>
                <a:cs typeface="Calibri"/>
              </a:rPr>
              <a:t>o streamline decision-making for stroke prevention in AF</a:t>
            </a:r>
            <a:endParaRPr lang="en-GB" sz="2000" dirty="0">
              <a:solidFill>
                <a:srgbClr val="FFFFFF"/>
              </a:solidFill>
              <a:ea typeface="ＭＳ Ｐゴシック" charset="-128"/>
              <a:cs typeface="Calibri"/>
            </a:endParaRPr>
          </a:p>
          <a:p>
            <a:pPr marL="457200" lvl="1" indent="0">
              <a:buNone/>
            </a:pPr>
            <a:r>
              <a:rPr lang="is-IS" sz="2000" dirty="0" smtClean="0">
                <a:ea typeface="ＭＳ Ｐゴシック" charset="-128"/>
                <a:cs typeface="Calibri"/>
              </a:rPr>
              <a:t>Additional </a:t>
            </a:r>
            <a:r>
              <a:rPr lang="is-IS" sz="2000" dirty="0">
                <a:ea typeface="ＭＳ Ｐゴシック" charset="-128"/>
                <a:cs typeface="Calibri"/>
              </a:rPr>
              <a:t>decision steps should consider .... </a:t>
            </a:r>
          </a:p>
          <a:p>
            <a:pPr lvl="1">
              <a:buFontTx/>
              <a:buChar char="-"/>
            </a:pPr>
            <a:r>
              <a:rPr lang="is-IS" sz="2000" dirty="0">
                <a:solidFill>
                  <a:schemeClr val="tx2"/>
                </a:solidFill>
                <a:ea typeface="ＭＳ Ｐゴシック" charset="-128"/>
                <a:cs typeface="Calibri"/>
              </a:rPr>
              <a:t>Symptom management, </a:t>
            </a:r>
            <a:r>
              <a:rPr lang="is-IS" sz="2000" dirty="0">
                <a:ea typeface="ＭＳ Ｐゴシック" charset="-128"/>
                <a:cs typeface="Calibri"/>
              </a:rPr>
              <a:t>with regards to decisions on rate control or rhythm control  </a:t>
            </a:r>
            <a:r>
              <a:rPr lang="is-IS" sz="2000" dirty="0" smtClean="0">
                <a:ea typeface="ＭＳ Ｐゴシック" charset="-128"/>
                <a:cs typeface="Calibri"/>
              </a:rPr>
              <a:t> </a:t>
            </a:r>
            <a:endParaRPr lang="is-IS" sz="2000" dirty="0">
              <a:ea typeface="ＭＳ Ｐゴシック" charset="-128"/>
              <a:cs typeface="Calibri"/>
            </a:endParaRPr>
          </a:p>
          <a:p>
            <a:pPr lvl="1">
              <a:buFontTx/>
              <a:buChar char="-"/>
            </a:pPr>
            <a:r>
              <a:rPr lang="is-IS" sz="2000" dirty="0">
                <a:solidFill>
                  <a:srgbClr val="FFFFFF"/>
                </a:solidFill>
                <a:ea typeface="ＭＳ Ｐゴシック" charset="-128"/>
                <a:cs typeface="Calibri"/>
              </a:rPr>
              <a:t>Cardiovascular and comorbidity </a:t>
            </a:r>
            <a:r>
              <a:rPr lang="is-IS" sz="2000" dirty="0">
                <a:solidFill>
                  <a:srgbClr val="FFFF00"/>
                </a:solidFill>
                <a:ea typeface="ＭＳ Ｐゴシック" charset="-128"/>
                <a:cs typeface="Calibri"/>
              </a:rPr>
              <a:t>risk management </a:t>
            </a:r>
            <a:endParaRPr lang="is-IS" sz="2400" b="1" dirty="0">
              <a:cs typeface="Calibri"/>
            </a:endParaRPr>
          </a:p>
          <a:p>
            <a:pPr lvl="1">
              <a:buNone/>
            </a:pPr>
            <a:r>
              <a:rPr lang="is-IS" sz="2000" b="1" dirty="0">
                <a:solidFill>
                  <a:srgbClr val="FFFF00"/>
                </a:solidFill>
                <a:cs typeface="Calibri"/>
              </a:rPr>
              <a:t>Stroke prevention should be part of a proactive, integrated approach to management of AF ... </a:t>
            </a:r>
            <a:r>
              <a:rPr lang="en-US" sz="2000" b="1" dirty="0">
                <a:solidFill>
                  <a:srgbClr val="FFFF00"/>
                </a:solidFill>
                <a:cs typeface="Calibri"/>
              </a:rPr>
              <a:t>w</a:t>
            </a:r>
            <a:r>
              <a:rPr lang="is-IS" sz="2000" b="1" dirty="0">
                <a:solidFill>
                  <a:srgbClr val="FFFF00"/>
                </a:solidFill>
                <a:cs typeface="Calibri"/>
              </a:rPr>
              <a:t>hich can be </a:t>
            </a:r>
            <a:r>
              <a:rPr lang="en-US" sz="2000" b="1" dirty="0">
                <a:solidFill>
                  <a:srgbClr val="FFFF00"/>
                </a:solidFill>
                <a:cs typeface="Calibri"/>
              </a:rPr>
              <a:t>s</a:t>
            </a:r>
            <a:r>
              <a:rPr lang="is-IS" sz="2000" b="1" dirty="0">
                <a:solidFill>
                  <a:srgbClr val="FFFF00"/>
                </a:solidFill>
                <a:cs typeface="Calibri"/>
              </a:rPr>
              <a:t>imple as ABC</a:t>
            </a:r>
            <a:endParaRPr lang="is-IS" sz="1600" b="1" dirty="0">
              <a:solidFill>
                <a:srgbClr val="FFFF00"/>
              </a:solidFill>
              <a:ea typeface="ＭＳ Ｐゴシック" charset="-128"/>
            </a:endParaRPr>
          </a:p>
          <a:p>
            <a:pPr lvl="1">
              <a:defRPr/>
            </a:pPr>
            <a:endParaRPr lang="en-GB" sz="1800" i="1" dirty="0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44114" y="160796"/>
            <a:ext cx="8855770" cy="983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charset="0"/>
                <a:cs typeface="ＭＳ Ｐゴシック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GB" sz="3600" b="1" dirty="0"/>
              <a:t>PROTECT</a:t>
            </a:r>
            <a:br>
              <a:rPr lang="en-GB" sz="3600" b="1" dirty="0"/>
            </a:br>
            <a:r>
              <a:rPr lang="en-GB" sz="3200" i="1" dirty="0"/>
              <a:t>Preventing AF-related stroke</a:t>
            </a:r>
            <a:endParaRPr lang="en-US" sz="3200" b="1" dirty="0">
              <a:solidFill>
                <a:srgbClr val="FFFF00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7" name="Object 3"/>
          <p:cNvGraphicFramePr>
            <a:graphicFrameLocks noChangeAspect="1"/>
          </p:cNvGraphicFramePr>
          <p:nvPr/>
        </p:nvGraphicFramePr>
        <p:xfrm>
          <a:off x="107950" y="658813"/>
          <a:ext cx="8864600" cy="608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Document" r:id="rId4" imgW="8864600" imgH="6083300" progId="Word.Document.12">
                  <p:embed/>
                </p:oleObj>
              </mc:Choice>
              <mc:Fallback>
                <p:oleObj name="Document" r:id="rId4" imgW="8864600" imgH="608330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658813"/>
                        <a:ext cx="8864600" cy="608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6786" y="43923"/>
            <a:ext cx="2146300" cy="2908300"/>
          </a:xfrm>
          <a:prstGeom prst="rect">
            <a:avLst/>
          </a:prstGeom>
          <a:ln w="76200" cmpd="sng">
            <a:solidFill>
              <a:schemeClr val="bg1">
                <a:lumMod val="50000"/>
              </a:schemeClr>
            </a:solidFill>
          </a:ln>
        </p:spPr>
      </p:pic>
      <p:sp>
        <p:nvSpPr>
          <p:cNvPr id="55299" name="TextBox 5"/>
          <p:cNvSpPr txBox="1">
            <a:spLocks noChangeArrowheads="1"/>
          </p:cNvSpPr>
          <p:nvPr/>
        </p:nvSpPr>
        <p:spPr bwMode="auto">
          <a:xfrm>
            <a:off x="105468" y="103188"/>
            <a:ext cx="647562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defTabSz="914400" eaLnBrk="1" hangingPunct="1"/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NICE guidelines 2014: Stroke prevention</a:t>
            </a:r>
          </a:p>
          <a:p>
            <a:pPr algn="ctr" defTabSz="914400" eaLnBrk="1" hangingPunct="1"/>
            <a:r>
              <a:rPr lang="en-US" sz="1800" i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http://</a:t>
            </a:r>
            <a:r>
              <a:rPr lang="en-US" sz="1800" i="1" dirty="0" err="1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guidance.nice.org.uk</a:t>
            </a:r>
            <a:r>
              <a:rPr lang="en-US" sz="1800" i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/CG180/Guidance</a:t>
            </a:r>
            <a:endParaRPr lang="en-US" sz="1800" b="1" i="1" dirty="0">
              <a:solidFill>
                <a:srgbClr val="FFFF00">
                  <a:lumMod val="60000"/>
                  <a:lumOff val="4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735" y="795303"/>
            <a:ext cx="4097866" cy="1143000"/>
          </a:xfrm>
        </p:spPr>
        <p:txBody>
          <a:bodyPr/>
          <a:lstStyle/>
          <a:p>
            <a:r>
              <a:rPr lang="en-US" sz="2800" b="1" dirty="0"/>
              <a:t>Temporal Trends in Incidence, Prevalence, and Mortality of </a:t>
            </a:r>
            <a:r>
              <a:rPr lang="en-US" sz="2800" b="1" dirty="0" smtClean="0"/>
              <a:t>AF in </a:t>
            </a:r>
            <a:r>
              <a:rPr lang="en-US" sz="2800" b="1" dirty="0"/>
              <a:t>Primary Care</a:t>
            </a:r>
            <a:br>
              <a:rPr lang="en-US" sz="2800" b="1" dirty="0"/>
            </a:br>
            <a:r>
              <a:rPr lang="en-US" sz="1800" i="1" dirty="0" smtClean="0"/>
              <a:t>Lane .. Lip et al</a:t>
            </a:r>
            <a:br>
              <a:rPr lang="en-US" sz="1800" i="1" dirty="0" smtClean="0"/>
            </a:br>
            <a:r>
              <a:rPr lang="en-US" sz="1800" i="1" dirty="0" smtClean="0"/>
              <a:t> </a:t>
            </a:r>
            <a:r>
              <a:rPr lang="en-US" sz="1800" i="1" dirty="0"/>
              <a:t>J Am Heart Assoc. 2017;6:e005155. DOI: 10.1161/JAHA.116.005155 </a:t>
            </a:r>
            <a:br>
              <a:rPr lang="en-US" sz="1800" i="1" dirty="0"/>
            </a:br>
            <a:endParaRPr lang="en-US" sz="1800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140407"/>
            <a:ext cx="5027226" cy="34389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98347" y="50077"/>
            <a:ext cx="4115452" cy="3827658"/>
          </a:xfrm>
          <a:prstGeom prst="rect">
            <a:avLst/>
          </a:prstGeom>
          <a:ln>
            <a:solidFill>
              <a:srgbClr val="000066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2038" y="3698648"/>
            <a:ext cx="3058827" cy="3159352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0" y="2511009"/>
            <a:ext cx="4698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FFFFFF"/>
                </a:solidFill>
                <a:latin typeface="Times New Roman"/>
              </a:rPr>
              <a:t>57 818 patients with incident AF between January 1, 1998 and December 31, 2010.  Mean age 74.2 years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600" dirty="0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442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866" y="812801"/>
            <a:ext cx="3748204" cy="1143000"/>
          </a:xfrm>
        </p:spPr>
        <p:txBody>
          <a:bodyPr/>
          <a:lstStyle/>
          <a:p>
            <a:r>
              <a:rPr lang="en-US" sz="2800" b="1" dirty="0"/>
              <a:t>Decision-making interventions to stop the global </a:t>
            </a:r>
            <a:r>
              <a:rPr lang="en-US" sz="2800" b="1" dirty="0" smtClean="0"/>
              <a:t>AF-</a:t>
            </a:r>
            <a:r>
              <a:rPr lang="en-US" sz="2800" b="1" dirty="0"/>
              <a:t>related stroke tsunami </a:t>
            </a:r>
            <a:r>
              <a:rPr lang="en-US" dirty="0"/>
              <a:t/>
            </a:r>
            <a:br>
              <a:rPr lang="en-US" dirty="0"/>
            </a:br>
            <a:r>
              <a:rPr lang="en-US" sz="1800" i="1" dirty="0" err="1" smtClean="0"/>
              <a:t>Cerasuolo</a:t>
            </a:r>
            <a:r>
              <a:rPr lang="en-US" sz="1800" i="1" dirty="0" smtClean="0"/>
              <a:t> </a:t>
            </a:r>
            <a:r>
              <a:rPr lang="mr-IN" sz="1800" i="1" dirty="0" smtClean="0"/>
              <a:t>…</a:t>
            </a:r>
            <a:r>
              <a:rPr lang="en-GB" sz="1800" i="1" dirty="0" smtClean="0"/>
              <a:t> Lip et al </a:t>
            </a:r>
            <a:br>
              <a:rPr lang="en-GB" sz="1800" i="1" dirty="0" smtClean="0"/>
            </a:br>
            <a:r>
              <a:rPr lang="en-GB" sz="1800" i="1" dirty="0" err="1" smtClean="0"/>
              <a:t>Int</a:t>
            </a:r>
            <a:r>
              <a:rPr lang="en-GB" sz="1800" i="1" dirty="0" smtClean="0"/>
              <a:t> J Stroke 2017</a:t>
            </a:r>
            <a:r>
              <a:rPr lang="en-GB" sz="1800" i="1" dirty="0"/>
              <a:t>, </a:t>
            </a:r>
            <a:r>
              <a:rPr lang="en-GB" sz="1800" i="1" dirty="0" smtClean="0"/>
              <a:t>12</a:t>
            </a:r>
            <a:r>
              <a:rPr lang="en-GB" sz="1800" i="1" dirty="0"/>
              <a:t>(3) 222–228</a:t>
            </a:r>
            <a:br>
              <a:rPr lang="en-GB" sz="1800" i="1" dirty="0"/>
            </a:br>
            <a:r>
              <a:rPr lang="en-GB" sz="1800" i="1" dirty="0"/>
              <a:t/>
            </a:r>
            <a:br>
              <a:rPr lang="en-GB" sz="1800" i="1" dirty="0"/>
            </a:br>
            <a:endParaRPr lang="en-US" sz="1800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9070" y="152400"/>
            <a:ext cx="5171427" cy="540173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2500919"/>
            <a:ext cx="373074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lphaLcParenBoth"/>
            </a:pPr>
            <a:r>
              <a:rPr lang="en-US" sz="1600" dirty="0">
                <a:solidFill>
                  <a:srgbClr val="FFFFFF"/>
                </a:solidFill>
                <a:latin typeface="Times New Roman"/>
              </a:rPr>
              <a:t>% population estimated to be alive (65%), injured/ disabled (10%), and dead (25%) within 30 days after the 2004 Boxing Day Tsunami in Aceh Province.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lphaLcParenBoth"/>
            </a:pPr>
            <a:endParaRPr lang="en-US" sz="1600" dirty="0">
              <a:solidFill>
                <a:srgbClr val="FFFFFF"/>
              </a:solidFill>
              <a:latin typeface="Times New Roman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lphaLcParenBoth"/>
            </a:pPr>
            <a:r>
              <a:rPr lang="en-US" sz="1600" dirty="0">
                <a:solidFill>
                  <a:srgbClr val="FFFFFF"/>
                </a:solidFill>
                <a:latin typeface="Times New Roman"/>
              </a:rPr>
              <a:t>% AF patients without prior OAC estimated to be alive and without disability (25%), disabled (50%), and dead (25%) 30 days after an AF- related stroke.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lphaLcParenBoth"/>
            </a:pPr>
            <a:endParaRPr lang="en-US" sz="1600" dirty="0">
              <a:solidFill>
                <a:srgbClr val="FFFFFF"/>
              </a:solidFill>
              <a:latin typeface="Times New Roman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lphaLcParenBoth"/>
            </a:pPr>
            <a:r>
              <a:rPr lang="en-US" sz="1600" dirty="0">
                <a:solidFill>
                  <a:srgbClr val="FFFFFF"/>
                </a:solidFill>
                <a:latin typeface="Times New Roman"/>
              </a:rPr>
              <a:t>% AF patients receiving warfarin with an INR &gt; 2 estimated to be alive and without disability (49%), disabled (42%), and dead (9%) 30 days after an AF-related stroke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66210" y="5833072"/>
            <a:ext cx="5349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FFFF00"/>
                </a:solidFill>
                <a:latin typeface="Times New Roman"/>
              </a:rPr>
              <a:t>Proportion alive, dependent, and dead in the Boxing Day Tsunami and after an AF-related stroke with and without prior anticoagulant treatment</a:t>
            </a:r>
          </a:p>
        </p:txBody>
      </p:sp>
    </p:spTree>
    <p:extLst>
      <p:ext uri="{BB962C8B-B14F-4D97-AF65-F5344CB8AC3E}">
        <p14:creationId xmlns:p14="http://schemas.microsoft.com/office/powerpoint/2010/main" val="332216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-9525" y="0"/>
            <a:ext cx="5010150" cy="1143000"/>
          </a:xfrm>
        </p:spPr>
        <p:txBody>
          <a:bodyPr/>
          <a:lstStyle/>
          <a:p>
            <a:r>
              <a:rPr lang="en-GB" sz="3200" b="1">
                <a:ea typeface="ＭＳ Ｐゴシック" charset="-128"/>
                <a:cs typeface="Calibri"/>
              </a:rPr>
              <a:t>The CHA</a:t>
            </a:r>
            <a:r>
              <a:rPr lang="en-GB" sz="3200" b="1" baseline="-25000">
                <a:ea typeface="ＭＳ Ｐゴシック" charset="-128"/>
                <a:cs typeface="Calibri"/>
              </a:rPr>
              <a:t>2</a:t>
            </a:r>
            <a:r>
              <a:rPr lang="en-GB" sz="3200" b="1">
                <a:ea typeface="ＭＳ Ｐゴシック" charset="-128"/>
                <a:cs typeface="Calibri"/>
              </a:rPr>
              <a:t>DS</a:t>
            </a:r>
            <a:r>
              <a:rPr lang="en-GB" sz="3200" b="1" baseline="-25000">
                <a:ea typeface="ＭＳ Ｐゴシック" charset="-128"/>
                <a:cs typeface="Calibri"/>
              </a:rPr>
              <a:t>2</a:t>
            </a:r>
            <a:r>
              <a:rPr lang="en-GB" sz="3200" b="1">
                <a:ea typeface="ＭＳ Ｐゴシック" charset="-128"/>
                <a:cs typeface="Calibri"/>
              </a:rPr>
              <a:t>-VASc score</a:t>
            </a:r>
            <a:endParaRPr lang="en-US" sz="3200" b="1">
              <a:ea typeface="ＭＳ Ｐゴシック" charset="-128"/>
              <a:cs typeface="Calibri"/>
            </a:endParaRP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>
            <a:lum bright="-10000" contrast="1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" y="1285875"/>
            <a:ext cx="78994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3188" y="3286125"/>
            <a:ext cx="4133850" cy="3457575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2643188" y="5386388"/>
            <a:ext cx="4143375" cy="1357312"/>
          </a:xfrm>
          <a:prstGeom prst="rect">
            <a:avLst/>
          </a:prstGeom>
          <a:solidFill>
            <a:srgbClr val="FF0000">
              <a:alpha val="18039"/>
            </a:srgbClr>
          </a:solidFill>
          <a:ln w="12700" algn="ctr">
            <a:noFill/>
            <a:round/>
            <a:headEnd/>
            <a:tailEnd/>
          </a:ln>
        </p:spPr>
        <p:txBody>
          <a:bodyPr/>
          <a:lstStyle/>
          <a:p>
            <a:pPr defTabSz="914400">
              <a:defRPr/>
            </a:pPr>
            <a:endParaRPr lang="en-US" sz="2400">
              <a:solidFill>
                <a:srgbClr val="FFFFFF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643188" y="4314825"/>
            <a:ext cx="4143375" cy="357188"/>
          </a:xfrm>
          <a:prstGeom prst="rect">
            <a:avLst/>
          </a:prstGeom>
          <a:solidFill>
            <a:srgbClr val="FF0000">
              <a:alpha val="18039"/>
            </a:srgbClr>
          </a:solidFill>
          <a:ln w="12700" algn="ctr">
            <a:noFill/>
            <a:round/>
            <a:headEnd/>
            <a:tailEnd/>
          </a:ln>
        </p:spPr>
        <p:txBody>
          <a:bodyPr/>
          <a:lstStyle/>
          <a:p>
            <a:pPr defTabSz="914400">
              <a:defRPr/>
            </a:pPr>
            <a:endParaRPr lang="en-US" sz="2400">
              <a:solidFill>
                <a:srgbClr val="FFFFFF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39943" name="Rectangle 6"/>
          <p:cNvSpPr>
            <a:spLocks noChangeArrowheads="1"/>
          </p:cNvSpPr>
          <p:nvPr/>
        </p:nvSpPr>
        <p:spPr bwMode="auto">
          <a:xfrm>
            <a:off x="5643563" y="0"/>
            <a:ext cx="33575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i="1">
                <a:solidFill>
                  <a:srgbClr val="FFFF00"/>
                </a:solidFill>
                <a:latin typeface="Times New Roman"/>
                <a:ea typeface="ＭＳ Ｐゴシック" charset="-128"/>
                <a:cs typeface="Calibri"/>
              </a:rPr>
              <a:t>Lip et al Chest. 2010;137:263-72 </a:t>
            </a:r>
          </a:p>
          <a:p>
            <a:pPr defTabSz="914400"/>
            <a:endParaRPr lang="en-US" i="1">
              <a:solidFill>
                <a:srgbClr val="FFFF00"/>
              </a:solidFill>
              <a:latin typeface="Times New Roman"/>
              <a:ea typeface="ＭＳ Ｐゴシック" charset="-128"/>
              <a:cs typeface="Calibri"/>
            </a:endParaRPr>
          </a:p>
          <a:p>
            <a:pPr defTabSz="914400"/>
            <a:r>
              <a:rPr lang="en-US" i="1">
                <a:solidFill>
                  <a:srgbClr val="FFFF00"/>
                </a:solidFill>
                <a:latin typeface="Times New Roman"/>
                <a:ea typeface="ＭＳ Ｐゴシック" charset="-128"/>
                <a:cs typeface="Calibri"/>
              </a:rPr>
              <a:t>Camm, Kirchhof, Lip et al </a:t>
            </a:r>
          </a:p>
          <a:p>
            <a:pPr defTabSz="914400"/>
            <a:r>
              <a:rPr lang="en-US" i="1">
                <a:solidFill>
                  <a:srgbClr val="FFFF00"/>
                </a:solidFill>
                <a:latin typeface="Times New Roman"/>
                <a:ea typeface="ＭＳ Ｐゴシック" charset="-128"/>
                <a:cs typeface="Calibri"/>
              </a:rPr>
              <a:t>Eur Heart J 2010; 31, 2369–2429</a:t>
            </a:r>
            <a:endParaRPr lang="en-US">
              <a:solidFill>
                <a:srgbClr val="FFFF00"/>
              </a:solidFill>
              <a:latin typeface="Times New Roman"/>
              <a:ea typeface="ＭＳ Ｐゴシック" charset="-128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0"/>
            <a:ext cx="4768676" cy="2852936"/>
          </a:xfrm>
          <a:prstGeom prst="rect">
            <a:avLst/>
          </a:prstGeom>
          <a:ln>
            <a:solidFill>
              <a:srgbClr val="000066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0032" y="1268760"/>
            <a:ext cx="3960440" cy="1143000"/>
          </a:xfrm>
        </p:spPr>
        <p:txBody>
          <a:bodyPr/>
          <a:lstStyle/>
          <a:p>
            <a:r>
              <a:rPr lang="en-US" sz="2800" b="1" dirty="0"/>
              <a:t>CHA</a:t>
            </a:r>
            <a:r>
              <a:rPr lang="en-US" sz="2800" b="1" baseline="-25000" dirty="0"/>
              <a:t>2</a:t>
            </a:r>
            <a:r>
              <a:rPr lang="en-US" sz="2800" b="1" dirty="0"/>
              <a:t>DS</a:t>
            </a:r>
            <a:r>
              <a:rPr lang="en-US" sz="2800" b="1" baseline="-25000" dirty="0"/>
              <a:t>2</a:t>
            </a:r>
            <a:r>
              <a:rPr lang="en-US" sz="2800" b="1" dirty="0"/>
              <a:t>-VASc for stroke in Asians with AF</a:t>
            </a:r>
            <a:br>
              <a:rPr lang="en-US" sz="2800" b="1" dirty="0"/>
            </a:br>
            <a:r>
              <a:rPr lang="en-US" sz="2400" b="1" dirty="0"/>
              <a:t> Korean Nationwide Sample Cohort Study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GB" sz="1800" i="1" dirty="0"/>
              <a:t>Kim </a:t>
            </a:r>
            <a:r>
              <a:rPr lang="mr-IN" sz="1800" i="1" dirty="0"/>
              <a:t>…</a:t>
            </a:r>
            <a:r>
              <a:rPr lang="en-GB" sz="1800" i="1" dirty="0"/>
              <a:t> </a:t>
            </a:r>
            <a:r>
              <a:rPr lang="en-GB" sz="1800" i="1" dirty="0" err="1"/>
              <a:t>Joung</a:t>
            </a:r>
            <a:r>
              <a:rPr lang="en-GB" sz="1800" i="1" dirty="0"/>
              <a:t>, Lip.  </a:t>
            </a:r>
            <a:br>
              <a:rPr lang="en-GB" sz="1800" i="1" dirty="0"/>
            </a:br>
            <a:r>
              <a:rPr lang="en-GB" sz="1800" i="1" dirty="0"/>
              <a:t>Stroke 2017 </a:t>
            </a:r>
            <a:r>
              <a:rPr lang="hr-HR" sz="1800" i="1" dirty="0"/>
              <a:t>DOI: 10.1161/STROKEAHA.117.016926 </a:t>
            </a:r>
            <a:br>
              <a:rPr lang="hr-HR" sz="1800" i="1" dirty="0"/>
            </a:br>
            <a:r>
              <a:rPr lang="en-US" dirty="0"/>
              <a:t> 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784" y="2996952"/>
            <a:ext cx="6288765" cy="365376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5085184"/>
            <a:ext cx="20882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dirty="0">
                <a:solidFill>
                  <a:srgbClr val="FFFFFF"/>
                </a:solidFill>
                <a:latin typeface="Times New Roman" pitchFamily="18" charset="0"/>
              </a:rPr>
              <a:t>Patients who were categorized as low risk consistently had an event rate &lt;1% per year.</a:t>
            </a:r>
          </a:p>
        </p:txBody>
      </p:sp>
    </p:spTree>
    <p:extLst>
      <p:ext uri="{BB962C8B-B14F-4D97-AF65-F5344CB8AC3E}">
        <p14:creationId xmlns:p14="http://schemas.microsoft.com/office/powerpoint/2010/main" val="326468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02734" y="254000"/>
            <a:ext cx="7772400" cy="1143000"/>
          </a:xfrm>
        </p:spPr>
        <p:txBody>
          <a:bodyPr/>
          <a:lstStyle/>
          <a:p>
            <a:r>
              <a:rPr lang="en-GB" sz="2800" b="1" dirty="0"/>
              <a:t>Event rates for different outcomes for non-</a:t>
            </a:r>
            <a:r>
              <a:rPr lang="en-GB" sz="2800" b="1" dirty="0" err="1"/>
              <a:t>anticoagulated</a:t>
            </a:r>
            <a:r>
              <a:rPr lang="en-GB" sz="2800" b="1" dirty="0"/>
              <a:t> AF patients with less than 2 Non-Gender Related stroke risk factors  </a:t>
            </a:r>
            <a:br>
              <a:rPr lang="en-GB" sz="2800" b="1" dirty="0"/>
            </a:br>
            <a:r>
              <a:rPr lang="en-GB" sz="1800" i="1" dirty="0" err="1"/>
              <a:t>Fauchier</a:t>
            </a:r>
            <a:r>
              <a:rPr lang="en-GB" sz="1800" i="1" dirty="0"/>
              <a:t> … Lip. Stroke 2016 </a:t>
            </a:r>
            <a:r>
              <a:rPr lang="hr-HR" sz="1800" i="1" dirty="0"/>
              <a:t>DOI: 10.1161/STROKEAHA.116.013253</a:t>
            </a:r>
            <a:endParaRPr lang="en-US" sz="1800" i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2586034"/>
              </p:ext>
            </p:extLst>
          </p:nvPr>
        </p:nvGraphicFramePr>
        <p:xfrm>
          <a:off x="381000" y="2353734"/>
          <a:ext cx="87630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206920"/>
              </p:ext>
            </p:extLst>
          </p:nvPr>
        </p:nvGraphicFramePr>
        <p:xfrm>
          <a:off x="935570" y="2032000"/>
          <a:ext cx="6366928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58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58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9586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9586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9586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9586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1383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7789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2.62</a:t>
                      </a:r>
                    </a:p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(1.16-5.89)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3.21</a:t>
                      </a:r>
                    </a:p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(1.11-9.26)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2.82 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(1.32-6.04)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3.88 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(2.51-6.0)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4.69 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(1.88-11.6)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4.20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(2.24-7.86)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Adjusted HR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 rot="16200000">
            <a:off x="-353819" y="1813233"/>
            <a:ext cx="169663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sz="1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ＭＳ Ｐゴシック" charset="-128"/>
                <a:cs typeface="+mn-cs"/>
              </a:rPr>
              <a:t>Event rate</a:t>
            </a:r>
          </a:p>
          <a:p>
            <a:pPr algn="ctr" defTabSz="914400"/>
            <a:r>
              <a:rPr lang="en-US" sz="1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ＭＳ Ｐゴシック" charset="-128"/>
                <a:cs typeface="+mn-cs"/>
              </a:rPr>
              <a:t>%/year </a:t>
            </a:r>
          </a:p>
        </p:txBody>
      </p:sp>
    </p:spTree>
    <p:extLst>
      <p:ext uri="{BB962C8B-B14F-4D97-AF65-F5344CB8AC3E}">
        <p14:creationId xmlns:p14="http://schemas.microsoft.com/office/powerpoint/2010/main" val="283792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3377"/>
            <a:ext cx="4232994" cy="2646879"/>
          </a:xfrm>
        </p:spPr>
        <p:txBody>
          <a:bodyPr/>
          <a:lstStyle/>
          <a:p>
            <a:r>
              <a:rPr lang="en-US" sz="2800" b="1" dirty="0"/>
              <a:t>CHA</a:t>
            </a:r>
            <a:r>
              <a:rPr lang="en-US" sz="2800" b="1" baseline="-25000" dirty="0"/>
              <a:t>2</a:t>
            </a:r>
            <a:r>
              <a:rPr lang="en-US" sz="2800" b="1" dirty="0"/>
              <a:t>DS</a:t>
            </a:r>
            <a:r>
              <a:rPr lang="en-US" sz="2800" b="1" baseline="-25000" dirty="0"/>
              <a:t>2</a:t>
            </a:r>
            <a:r>
              <a:rPr lang="en-US" sz="2800" b="1" dirty="0"/>
              <a:t>-VASc Scores of Patients With AF ±Ischemic Stroke: Baseline, Follow-Up, Delta </a:t>
            </a:r>
            <a:br>
              <a:rPr lang="en-US" sz="2800" b="1" dirty="0"/>
            </a:br>
            <a:r>
              <a:rPr lang="en-US" sz="1800" b="0" i="1" dirty="0"/>
              <a:t>Chao, Lip et al</a:t>
            </a:r>
            <a:br>
              <a:rPr lang="en-US" sz="1800" b="0" i="1" dirty="0"/>
            </a:br>
            <a:r>
              <a:rPr lang="en-US" sz="1800" b="0" i="1" dirty="0"/>
              <a:t> J Am Coll Cardiol. 2018;71(2):122–32</a:t>
            </a:r>
            <a:r>
              <a:rPr lang="en-US" sz="1800" i="1" dirty="0"/>
              <a:t>. </a:t>
            </a:r>
            <a:br>
              <a:rPr lang="en-US" sz="1800" i="1" dirty="0"/>
            </a:br>
            <a:endParaRPr lang="en-US" sz="1800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0350" y="2852180"/>
            <a:ext cx="3549984" cy="37803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486" t="6718" r="8563" b="5853"/>
          <a:stretch/>
        </p:blipFill>
        <p:spPr>
          <a:xfrm>
            <a:off x="4232994" y="103377"/>
            <a:ext cx="4845688" cy="624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40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02" y="0"/>
            <a:ext cx="8820472" cy="1143000"/>
          </a:xfrm>
        </p:spPr>
        <p:txBody>
          <a:bodyPr/>
          <a:lstStyle/>
          <a:p>
            <a:r>
              <a:rPr lang="en-US" sz="2800" b="1" dirty="0"/>
              <a:t>Risk stratification and </a:t>
            </a:r>
            <a:r>
              <a:rPr lang="en-US" sz="2800" b="1" dirty="0" err="1"/>
              <a:t>thromboprophylaxis</a:t>
            </a:r>
            <a:r>
              <a:rPr lang="en-US" sz="2800" b="1" dirty="0"/>
              <a:t>  made easy </a:t>
            </a:r>
            <a:r>
              <a:rPr lang="en-US" sz="1800" i="1" dirty="0"/>
              <a:t>Lip and Lane </a:t>
            </a:r>
            <a:r>
              <a:rPr lang="en-US" sz="1800" i="1" dirty="0" err="1"/>
              <a:t>Circ</a:t>
            </a:r>
            <a:r>
              <a:rPr lang="en-US" sz="1800" i="1" dirty="0"/>
              <a:t> J 2014 June; Griffiths and Lip Circulation 2014;130(21):1837-9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729967770"/>
              </p:ext>
            </p:extLst>
          </p:nvPr>
        </p:nvGraphicFramePr>
        <p:xfrm>
          <a:off x="35496" y="1189635"/>
          <a:ext cx="8882136" cy="4327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2657" y="4761165"/>
            <a:ext cx="878497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/>
            <a:r>
              <a:rPr lang="en-GB" sz="1600" dirty="0">
                <a:solidFill>
                  <a:srgbClr val="FFFFFF"/>
                </a:solidFill>
                <a:latin typeface="Times New Roman" pitchFamily="18" charset="0"/>
                <a:ea typeface="ＭＳ Ｐゴシック" charset="-128"/>
              </a:rPr>
              <a:t>VKA, Vitamin K Antagonist</a:t>
            </a:r>
          </a:p>
          <a:p>
            <a:pPr algn="r" defTabSz="914400"/>
            <a:r>
              <a:rPr lang="en-GB" sz="1600" dirty="0">
                <a:solidFill>
                  <a:srgbClr val="FFFFFF"/>
                </a:solidFill>
                <a:latin typeface="Times New Roman" pitchFamily="18" charset="0"/>
                <a:ea typeface="ＭＳ Ｐゴシック" charset="-128"/>
              </a:rPr>
              <a:t>NOAC, non-Vitamin K </a:t>
            </a:r>
          </a:p>
          <a:p>
            <a:pPr algn="r" defTabSz="914400"/>
            <a:r>
              <a:rPr lang="en-GB" sz="1600" dirty="0">
                <a:solidFill>
                  <a:srgbClr val="FFFFFF"/>
                </a:solidFill>
                <a:latin typeface="Times New Roman" pitchFamily="18" charset="0"/>
                <a:ea typeface="ＭＳ Ｐゴシック" charset="-128"/>
              </a:rPr>
              <a:t>antagonist oral anticoagulant</a:t>
            </a:r>
          </a:p>
          <a:p>
            <a:pPr algn="r" defTabSz="914400"/>
            <a:r>
              <a:rPr lang="en-GB" sz="1600" i="1" dirty="0">
                <a:solidFill>
                  <a:srgbClr val="FFFFFF"/>
                </a:solidFill>
                <a:latin typeface="Times New Roman" pitchFamily="18" charset="0"/>
                <a:ea typeface="ＭＳ Ｐゴシック" charset="-128"/>
              </a:rPr>
              <a:t>.  </a:t>
            </a:r>
          </a:p>
          <a:p>
            <a:pPr defTabSz="914400"/>
            <a:r>
              <a:rPr lang="en-GB" dirty="0">
                <a:solidFill>
                  <a:srgbClr val="FFFFFF"/>
                </a:solidFill>
                <a:latin typeface="Times New Roman" pitchFamily="18" charset="0"/>
                <a:ea typeface="ＭＳ Ｐゴシック" charset="-128"/>
              </a:rPr>
              <a:t>* Use the HAS-BLED score to identify patients at ‘high risk’ of bleeding for more careful review and </a:t>
            </a:r>
            <a:r>
              <a:rPr lang="en-GB" dirty="0" err="1">
                <a:solidFill>
                  <a:srgbClr val="FFFFFF"/>
                </a:solidFill>
                <a:latin typeface="Times New Roman" pitchFamily="18" charset="0"/>
                <a:ea typeface="ＭＳ Ｐゴシック" charset="-128"/>
              </a:rPr>
              <a:t>followup</a:t>
            </a:r>
            <a:r>
              <a:rPr lang="en-GB" dirty="0">
                <a:solidFill>
                  <a:srgbClr val="FFFFFF"/>
                </a:solidFill>
                <a:latin typeface="Times New Roman" pitchFamily="18" charset="0"/>
                <a:ea typeface="ＭＳ Ｐゴシック" charset="-128"/>
              </a:rPr>
              <a:t>, and to address reversible risk factors for bleeding.  A high HAS-BLED score (≥3) does not preclude use of OAC, and may help with NOAC dose selection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51920" y="3068960"/>
            <a:ext cx="52920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914400">
              <a:buFont typeface="Arial"/>
              <a:buChar char="•"/>
            </a:pPr>
            <a:r>
              <a:rPr lang="en-US" sz="1700" dirty="0">
                <a:solidFill>
                  <a:srgbClr val="FFFF00"/>
                </a:solidFill>
                <a:latin typeface="Times New Roman" pitchFamily="18" charset="0"/>
              </a:rPr>
              <a:t>CHA</a:t>
            </a:r>
            <a:r>
              <a:rPr lang="en-US" sz="1700" baseline="-25000" dirty="0">
                <a:solidFill>
                  <a:srgbClr val="FFFF00"/>
                </a:solidFill>
                <a:latin typeface="Times New Roman" pitchFamily="18" charset="0"/>
              </a:rPr>
              <a:t>2</a:t>
            </a:r>
            <a:r>
              <a:rPr lang="en-US" sz="1700" dirty="0">
                <a:solidFill>
                  <a:srgbClr val="FFFF00"/>
                </a:solidFill>
                <a:latin typeface="Times New Roman" pitchFamily="18" charset="0"/>
              </a:rPr>
              <a:t>DS</a:t>
            </a:r>
            <a:r>
              <a:rPr lang="en-US" sz="1700" baseline="-25000" dirty="0">
                <a:solidFill>
                  <a:srgbClr val="FFFF00"/>
                </a:solidFill>
                <a:latin typeface="Times New Roman" pitchFamily="18" charset="0"/>
              </a:rPr>
              <a:t>2</a:t>
            </a:r>
            <a:r>
              <a:rPr lang="en-US" sz="1700" dirty="0">
                <a:solidFill>
                  <a:srgbClr val="FFFF00"/>
                </a:solidFill>
                <a:latin typeface="Times New Roman" pitchFamily="18" charset="0"/>
              </a:rPr>
              <a:t>-VASc best to identify ‘low risk’</a:t>
            </a:r>
          </a:p>
          <a:p>
            <a:pPr marL="285750" indent="-285750" defTabSz="914400">
              <a:buFont typeface="Arial"/>
              <a:buChar char="•"/>
            </a:pPr>
            <a:r>
              <a:rPr lang="en-US" sz="1700" dirty="0">
                <a:solidFill>
                  <a:srgbClr val="FFFF00"/>
                </a:solidFill>
                <a:latin typeface="Times New Roman" pitchFamily="18" charset="0"/>
              </a:rPr>
              <a:t>Even 1 CHA</a:t>
            </a:r>
            <a:r>
              <a:rPr lang="en-US" sz="1700" baseline="-25000" dirty="0">
                <a:solidFill>
                  <a:srgbClr val="FFFF00"/>
                </a:solidFill>
                <a:latin typeface="Times New Roman" pitchFamily="18" charset="0"/>
              </a:rPr>
              <a:t>2</a:t>
            </a:r>
            <a:r>
              <a:rPr lang="en-US" sz="1700" dirty="0">
                <a:solidFill>
                  <a:srgbClr val="FFFF00"/>
                </a:solidFill>
                <a:latin typeface="Times New Roman" pitchFamily="18" charset="0"/>
              </a:rPr>
              <a:t>DS</a:t>
            </a:r>
            <a:r>
              <a:rPr lang="en-US" sz="1700" baseline="-25000" dirty="0">
                <a:solidFill>
                  <a:srgbClr val="FFFF00"/>
                </a:solidFill>
                <a:latin typeface="Times New Roman" pitchFamily="18" charset="0"/>
              </a:rPr>
              <a:t>2</a:t>
            </a:r>
            <a:r>
              <a:rPr lang="en-US" sz="1700" dirty="0">
                <a:solidFill>
                  <a:srgbClr val="FFFF00"/>
                </a:solidFill>
                <a:latin typeface="Times New Roman" pitchFamily="18" charset="0"/>
              </a:rPr>
              <a:t>-VASc factor confers risk of stroke and death</a:t>
            </a:r>
          </a:p>
          <a:p>
            <a:pPr marL="285750" indent="-285750" defTabSz="914400">
              <a:buFont typeface="Arial"/>
              <a:buChar char="•"/>
            </a:pPr>
            <a:r>
              <a:rPr lang="en-US" sz="1700" dirty="0">
                <a:solidFill>
                  <a:srgbClr val="FFFF00"/>
                </a:solidFill>
                <a:latin typeface="Times New Roman" pitchFamily="18" charset="0"/>
              </a:rPr>
              <a:t>The NCB is +</a:t>
            </a:r>
            <a:r>
              <a:rPr lang="en-US" sz="1700" dirty="0" err="1">
                <a:solidFill>
                  <a:srgbClr val="FFFF00"/>
                </a:solidFill>
                <a:latin typeface="Times New Roman" pitchFamily="18" charset="0"/>
              </a:rPr>
              <a:t>ve</a:t>
            </a:r>
            <a:r>
              <a:rPr lang="en-US" sz="1700" dirty="0">
                <a:solidFill>
                  <a:srgbClr val="FFFF00"/>
                </a:solidFill>
                <a:latin typeface="Times New Roman" pitchFamily="18" charset="0"/>
              </a:rPr>
              <a:t> for OAC even with 1 stroke risk factor</a:t>
            </a:r>
          </a:p>
        </p:txBody>
      </p:sp>
    </p:spTree>
    <p:extLst>
      <p:ext uri="{BB962C8B-B14F-4D97-AF65-F5344CB8AC3E}">
        <p14:creationId xmlns:p14="http://schemas.microsoft.com/office/powerpoint/2010/main" val="1407032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Escardio_EHRA">
  <a:themeElements>
    <a:clrScheme name="ESC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008294"/>
      </a:accent1>
      <a:accent2>
        <a:srgbClr val="D00040"/>
      </a:accent2>
      <a:accent3>
        <a:srgbClr val="80C453"/>
      </a:accent3>
      <a:accent4>
        <a:srgbClr val="741472"/>
      </a:accent4>
      <a:accent5>
        <a:srgbClr val="00476C"/>
      </a:accent5>
      <a:accent6>
        <a:srgbClr val="B00B7C"/>
      </a:accent6>
      <a:hlink>
        <a:srgbClr val="F8B836"/>
      </a:hlink>
      <a:folHlink>
        <a:srgbClr val="F5832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9_slide template UoA UoB Aalborg 2009">
  <a:themeElements>
    <a:clrScheme name="">
      <a:dk1>
        <a:srgbClr val="808080"/>
      </a:dk1>
      <a:lt1>
        <a:srgbClr val="FFFFFF"/>
      </a:lt1>
      <a:dk2>
        <a:srgbClr val="000066"/>
      </a:dk2>
      <a:lt2>
        <a:srgbClr val="FFFF00"/>
      </a:lt2>
      <a:accent1>
        <a:srgbClr val="00CC99"/>
      </a:accent1>
      <a:accent2>
        <a:srgbClr val="3333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Lip Slide and COI template" id="{62158DBF-5B6B-5D41-903B-9B3247E85BA0}" vid="{5F8609EE-D81E-8445-BF73-8BA9F6FFAD42}"/>
    </a:ext>
  </a:extLst>
</a:theme>
</file>

<file path=ppt/theme/theme11.xml><?xml version="1.0" encoding="utf-8"?>
<a:theme xmlns:a="http://schemas.openxmlformats.org/drawingml/2006/main" name="9_slide template UoA UoB Aalborg 2009">
  <a:themeElements>
    <a:clrScheme name="">
      <a:dk1>
        <a:srgbClr val="808080"/>
      </a:dk1>
      <a:lt1>
        <a:srgbClr val="FFFFFF"/>
      </a:lt1>
      <a:dk2>
        <a:srgbClr val="000066"/>
      </a:dk2>
      <a:lt2>
        <a:srgbClr val="FFFF00"/>
      </a:lt2>
      <a:accent1>
        <a:srgbClr val="00CC99"/>
      </a:accent1>
      <a:accent2>
        <a:srgbClr val="3333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Default Design">
  <a:themeElements>
    <a:clrScheme name="">
      <a:dk1>
        <a:srgbClr val="808080"/>
      </a:dk1>
      <a:lt1>
        <a:srgbClr val="FFFFFF"/>
      </a:lt1>
      <a:dk2>
        <a:srgbClr val="000066"/>
      </a:dk2>
      <a:lt2>
        <a:srgbClr val="FFFF00"/>
      </a:lt2>
      <a:accent1>
        <a:srgbClr val="00CC99"/>
      </a:accent1>
      <a:accent2>
        <a:srgbClr val="3333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slidetemplate2009">
  <a:themeElements>
    <a:clrScheme name="">
      <a:dk1>
        <a:srgbClr val="808080"/>
      </a:dk1>
      <a:lt1>
        <a:srgbClr val="FFFFFF"/>
      </a:lt1>
      <a:dk2>
        <a:srgbClr val="000066"/>
      </a:dk2>
      <a:lt2>
        <a:srgbClr val="FFFF00"/>
      </a:lt2>
      <a:accent1>
        <a:srgbClr val="00CC99"/>
      </a:accent1>
      <a:accent2>
        <a:srgbClr val="3333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7_Default Theme">
  <a:themeElements>
    <a:clrScheme name="">
      <a:dk1>
        <a:srgbClr val="808080"/>
      </a:dk1>
      <a:lt1>
        <a:srgbClr val="FFFFFF"/>
      </a:lt1>
      <a:dk2>
        <a:srgbClr val="000066"/>
      </a:dk2>
      <a:lt2>
        <a:srgbClr val="FFFF00"/>
      </a:lt2>
      <a:accent1>
        <a:srgbClr val="00CC99"/>
      </a:accent1>
      <a:accent2>
        <a:srgbClr val="3333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3_slide template UoA UoB Aalborg 2009">
  <a:themeElements>
    <a:clrScheme name="">
      <a:dk1>
        <a:srgbClr val="808080"/>
      </a:dk1>
      <a:lt1>
        <a:srgbClr val="FFFFFF"/>
      </a:lt1>
      <a:dk2>
        <a:srgbClr val="000066"/>
      </a:dk2>
      <a:lt2>
        <a:srgbClr val="FFFF00"/>
      </a:lt2>
      <a:accent1>
        <a:srgbClr val="00CC99"/>
      </a:accent1>
      <a:accent2>
        <a:srgbClr val="3333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Slide Template 2013">
  <a:themeElements>
    <a:clrScheme name="">
      <a:dk1>
        <a:srgbClr val="808080"/>
      </a:dk1>
      <a:lt1>
        <a:srgbClr val="FFFFFF"/>
      </a:lt1>
      <a:dk2>
        <a:srgbClr val="000066"/>
      </a:dk2>
      <a:lt2>
        <a:srgbClr val="FFFF00"/>
      </a:lt2>
      <a:accent1>
        <a:srgbClr val="00CC99"/>
      </a:accent1>
      <a:accent2>
        <a:srgbClr val="3333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6_Default Theme">
  <a:themeElements>
    <a:clrScheme name="">
      <a:dk1>
        <a:srgbClr val="808080"/>
      </a:dk1>
      <a:lt1>
        <a:srgbClr val="FFFFFF"/>
      </a:lt1>
      <a:dk2>
        <a:srgbClr val="000066"/>
      </a:dk2>
      <a:lt2>
        <a:srgbClr val="FFFF00"/>
      </a:lt2>
      <a:accent1>
        <a:srgbClr val="00CC99"/>
      </a:accent1>
      <a:accent2>
        <a:srgbClr val="3333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2_slide template UoA UoB Aalborg 2009">
  <a:themeElements>
    <a:clrScheme name="">
      <a:dk1>
        <a:srgbClr val="808080"/>
      </a:dk1>
      <a:lt1>
        <a:srgbClr val="FFFFFF"/>
      </a:lt1>
      <a:dk2>
        <a:srgbClr val="000066"/>
      </a:dk2>
      <a:lt2>
        <a:srgbClr val="FFFF00"/>
      </a:lt2>
      <a:accent1>
        <a:srgbClr val="00CC99"/>
      </a:accent1>
      <a:accent2>
        <a:srgbClr val="3333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6_slide template UoA UoB Aalborg 2009">
  <a:themeElements>
    <a:clrScheme name="">
      <a:dk1>
        <a:srgbClr val="808080"/>
      </a:dk1>
      <a:lt1>
        <a:srgbClr val="FFFFFF"/>
      </a:lt1>
      <a:dk2>
        <a:srgbClr val="000066"/>
      </a:dk2>
      <a:lt2>
        <a:srgbClr val="FFFF00"/>
      </a:lt2>
      <a:accent1>
        <a:srgbClr val="00CC99"/>
      </a:accent1>
      <a:accent2>
        <a:srgbClr val="3333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Theme">
  <a:themeElements>
    <a:clrScheme name="">
      <a:dk1>
        <a:srgbClr val="808080"/>
      </a:dk1>
      <a:lt1>
        <a:srgbClr val="FFFFFF"/>
      </a:lt1>
      <a:dk2>
        <a:srgbClr val="000066"/>
      </a:dk2>
      <a:lt2>
        <a:srgbClr val="FFFF00"/>
      </a:lt2>
      <a:accent1>
        <a:srgbClr val="00CC99"/>
      </a:accent1>
      <a:accent2>
        <a:srgbClr val="3333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4_Default Theme">
  <a:themeElements>
    <a:clrScheme name="">
      <a:dk1>
        <a:srgbClr val="808080"/>
      </a:dk1>
      <a:lt1>
        <a:srgbClr val="FFFFFF"/>
      </a:lt1>
      <a:dk2>
        <a:srgbClr val="000066"/>
      </a:dk2>
      <a:lt2>
        <a:srgbClr val="FFFF00"/>
      </a:lt2>
      <a:accent1>
        <a:srgbClr val="00CC99"/>
      </a:accent1>
      <a:accent2>
        <a:srgbClr val="3333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0_Default Theme">
  <a:themeElements>
    <a:clrScheme name="">
      <a:dk1>
        <a:srgbClr val="808080"/>
      </a:dk1>
      <a:lt1>
        <a:srgbClr val="FFFFFF"/>
      </a:lt1>
      <a:dk2>
        <a:srgbClr val="000066"/>
      </a:dk2>
      <a:lt2>
        <a:srgbClr val="FFFF00"/>
      </a:lt2>
      <a:accent1>
        <a:srgbClr val="00CC99"/>
      </a:accent1>
      <a:accent2>
        <a:srgbClr val="3333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8_Default Theme">
  <a:themeElements>
    <a:clrScheme name="">
      <a:dk1>
        <a:srgbClr val="808080"/>
      </a:dk1>
      <a:lt1>
        <a:srgbClr val="FFFFFF"/>
      </a:lt1>
      <a:dk2>
        <a:srgbClr val="000066"/>
      </a:dk2>
      <a:lt2>
        <a:srgbClr val="FFFF00"/>
      </a:lt2>
      <a:accent1>
        <a:srgbClr val="00CC99"/>
      </a:accent1>
      <a:accent2>
        <a:srgbClr val="3333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PLATE_ESC_JUILLET 2015">
  <a:themeElements>
    <a:clrScheme name="Personnalisé ESC">
      <a:dk1>
        <a:srgbClr val="000000"/>
      </a:dk1>
      <a:lt1>
        <a:srgbClr val="FFFFFF"/>
      </a:lt1>
      <a:dk2>
        <a:srgbClr val="595959"/>
      </a:dk2>
      <a:lt2>
        <a:srgbClr val="D00040"/>
      </a:lt2>
      <a:accent1>
        <a:srgbClr val="4CABB7"/>
      </a:accent1>
      <a:accent2>
        <a:srgbClr val="FFC000"/>
      </a:accent2>
      <a:accent3>
        <a:srgbClr val="F79646"/>
      </a:accent3>
      <a:accent4>
        <a:srgbClr val="FFFF00"/>
      </a:accent4>
      <a:accent5>
        <a:srgbClr val="92D050"/>
      </a:accent5>
      <a:accent6>
        <a:srgbClr val="9966FF"/>
      </a:accent6>
      <a:hlink>
        <a:srgbClr val="333333"/>
      </a:hlink>
      <a:folHlink>
        <a:srgbClr val="C0C0C0"/>
      </a:folHlink>
    </a:clrScheme>
    <a:fontScheme name="Personnalisé 8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Default Theme">
  <a:themeElements>
    <a:clrScheme name="">
      <a:dk1>
        <a:srgbClr val="808080"/>
      </a:dk1>
      <a:lt1>
        <a:srgbClr val="FFFFFF"/>
      </a:lt1>
      <a:dk2>
        <a:srgbClr val="000066"/>
      </a:dk2>
      <a:lt2>
        <a:srgbClr val="FFFF00"/>
      </a:lt2>
      <a:accent1>
        <a:srgbClr val="00CC99"/>
      </a:accent1>
      <a:accent2>
        <a:srgbClr val="3333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Slide Template 2013">
  <a:themeElements>
    <a:clrScheme name="">
      <a:dk1>
        <a:srgbClr val="808080"/>
      </a:dk1>
      <a:lt1>
        <a:srgbClr val="FFFFFF"/>
      </a:lt1>
      <a:dk2>
        <a:srgbClr val="000066"/>
      </a:dk2>
      <a:lt2>
        <a:srgbClr val="FFFF00"/>
      </a:lt2>
      <a:accent1>
        <a:srgbClr val="00CC99"/>
      </a:accent1>
      <a:accent2>
        <a:srgbClr val="3333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1_slide template UoA UoB Aalborg 2009">
  <a:themeElements>
    <a:clrScheme name="">
      <a:dk1>
        <a:srgbClr val="808080"/>
      </a:dk1>
      <a:lt1>
        <a:srgbClr val="FFFFFF"/>
      </a:lt1>
      <a:dk2>
        <a:srgbClr val="000066"/>
      </a:dk2>
      <a:lt2>
        <a:srgbClr val="FFFF00"/>
      </a:lt2>
      <a:accent1>
        <a:srgbClr val="00CC99"/>
      </a:accent1>
      <a:accent2>
        <a:srgbClr val="3333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1_Default Theme">
  <a:themeElements>
    <a:clrScheme name="">
      <a:dk1>
        <a:srgbClr val="808080"/>
      </a:dk1>
      <a:lt1>
        <a:srgbClr val="FFFFFF"/>
      </a:lt1>
      <a:dk2>
        <a:srgbClr val="000066"/>
      </a:dk2>
      <a:lt2>
        <a:srgbClr val="FFFF00"/>
      </a:lt2>
      <a:accent1>
        <a:srgbClr val="00CC99"/>
      </a:accent1>
      <a:accent2>
        <a:srgbClr val="3333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Default Theme">
  <a:themeElements>
    <a:clrScheme name="">
      <a:dk1>
        <a:srgbClr val="808080"/>
      </a:dk1>
      <a:lt1>
        <a:srgbClr val="FFFFFF"/>
      </a:lt1>
      <a:dk2>
        <a:srgbClr val="000066"/>
      </a:dk2>
      <a:lt2>
        <a:srgbClr val="FFFF00"/>
      </a:lt2>
      <a:accent1>
        <a:srgbClr val="00CC99"/>
      </a:accent1>
      <a:accent2>
        <a:srgbClr val="3333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5_slide template UoA UoB Aalborg 2009">
  <a:themeElements>
    <a:clrScheme name="">
      <a:dk1>
        <a:srgbClr val="808080"/>
      </a:dk1>
      <a:lt1>
        <a:srgbClr val="FFFFFF"/>
      </a:lt1>
      <a:dk2>
        <a:srgbClr val="000066"/>
      </a:dk2>
      <a:lt2>
        <a:srgbClr val="FFFF00"/>
      </a:lt2>
      <a:accent1>
        <a:srgbClr val="00CC99"/>
      </a:accent1>
      <a:accent2>
        <a:srgbClr val="3333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">
    <a:dk1>
      <a:srgbClr val="808080"/>
    </a:dk1>
    <a:lt1>
      <a:srgbClr val="FFFFFF"/>
    </a:lt1>
    <a:dk2>
      <a:srgbClr val="000066"/>
    </a:dk2>
    <a:lt2>
      <a:srgbClr val="FFFF00"/>
    </a:lt2>
    <a:accent1>
      <a:srgbClr val="00CC99"/>
    </a:accent1>
    <a:accent2>
      <a:srgbClr val="3333CC"/>
    </a:accent2>
    <a:accent3>
      <a:srgbClr val="AAAAB8"/>
    </a:accent3>
    <a:accent4>
      <a:srgbClr val="DADADA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Default Design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Lip Slide title and COI template.pot</Template>
  <TotalTime>2129</TotalTime>
  <Words>2818</Words>
  <Application>Microsoft Office PowerPoint</Application>
  <PresentationFormat>On-screen Show (4:3)</PresentationFormat>
  <Paragraphs>446</Paragraphs>
  <Slides>34</Slides>
  <Notes>3</Notes>
  <HiddenSlides>2</HiddenSlides>
  <MMClips>0</MMClips>
  <ScaleCrop>false</ScaleCrop>
  <HeadingPairs>
    <vt:vector size="6" baseType="variant">
      <vt:variant>
        <vt:lpstr>Theme</vt:lpstr>
      </vt:variant>
      <vt:variant>
        <vt:i4>22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57" baseType="lpstr">
      <vt:lpstr>3_Escardio_EHRA</vt:lpstr>
      <vt:lpstr>Default Theme</vt:lpstr>
      <vt:lpstr>TEMPLATE_ESC_JUILLET 2015</vt:lpstr>
      <vt:lpstr>3_Default Theme</vt:lpstr>
      <vt:lpstr>3_Slide Template 2013</vt:lpstr>
      <vt:lpstr>21_slide template UoA UoB Aalborg 2009</vt:lpstr>
      <vt:lpstr>11_Default Theme</vt:lpstr>
      <vt:lpstr>5_Default Theme</vt:lpstr>
      <vt:lpstr>15_slide template UoA UoB Aalborg 2009</vt:lpstr>
      <vt:lpstr>19_slide template UoA UoB Aalborg 2009</vt:lpstr>
      <vt:lpstr>9_slide template UoA UoB Aalborg 2009</vt:lpstr>
      <vt:lpstr>Default Design</vt:lpstr>
      <vt:lpstr>slidetemplate2009</vt:lpstr>
      <vt:lpstr>7_Default Theme</vt:lpstr>
      <vt:lpstr>3_slide template UoA UoB Aalborg 2009</vt:lpstr>
      <vt:lpstr>Slide Template 2013</vt:lpstr>
      <vt:lpstr>6_Default Theme</vt:lpstr>
      <vt:lpstr>2_slide template UoA UoB Aalborg 2009</vt:lpstr>
      <vt:lpstr>6_slide template UoA UoB Aalborg 2009</vt:lpstr>
      <vt:lpstr>4_Default Theme</vt:lpstr>
      <vt:lpstr>10_Default Theme</vt:lpstr>
      <vt:lpstr>8_Default Theme</vt:lpstr>
      <vt:lpstr>Document</vt:lpstr>
      <vt:lpstr>PROTECT Preventing AF-related stroke  </vt:lpstr>
      <vt:lpstr>Declaration of Interests</vt:lpstr>
      <vt:lpstr>Contribution of AF to Incidence and Outcome of Ischemic Stroke Population-Based L’Aquila Study Marini et al Stroke  2005;36(6):1115-9.</vt:lpstr>
      <vt:lpstr>Decision-making interventions to stop the global AF-related stroke tsunami  Cerasuolo … Lip et al  Int J Stroke 2017, 12(3) 222–228  </vt:lpstr>
      <vt:lpstr>The CHA2DS2-VASc score</vt:lpstr>
      <vt:lpstr>CHA2DS2-VASc for stroke in Asians with AF  Korean Nationwide Sample Cohort Study   Kim … Joung, Lip.   Stroke 2017 DOI: 10.1161/STROKEAHA.117.016926    </vt:lpstr>
      <vt:lpstr>Event rates for different outcomes for non-anticoagulated AF patients with less than 2 Non-Gender Related stroke risk factors   Fauchier … Lip. Stroke 2016 DOI: 10.1161/STROKEAHA.116.013253</vt:lpstr>
      <vt:lpstr>CHA2DS2-VASc Scores of Patients With AF ±Ischemic Stroke: Baseline, Follow-Up, Delta  Chao, Lip et al  J Am Coll Cardiol. 2018;71(2):122–32.  </vt:lpstr>
      <vt:lpstr>Risk stratification and thromboprophylaxis  made easy Lip and Lane Circ J 2014 June; Griffiths and Lip Circulation 2014;130(21):1837-9</vt:lpstr>
      <vt:lpstr>How to apply guidelines into clinical practice   The default is stroke prevention* unless ‘low risk’  *Stroke prevention means oral anticoagulation, whether as well managed warfarin with good TTR or NOAC</vt:lpstr>
      <vt:lpstr>The ‘3 –step’  [PS. It’s not a dance routine] …. to streamline decision-making pathway for stroke prevention in patients with atrial fibrillation Lip et al. Thromb Haemost 2017; 117: 1230–1239  </vt:lpstr>
      <vt:lpstr>The ‘3 –step’  [PS. It’s not a dance routine] …. to streamline decision-making pathway for stroke prevention in patients with atrial fibrillation Lip et al. Thromb Haemost 2017; 117: 1230–1239  </vt:lpstr>
      <vt:lpstr>Streamlining primary and secondary care management pathways for stroke prevention in AF Collaborative working and application of the simple ‘Birmingham 3-step’ approach  Lip, Lane, Sarwar. Eur Heart J. 2017;38(40):2980-2982. </vt:lpstr>
      <vt:lpstr>PowerPoint Presentation</vt:lpstr>
      <vt:lpstr>PowerPoint Presentation</vt:lpstr>
      <vt:lpstr>Anticoagulation Control and Prediction of Adverse Events in Patients With Atrial Fibrillation  Wan et al  Circ Cardiovasc Qual Outcomes. 2008;1:84-91</vt:lpstr>
      <vt:lpstr>Efficacy and safety of 4 high dose NOACs vs warfarin: meta-analysis of phase III trials Ruff CT, et al. Lancet 2014;383:955–62 </vt:lpstr>
      <vt:lpstr>Evolving Changes of the Use of Oral Anticoagulants and Outcomes in Patients with Newly-Diagnosed Atrial Fibrillation  Chao .. .. Lip, Chen. Circulation 2018</vt:lpstr>
      <vt:lpstr>Oral Anticoagulation in Very Elderly Patients with AF- A Nationwide Cohort Study  Chao .. .. Lip Circulation 2018 10.1161/CIRCULATIONAHA.117.031658  </vt:lpstr>
      <vt:lpstr>Oral Anticoagulation in Very Elderly Patients with AF- A Nationwide Cohort Study  Chao .. .. Lip Circulation 2018 10.1161/CIRCULATIONAHA.117.031658  </vt:lpstr>
      <vt:lpstr>Risk of dementia in stroke-free patients diagnosed with atrial fibrillation: data from a population-based cohort  Kim .. Lip, Joung. Eur Heart J 2019 doi:10.1093/eurheartj/ehz386  </vt:lpstr>
      <vt:lpstr>PowerPoint Presentation</vt:lpstr>
      <vt:lpstr>PowerPoint Presentation</vt:lpstr>
      <vt:lpstr>Use bleeding risk assessment appropriately and responsibly</vt:lpstr>
      <vt:lpstr>Bleeding Risk Assessment in AF: Observations on the Use and Misuse of  Bleeding Risk Scores  Lip and Lane.  J Thromb Haemostat 2016 DOI: 10.1111/jth.13386.  </vt:lpstr>
      <vt:lpstr>We need a holistic approach to detection and improving management of patients with AF</vt:lpstr>
      <vt:lpstr>A holistic approach to risk assessment and management of patients with atrial fibrillation?</vt:lpstr>
      <vt:lpstr>PowerPoint Presentation</vt:lpstr>
      <vt:lpstr>PowerPoint Presentation</vt:lpstr>
      <vt:lpstr>Integrated care management of patients with AF  and risk of CV events: The ABC (Atrial fibrillation Better Care) pathway in the ATHERO-AF study cohort. Pastori .. .. Lip  Mayo Clin Proc 2018  DOI:  10.1016/j.mayocp.2018.10.022</vt:lpstr>
      <vt:lpstr>Integrated care management of patients with AF  and risk of CV events: The ABC pathway in the ATHERO-AF study  Pastori .. Lip. Mayo Clin Proc 2018  DOI:  10.1016/j.mayocp.2018.10.022</vt:lpstr>
      <vt:lpstr>PowerPoint Presentation</vt:lpstr>
      <vt:lpstr>PowerPoint Presentation</vt:lpstr>
      <vt:lpstr>Temporal Trends in Incidence, Prevalence, and Mortality of AF in Primary Care Lane .. Lip et al  J Am Heart Assoc. 2017;6:e005155. DOI: 10.1161/JAHA.116.005155  </vt:lpstr>
    </vt:vector>
  </TitlesOfParts>
  <Company>UoB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Evidence based management of  atrial fibrillation ….</dc:title>
  <dc:creator>Gregory Lip</dc:creator>
  <cp:lastModifiedBy>Back Matthew (RBQ)</cp:lastModifiedBy>
  <cp:revision>299</cp:revision>
  <cp:lastPrinted>2019-06-24T06:35:41Z</cp:lastPrinted>
  <dcterms:created xsi:type="dcterms:W3CDTF">2015-01-21T18:26:08Z</dcterms:created>
  <dcterms:modified xsi:type="dcterms:W3CDTF">2019-12-06T12:16:21Z</dcterms:modified>
</cp:coreProperties>
</file>