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30" r:id="rId2"/>
    <p:sldId id="376" r:id="rId3"/>
    <p:sldId id="378" r:id="rId4"/>
    <p:sldId id="381" r:id="rId5"/>
    <p:sldId id="379" r:id="rId6"/>
    <p:sldId id="383" r:id="rId7"/>
    <p:sldId id="384" r:id="rId8"/>
    <p:sldId id="364" r:id="rId9"/>
    <p:sldId id="365" r:id="rId10"/>
    <p:sldId id="367" r:id="rId11"/>
    <p:sldId id="368" r:id="rId12"/>
    <p:sldId id="369" r:id="rId13"/>
    <p:sldId id="370" r:id="rId14"/>
    <p:sldId id="394" r:id="rId15"/>
    <p:sldId id="392" r:id="rId16"/>
    <p:sldId id="395" r:id="rId17"/>
    <p:sldId id="371" r:id="rId18"/>
    <p:sldId id="372" r:id="rId19"/>
    <p:sldId id="373" r:id="rId20"/>
    <p:sldId id="397" r:id="rId21"/>
    <p:sldId id="374" r:id="rId22"/>
    <p:sldId id="387" r:id="rId23"/>
    <p:sldId id="399" r:id="rId24"/>
    <p:sldId id="409" r:id="rId25"/>
    <p:sldId id="385" r:id="rId26"/>
    <p:sldId id="389" r:id="rId27"/>
    <p:sldId id="391" r:id="rId28"/>
    <p:sldId id="396" r:id="rId29"/>
    <p:sldId id="375" r:id="rId3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711" autoAdjust="0"/>
  </p:normalViewPr>
  <p:slideViewPr>
    <p:cSldViewPr snapToGrid="0">
      <p:cViewPr>
        <p:scale>
          <a:sx n="121" d="100"/>
          <a:sy n="121" d="100"/>
        </p:scale>
        <p:origin x="-192" y="-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5997F-BC98-46D9-8684-9721840D3200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D960B-AC24-42C5-BC0E-7646AF472A4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149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2C0BE-B809-4874-BC9D-96A8A1DF87F1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31631-0F89-4317-B9E1-DB9652B49A3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30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1855-2D36-CE41-BA2B-9CC7F1CD50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61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31631-0F89-4317-B9E1-DB9652B49A3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881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D5EB5-28E4-4640-8DF8-3DFD348F77A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983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31631-0F89-4317-B9E1-DB9652B49A37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436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31631-0F89-4317-B9E1-DB9652B49A37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799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D5EB5-28E4-4640-8DF8-3DFD348F77A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952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8FF2F-B852-AE42-807D-C95A19F9CB7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70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3C19BC-A87A-F743-9BC4-27A7368E91D9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latin typeface="Arial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BE7664-63FE-AB46-A69D-FB5ACF1A5B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51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72A543-7D43-3747-B043-99582A40B1A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31631-0F89-4317-B9E1-DB9652B49A37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029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524081-7F3C-EE45-BD8E-DBC7F849FA41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latin typeface="Arial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CBF2DB4-989B-E742-B76B-E9005B191766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D5EB5-28E4-4640-8DF8-3DFD348F77A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958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494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9143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39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835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3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584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88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996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137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429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035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8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1F5098-C9C8-45F1-9BE5-D89BBCF4F677}" type="datetimeFigureOut">
              <a:rPr lang="en-GB" smtClean="0"/>
              <a:pPr/>
              <a:t>26/11/2019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97657" y="637748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C07A5A-73CF-4234-B382-46B76BD050A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6981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cmscnsenate.nhs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HHague\APPDATA\LOCAL\TEMP\wza10f\Cheshire and Merseyside Strategic Clinical Networks\Cheshire and Merseyside Strategic Clinical Networks colB.jpg"/>
          <p:cNvPicPr/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838" y="352235"/>
            <a:ext cx="1616075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449491" y="6262099"/>
            <a:ext cx="3814283" cy="595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1100" b="1" dirty="0" smtClean="0">
                <a:solidFill>
                  <a:srgbClr val="990099"/>
                </a:solidFill>
                <a:hlinkClick r:id="rId14"/>
              </a:rPr>
              <a:t>www.cmscnsenate.nhs.uk</a:t>
            </a:r>
            <a:r>
              <a:rPr lang="en-GB" sz="1100" dirty="0" smtClean="0">
                <a:solidFill>
                  <a:schemeClr val="tx1"/>
                </a:solidFill>
              </a:rPr>
              <a:t>	   </a:t>
            </a:r>
            <a:r>
              <a:rPr lang="en-GB" sz="1100" dirty="0" smtClean="0">
                <a:solidFill>
                  <a:schemeClr val="tx2"/>
                </a:solidFill>
              </a:rPr>
              <a:t>@</a:t>
            </a:r>
            <a:r>
              <a:rPr lang="en-GB" sz="1100" dirty="0" err="1" smtClean="0">
                <a:solidFill>
                  <a:schemeClr val="tx2"/>
                </a:solidFill>
              </a:rPr>
              <a:t>cmscnSenate</a:t>
            </a:r>
            <a:endParaRPr lang="en-GB" sz="1100" dirty="0" smtClean="0">
              <a:solidFill>
                <a:schemeClr val="tx2"/>
              </a:solidFill>
            </a:endParaRPr>
          </a:p>
        </p:txBody>
      </p:sp>
      <p:pic>
        <p:nvPicPr>
          <p:cNvPr id="9" name="Picture 8" descr="thCA4I41R2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18" y="6465434"/>
            <a:ext cx="189230" cy="189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58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ampaignresources.phe.gov.uk/resources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7808" y="1920818"/>
            <a:ext cx="8509407" cy="16269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ATRIAL FIBRILLATION </a:t>
            </a:r>
            <a:r>
              <a:rPr lang="mr-IN" sz="4400" dirty="0" smtClean="0">
                <a:solidFill>
                  <a:schemeClr val="tx1"/>
                </a:solidFill>
              </a:rPr>
              <a:t>–</a:t>
            </a:r>
            <a:r>
              <a:rPr lang="en-US" sz="4400" b="1" dirty="0" smtClean="0">
                <a:solidFill>
                  <a:schemeClr val="tx1"/>
                </a:solidFill>
              </a:rPr>
              <a:t>Better care </a:t>
            </a:r>
            <a:r>
              <a:rPr lang="en-US" b="1" dirty="0" smtClean="0">
                <a:solidFill>
                  <a:srgbClr val="0000FF"/>
                </a:solidFill>
              </a:rPr>
              <a:t>PREVENTION</a:t>
            </a:r>
            <a:r>
              <a:rPr lang="en-US" sz="4400" dirty="0" smtClean="0">
                <a:solidFill>
                  <a:srgbClr val="0000FF"/>
                </a:solidFill>
              </a:rPr>
              <a:t> </a:t>
            </a:r>
            <a:endParaRPr lang="en-US" sz="4400" dirty="0">
              <a:solidFill>
                <a:srgbClr val="0000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8023" y="4502900"/>
            <a:ext cx="6171437" cy="100764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DR BRUCE TAYLOR 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SCN &amp;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HCP PRIMARY CARE CVD ADVISOR 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1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3"/>
          <p:cNvSpPr>
            <a:spLocks noGrp="1" noChangeArrowheads="1"/>
          </p:cNvSpPr>
          <p:nvPr>
            <p:ph type="title"/>
          </p:nvPr>
        </p:nvSpPr>
        <p:spPr>
          <a:xfrm>
            <a:off x="624417" y="333375"/>
            <a:ext cx="109728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+mj-cs"/>
              </a:rPr>
              <a:t>Prevalence of AF increases with age</a:t>
            </a:r>
            <a:endParaRPr lang="en-US" dirty="0" smtClean="0">
              <a:ea typeface="+mj-ea"/>
              <a:cs typeface="+mj-cs"/>
            </a:endParaRPr>
          </a:p>
        </p:txBody>
      </p:sp>
      <p:grpSp>
        <p:nvGrpSpPr>
          <p:cNvPr id="13314" name="Group 104"/>
          <p:cNvGrpSpPr>
            <a:grpSpLocks/>
          </p:cNvGrpSpPr>
          <p:nvPr/>
        </p:nvGrpSpPr>
        <p:grpSpPr bwMode="auto">
          <a:xfrm>
            <a:off x="1408042" y="1412875"/>
            <a:ext cx="8944576" cy="4737069"/>
            <a:chOff x="503685" y="1466758"/>
            <a:chExt cx="4004815" cy="4736911"/>
          </a:xfrm>
        </p:grpSpPr>
        <p:sp>
          <p:nvSpPr>
            <p:cNvPr id="13315" name="Rectangle 18"/>
            <p:cNvSpPr>
              <a:spLocks noChangeArrowheads="1"/>
            </p:cNvSpPr>
            <p:nvPr/>
          </p:nvSpPr>
          <p:spPr bwMode="auto">
            <a:xfrm>
              <a:off x="4108450" y="2174875"/>
              <a:ext cx="161925" cy="3187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16" name="Rectangle 19"/>
            <p:cNvSpPr>
              <a:spLocks noChangeArrowheads="1"/>
            </p:cNvSpPr>
            <p:nvPr/>
          </p:nvSpPr>
          <p:spPr bwMode="auto">
            <a:xfrm>
              <a:off x="4270375" y="2095500"/>
              <a:ext cx="161925" cy="326707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17" name="Rectangle 20"/>
            <p:cNvSpPr>
              <a:spLocks noChangeArrowheads="1"/>
            </p:cNvSpPr>
            <p:nvPr/>
          </p:nvSpPr>
          <p:spPr bwMode="auto">
            <a:xfrm>
              <a:off x="3632200" y="3043238"/>
              <a:ext cx="161925" cy="23193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18" name="Rectangle 21"/>
            <p:cNvSpPr>
              <a:spLocks noChangeArrowheads="1"/>
            </p:cNvSpPr>
            <p:nvPr/>
          </p:nvSpPr>
          <p:spPr bwMode="auto">
            <a:xfrm>
              <a:off x="3794125" y="2586038"/>
              <a:ext cx="161925" cy="277653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19" name="Rectangle 22"/>
            <p:cNvSpPr>
              <a:spLocks noChangeArrowheads="1"/>
            </p:cNvSpPr>
            <p:nvPr/>
          </p:nvSpPr>
          <p:spPr bwMode="auto">
            <a:xfrm>
              <a:off x="3155950" y="4179888"/>
              <a:ext cx="161925" cy="11826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0" name="Rectangle 23"/>
            <p:cNvSpPr>
              <a:spLocks noChangeArrowheads="1"/>
            </p:cNvSpPr>
            <p:nvPr/>
          </p:nvSpPr>
          <p:spPr bwMode="auto">
            <a:xfrm>
              <a:off x="3317875" y="2987675"/>
              <a:ext cx="161925" cy="23749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1" name="Rectangle 24"/>
            <p:cNvSpPr>
              <a:spLocks noChangeArrowheads="1"/>
            </p:cNvSpPr>
            <p:nvPr/>
          </p:nvSpPr>
          <p:spPr bwMode="auto">
            <a:xfrm>
              <a:off x="2679700" y="4381500"/>
              <a:ext cx="161925" cy="981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2" name="Rectangle 25"/>
            <p:cNvSpPr>
              <a:spLocks noChangeArrowheads="1"/>
            </p:cNvSpPr>
            <p:nvPr/>
          </p:nvSpPr>
          <p:spPr bwMode="auto">
            <a:xfrm>
              <a:off x="2841625" y="4102100"/>
              <a:ext cx="161925" cy="126047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3" name="Rectangle 26"/>
            <p:cNvSpPr>
              <a:spLocks noChangeArrowheads="1"/>
            </p:cNvSpPr>
            <p:nvPr/>
          </p:nvSpPr>
          <p:spPr bwMode="auto">
            <a:xfrm>
              <a:off x="2203450" y="4838700"/>
              <a:ext cx="16192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4" name="Rectangle 27"/>
            <p:cNvSpPr>
              <a:spLocks noChangeArrowheads="1"/>
            </p:cNvSpPr>
            <p:nvPr/>
          </p:nvSpPr>
          <p:spPr bwMode="auto">
            <a:xfrm>
              <a:off x="2365375" y="4414838"/>
              <a:ext cx="161925" cy="94773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5" name="Rectangle 28"/>
            <p:cNvSpPr>
              <a:spLocks noChangeArrowheads="1"/>
            </p:cNvSpPr>
            <p:nvPr/>
          </p:nvSpPr>
          <p:spPr bwMode="auto">
            <a:xfrm>
              <a:off x="1727200" y="5183188"/>
              <a:ext cx="161925" cy="179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6" name="Rectangle 29"/>
            <p:cNvSpPr>
              <a:spLocks noChangeArrowheads="1"/>
            </p:cNvSpPr>
            <p:nvPr/>
          </p:nvSpPr>
          <p:spPr bwMode="auto">
            <a:xfrm>
              <a:off x="1889125" y="4883150"/>
              <a:ext cx="161925" cy="4794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7" name="Rectangle 30"/>
            <p:cNvSpPr>
              <a:spLocks noChangeArrowheads="1"/>
            </p:cNvSpPr>
            <p:nvPr/>
          </p:nvSpPr>
          <p:spPr bwMode="auto">
            <a:xfrm>
              <a:off x="1252538" y="5251450"/>
              <a:ext cx="161925" cy="1111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8" name="Rectangle 31"/>
            <p:cNvSpPr>
              <a:spLocks noChangeArrowheads="1"/>
            </p:cNvSpPr>
            <p:nvPr/>
          </p:nvSpPr>
          <p:spPr bwMode="auto">
            <a:xfrm>
              <a:off x="1414463" y="5216525"/>
              <a:ext cx="161925" cy="14605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9" name="Rectangle 32"/>
            <p:cNvSpPr>
              <a:spLocks noChangeArrowheads="1"/>
            </p:cNvSpPr>
            <p:nvPr/>
          </p:nvSpPr>
          <p:spPr bwMode="auto">
            <a:xfrm>
              <a:off x="1725529" y="1914550"/>
              <a:ext cx="653887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/>
                <a:t>Women (n=4053)</a:t>
              </a:r>
            </a:p>
          </p:txBody>
        </p: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2633622" y="5883463"/>
              <a:ext cx="409514" cy="320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GB" sz="1600"/>
                <a:t>Age (yrs)</a:t>
              </a:r>
              <a:endParaRPr lang="en-US" sz="1600" baseline="30000"/>
            </a:p>
          </p:txBody>
        </p:sp>
        <p:sp>
          <p:nvSpPr>
            <p:cNvPr id="13331" name="Rectangle 37"/>
            <p:cNvSpPr>
              <a:spLocks noChangeArrowheads="1"/>
            </p:cNvSpPr>
            <p:nvPr/>
          </p:nvSpPr>
          <p:spPr bwMode="auto">
            <a:xfrm>
              <a:off x="1344770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55</a:t>
              </a:r>
            </a:p>
            <a:p>
              <a:pPr algn="ctr"/>
              <a:r>
                <a:rPr lang="en-US" sz="1400"/>
                <a:t>–59</a:t>
              </a:r>
            </a:p>
          </p:txBody>
        </p:sp>
        <p:sp>
          <p:nvSpPr>
            <p:cNvPr id="13332" name="Rectangle 38"/>
            <p:cNvSpPr>
              <a:spLocks noChangeArrowheads="1"/>
            </p:cNvSpPr>
            <p:nvPr/>
          </p:nvSpPr>
          <p:spPr bwMode="auto">
            <a:xfrm>
              <a:off x="1819432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60</a:t>
              </a:r>
            </a:p>
            <a:p>
              <a:pPr algn="ctr"/>
              <a:r>
                <a:rPr lang="en-US" sz="1400"/>
                <a:t>–64</a:t>
              </a:r>
            </a:p>
          </p:txBody>
        </p:sp>
        <p:sp>
          <p:nvSpPr>
            <p:cNvPr id="13333" name="Rectangle 39"/>
            <p:cNvSpPr>
              <a:spLocks noChangeArrowheads="1"/>
            </p:cNvSpPr>
            <p:nvPr/>
          </p:nvSpPr>
          <p:spPr bwMode="auto">
            <a:xfrm>
              <a:off x="2295684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65</a:t>
              </a:r>
            </a:p>
            <a:p>
              <a:pPr algn="ctr"/>
              <a:r>
                <a:rPr lang="en-US" sz="1400"/>
                <a:t>–69</a:t>
              </a:r>
            </a:p>
          </p:txBody>
        </p:sp>
        <p:sp>
          <p:nvSpPr>
            <p:cNvPr id="13334" name="Rectangle 40"/>
            <p:cNvSpPr>
              <a:spLocks noChangeArrowheads="1"/>
            </p:cNvSpPr>
            <p:nvPr/>
          </p:nvSpPr>
          <p:spPr bwMode="auto">
            <a:xfrm>
              <a:off x="2771933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70</a:t>
              </a:r>
            </a:p>
            <a:p>
              <a:pPr algn="ctr"/>
              <a:r>
                <a:rPr lang="en-US" sz="1400"/>
                <a:t>–74</a:t>
              </a:r>
            </a:p>
          </p:txBody>
        </p:sp>
        <p:sp>
          <p:nvSpPr>
            <p:cNvPr id="13335" name="Rectangle 41"/>
            <p:cNvSpPr>
              <a:spLocks noChangeArrowheads="1"/>
            </p:cNvSpPr>
            <p:nvPr/>
          </p:nvSpPr>
          <p:spPr bwMode="auto">
            <a:xfrm>
              <a:off x="3248183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75</a:t>
              </a:r>
            </a:p>
            <a:p>
              <a:pPr algn="ctr"/>
              <a:r>
                <a:rPr lang="en-US" sz="1400"/>
                <a:t>–79</a:t>
              </a:r>
            </a:p>
          </p:txBody>
        </p:sp>
        <p:sp>
          <p:nvSpPr>
            <p:cNvPr id="13336" name="Rectangle 42"/>
            <p:cNvSpPr>
              <a:spLocks noChangeArrowheads="1"/>
            </p:cNvSpPr>
            <p:nvPr/>
          </p:nvSpPr>
          <p:spPr bwMode="auto">
            <a:xfrm>
              <a:off x="3724432" y="5429250"/>
              <a:ext cx="137795" cy="525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pPr algn="ctr"/>
              <a:r>
                <a:rPr lang="en-US" sz="1400"/>
                <a:t>80</a:t>
              </a:r>
            </a:p>
            <a:p>
              <a:pPr algn="ctr"/>
              <a:r>
                <a:rPr lang="en-US" sz="1400"/>
                <a:t>–84</a:t>
              </a:r>
            </a:p>
          </p:txBody>
        </p:sp>
        <p:sp>
          <p:nvSpPr>
            <p:cNvPr id="13337" name="Rectangle 43"/>
            <p:cNvSpPr>
              <a:spLocks noChangeArrowheads="1"/>
            </p:cNvSpPr>
            <p:nvPr/>
          </p:nvSpPr>
          <p:spPr bwMode="auto">
            <a:xfrm>
              <a:off x="4090988" y="5429250"/>
              <a:ext cx="137795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46800" rIns="18000" bIns="46800">
              <a:spAutoFit/>
            </a:bodyPr>
            <a:lstStyle/>
            <a:p>
              <a:r>
                <a:rPr lang="en-US" sz="1400"/>
                <a:t>&gt;85</a:t>
              </a:r>
            </a:p>
          </p:txBody>
        </p:sp>
        <p:sp>
          <p:nvSpPr>
            <p:cNvPr id="13338" name="Text Box 16"/>
            <p:cNvSpPr txBox="1">
              <a:spLocks noChangeArrowheads="1"/>
            </p:cNvSpPr>
            <p:nvPr/>
          </p:nvSpPr>
          <p:spPr bwMode="auto">
            <a:xfrm rot="16200000">
              <a:off x="-132439" y="3469323"/>
              <a:ext cx="1415622" cy="143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GB" sz="1600"/>
                <a:t>Prevalence (%)</a:t>
              </a:r>
              <a:endParaRPr lang="en-US" sz="1600"/>
            </a:p>
          </p:txBody>
        </p:sp>
        <p:sp>
          <p:nvSpPr>
            <p:cNvPr id="13339" name="Rectangle 54"/>
            <p:cNvSpPr>
              <a:spLocks noChangeArrowheads="1"/>
            </p:cNvSpPr>
            <p:nvPr/>
          </p:nvSpPr>
          <p:spPr bwMode="auto">
            <a:xfrm>
              <a:off x="827088" y="5229225"/>
              <a:ext cx="122122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0</a:t>
              </a:r>
              <a:endParaRPr lang="en-US" sz="1400"/>
            </a:p>
          </p:txBody>
        </p:sp>
        <p:sp>
          <p:nvSpPr>
            <p:cNvPr id="13340" name="Rectangle 55"/>
            <p:cNvSpPr>
              <a:spLocks noChangeArrowheads="1"/>
            </p:cNvSpPr>
            <p:nvPr/>
          </p:nvSpPr>
          <p:spPr bwMode="auto">
            <a:xfrm>
              <a:off x="827088" y="4316413"/>
              <a:ext cx="122122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5</a:t>
              </a:r>
              <a:endParaRPr lang="en-US" sz="1400"/>
            </a:p>
          </p:txBody>
        </p:sp>
        <p:sp>
          <p:nvSpPr>
            <p:cNvPr id="13341" name="Rectangle 56"/>
            <p:cNvSpPr>
              <a:spLocks noChangeArrowheads="1"/>
            </p:cNvSpPr>
            <p:nvPr/>
          </p:nvSpPr>
          <p:spPr bwMode="auto">
            <a:xfrm>
              <a:off x="730250" y="3405188"/>
              <a:ext cx="162864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10</a:t>
              </a:r>
              <a:endParaRPr lang="en-US" sz="1400"/>
            </a:p>
          </p:txBody>
        </p:sp>
        <p:sp>
          <p:nvSpPr>
            <p:cNvPr id="13342" name="Rectangle 57"/>
            <p:cNvSpPr>
              <a:spLocks noChangeArrowheads="1"/>
            </p:cNvSpPr>
            <p:nvPr/>
          </p:nvSpPr>
          <p:spPr bwMode="auto">
            <a:xfrm>
              <a:off x="730250" y="2492375"/>
              <a:ext cx="162864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15</a:t>
              </a:r>
              <a:endParaRPr lang="en-US" sz="1400"/>
            </a:p>
          </p:txBody>
        </p:sp>
        <p:sp>
          <p:nvSpPr>
            <p:cNvPr id="13343" name="Rectangle 58"/>
            <p:cNvSpPr>
              <a:spLocks noChangeArrowheads="1"/>
            </p:cNvSpPr>
            <p:nvPr/>
          </p:nvSpPr>
          <p:spPr bwMode="auto">
            <a:xfrm>
              <a:off x="730250" y="1581150"/>
              <a:ext cx="162864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20</a:t>
              </a:r>
              <a:endParaRPr lang="en-US" sz="1400"/>
            </a:p>
          </p:txBody>
        </p:sp>
        <p:sp>
          <p:nvSpPr>
            <p:cNvPr id="13344" name="Line 59"/>
            <p:cNvSpPr>
              <a:spLocks noChangeShapeType="1"/>
            </p:cNvSpPr>
            <p:nvPr/>
          </p:nvSpPr>
          <p:spPr bwMode="auto">
            <a:xfrm>
              <a:off x="1176338" y="1717675"/>
              <a:ext cx="0" cy="364490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45" name="Line 60"/>
            <p:cNvSpPr>
              <a:spLocks noChangeShapeType="1"/>
            </p:cNvSpPr>
            <p:nvPr/>
          </p:nvSpPr>
          <p:spPr bwMode="auto">
            <a:xfrm>
              <a:off x="1176338" y="5362575"/>
              <a:ext cx="3332162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46" name="Line 61"/>
            <p:cNvSpPr>
              <a:spLocks noChangeShapeType="1"/>
            </p:cNvSpPr>
            <p:nvPr/>
          </p:nvSpPr>
          <p:spPr bwMode="auto">
            <a:xfrm>
              <a:off x="450850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47" name="Line 62"/>
            <p:cNvSpPr>
              <a:spLocks noChangeShapeType="1"/>
            </p:cNvSpPr>
            <p:nvPr/>
          </p:nvSpPr>
          <p:spPr bwMode="auto">
            <a:xfrm>
              <a:off x="1104900" y="1717675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48" name="Line 63"/>
            <p:cNvSpPr>
              <a:spLocks noChangeShapeType="1"/>
            </p:cNvSpPr>
            <p:nvPr/>
          </p:nvSpPr>
          <p:spPr bwMode="auto">
            <a:xfrm>
              <a:off x="1176338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49" name="Line 64"/>
            <p:cNvSpPr>
              <a:spLocks noChangeShapeType="1"/>
            </p:cNvSpPr>
            <p:nvPr/>
          </p:nvSpPr>
          <p:spPr bwMode="auto">
            <a:xfrm>
              <a:off x="165100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0" name="Line 65"/>
            <p:cNvSpPr>
              <a:spLocks noChangeShapeType="1"/>
            </p:cNvSpPr>
            <p:nvPr/>
          </p:nvSpPr>
          <p:spPr bwMode="auto">
            <a:xfrm>
              <a:off x="212725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1" name="Line 66"/>
            <p:cNvSpPr>
              <a:spLocks noChangeShapeType="1"/>
            </p:cNvSpPr>
            <p:nvPr/>
          </p:nvSpPr>
          <p:spPr bwMode="auto">
            <a:xfrm>
              <a:off x="260350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2" name="Line 67"/>
            <p:cNvSpPr>
              <a:spLocks noChangeShapeType="1"/>
            </p:cNvSpPr>
            <p:nvPr/>
          </p:nvSpPr>
          <p:spPr bwMode="auto">
            <a:xfrm>
              <a:off x="307975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3" name="Line 68"/>
            <p:cNvSpPr>
              <a:spLocks noChangeShapeType="1"/>
            </p:cNvSpPr>
            <p:nvPr/>
          </p:nvSpPr>
          <p:spPr bwMode="auto">
            <a:xfrm>
              <a:off x="355600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4" name="Line 69"/>
            <p:cNvSpPr>
              <a:spLocks noChangeShapeType="1"/>
            </p:cNvSpPr>
            <p:nvPr/>
          </p:nvSpPr>
          <p:spPr bwMode="auto">
            <a:xfrm>
              <a:off x="4032250" y="5362575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5" name="Line 70"/>
            <p:cNvSpPr>
              <a:spLocks noChangeShapeType="1"/>
            </p:cNvSpPr>
            <p:nvPr/>
          </p:nvSpPr>
          <p:spPr bwMode="auto">
            <a:xfrm>
              <a:off x="1104900" y="2628900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6" name="Line 71"/>
            <p:cNvSpPr>
              <a:spLocks noChangeShapeType="1"/>
            </p:cNvSpPr>
            <p:nvPr/>
          </p:nvSpPr>
          <p:spPr bwMode="auto">
            <a:xfrm>
              <a:off x="1104900" y="3540125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7" name="Line 72"/>
            <p:cNvSpPr>
              <a:spLocks noChangeShapeType="1"/>
            </p:cNvSpPr>
            <p:nvPr/>
          </p:nvSpPr>
          <p:spPr bwMode="auto">
            <a:xfrm>
              <a:off x="1104900" y="4451350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8" name="Line 73"/>
            <p:cNvSpPr>
              <a:spLocks noChangeShapeType="1"/>
            </p:cNvSpPr>
            <p:nvPr/>
          </p:nvSpPr>
          <p:spPr bwMode="auto">
            <a:xfrm>
              <a:off x="1104900" y="5362575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3359" name="Text Box 17"/>
            <p:cNvSpPr txBox="1">
              <a:spLocks noChangeArrowheads="1"/>
            </p:cNvSpPr>
            <p:nvPr/>
          </p:nvSpPr>
          <p:spPr bwMode="auto">
            <a:xfrm>
              <a:off x="2491566" y="1466758"/>
              <a:ext cx="1346591" cy="320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361950" algn="l"/>
                </a:tabLs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GB" sz="1600" b="1"/>
                <a:t>European age-related prevalence</a:t>
              </a:r>
              <a:endParaRPr lang="en-US" sz="1600" b="1" baseline="30000"/>
            </a:p>
          </p:txBody>
        </p:sp>
        <p:sp>
          <p:nvSpPr>
            <p:cNvPr id="13360" name="Rectangle 97"/>
            <p:cNvSpPr>
              <a:spLocks noChangeArrowheads="1"/>
            </p:cNvSpPr>
            <p:nvPr/>
          </p:nvSpPr>
          <p:spPr bwMode="auto">
            <a:xfrm>
              <a:off x="1725529" y="2259052"/>
              <a:ext cx="544496" cy="30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400">
                  <a:solidFill>
                    <a:srgbClr val="00498B"/>
                  </a:solidFill>
                </a:rPr>
                <a:t>Men (n=2590)</a:t>
              </a:r>
              <a:endParaRPr lang="en-US" sz="1400"/>
            </a:p>
          </p:txBody>
        </p:sp>
        <p:sp>
          <p:nvSpPr>
            <p:cNvPr id="13361" name="Rectangle 100"/>
            <p:cNvSpPr>
              <a:spLocks noChangeArrowheads="1"/>
            </p:cNvSpPr>
            <p:nvPr/>
          </p:nvSpPr>
          <p:spPr bwMode="auto">
            <a:xfrm>
              <a:off x="1546225" y="1960563"/>
              <a:ext cx="179388" cy="179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4" tIns="45708" rIns="91414" bIns="45708" anchor="ctr"/>
            <a:lstStyle/>
            <a:p>
              <a:endParaRPr lang="en-GB"/>
            </a:p>
          </p:txBody>
        </p:sp>
        <p:sp>
          <p:nvSpPr>
            <p:cNvPr id="13362" name="Rectangle 101"/>
            <p:cNvSpPr>
              <a:spLocks noChangeArrowheads="1"/>
            </p:cNvSpPr>
            <p:nvPr/>
          </p:nvSpPr>
          <p:spPr bwMode="auto">
            <a:xfrm>
              <a:off x="1546225" y="2305050"/>
              <a:ext cx="179388" cy="17938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4" tIns="45708" rIns="91414" bIns="45708" anchor="ctr"/>
            <a:lstStyle/>
            <a:p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02422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2025522" cy="73698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AGEING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keith.jpe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" b="1119"/>
          <a:stretch>
            <a:fillRect/>
          </a:stretch>
        </p:blipFill>
        <p:spPr/>
      </p:pic>
      <p:pic>
        <p:nvPicPr>
          <p:cNvPr id="11" name="Content Placeholder 10" descr="rod-stewart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" b="2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770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779882" cy="715991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HYPERTENSION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Commonest preventable risk factor in AF</a:t>
            </a:r>
          </a:p>
          <a:p>
            <a:r>
              <a:rPr lang="en-US" dirty="0" smtClean="0"/>
              <a:t>Hypertension patients 1.8x more likely to develop AF </a:t>
            </a:r>
          </a:p>
          <a:p>
            <a:r>
              <a:rPr lang="en-US" dirty="0" smtClean="0"/>
              <a:t>Hypertensive patients with PAF 1.5 times more likely to develop permanent AF </a:t>
            </a:r>
          </a:p>
          <a:p>
            <a:r>
              <a:rPr lang="en-US" dirty="0" smtClean="0"/>
              <a:t>Left atrial and left ventricular remodeling potential for ARB/ACE drugs as first choice in high risk AF patient </a:t>
            </a:r>
          </a:p>
          <a:p>
            <a:r>
              <a:rPr lang="en-US" dirty="0" smtClean="0"/>
              <a:t>Undiagnosed Hypertensives in C&amp;M estimated to be 264,350</a:t>
            </a:r>
          </a:p>
          <a:p>
            <a:r>
              <a:rPr lang="en-US" dirty="0" smtClean="0"/>
              <a:t>Percentage of Hypertensives controlled to target in C&amp;M approx. 60%</a:t>
            </a:r>
          </a:p>
          <a:p>
            <a:endParaRPr lang="en-US" dirty="0"/>
          </a:p>
        </p:txBody>
      </p:sp>
      <p:pic>
        <p:nvPicPr>
          <p:cNvPr id="4" name="Picture 4" descr="imag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838" y="1649904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8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Screenshot 2018-10-24 10.02.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"/>
            <a:ext cx="12192000" cy="613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Screenshot 2016-06-08 10.51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34" y="241301"/>
            <a:ext cx="6100233" cy="635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258" y="1366921"/>
            <a:ext cx="1341967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63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2019-11-18 15.04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2" y="212864"/>
            <a:ext cx="8795348" cy="593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998" y="734739"/>
            <a:ext cx="7236838" cy="398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93450" y="4357428"/>
            <a:ext cx="1008168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4400" dirty="0" smtClean="0">
              <a:solidFill>
                <a:srgbClr val="000000"/>
              </a:solidFill>
            </a:endParaRPr>
          </a:p>
          <a:p>
            <a:pPr algn="ctr" eaLnBrk="1" hangingPunct="1"/>
            <a:r>
              <a:rPr lang="en-US" sz="4400" dirty="0" smtClean="0">
                <a:solidFill>
                  <a:srgbClr val="000000"/>
                </a:solidFill>
              </a:rPr>
              <a:t>NEVER </a:t>
            </a:r>
            <a:r>
              <a:rPr lang="en-US" sz="4400" dirty="0">
                <a:solidFill>
                  <a:srgbClr val="000000"/>
                </a:solidFill>
              </a:rPr>
              <a:t>FORGET </a:t>
            </a:r>
          </a:p>
          <a:p>
            <a:pPr algn="ctr" eaLnBrk="1" hangingPunct="1"/>
            <a:r>
              <a:rPr lang="en-US" sz="4400" dirty="0">
                <a:solidFill>
                  <a:srgbClr val="000000"/>
                </a:solidFill>
              </a:rPr>
              <a:t>BP IS THE REAL KING </a:t>
            </a: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651" y="5198060"/>
            <a:ext cx="1341967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53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2289501" cy="75797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OBESITY </a:t>
            </a:r>
            <a:endParaRPr lang="en-US" dirty="0"/>
          </a:p>
        </p:txBody>
      </p:sp>
      <p:pic>
        <p:nvPicPr>
          <p:cNvPr id="9" name="Content Placeholder 8" descr="weight 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" b="35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98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174049" cy="715991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OBESITY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18% of cases of AF can be linked to obesity</a:t>
            </a:r>
          </a:p>
          <a:p>
            <a:r>
              <a:rPr lang="en-US" dirty="0" smtClean="0"/>
              <a:t>Likely to be feeding the AF rise in incidence </a:t>
            </a:r>
          </a:p>
          <a:p>
            <a:r>
              <a:rPr lang="en-US" dirty="0" smtClean="0"/>
              <a:t>Linear pattern </a:t>
            </a:r>
          </a:p>
          <a:p>
            <a:r>
              <a:rPr lang="en-US" dirty="0" smtClean="0"/>
              <a:t>1kg/m2 increase relates to 4.7% increased risk</a:t>
            </a:r>
          </a:p>
          <a:p>
            <a:r>
              <a:rPr lang="en-US" dirty="0" smtClean="0"/>
              <a:t>Linked with increased frequency of progression from PAF to permanent AF</a:t>
            </a:r>
          </a:p>
          <a:p>
            <a:r>
              <a:rPr lang="en-US" dirty="0" smtClean="0"/>
              <a:t>Higher risk of post surgical AF with increasing BMI  </a:t>
            </a:r>
          </a:p>
          <a:p>
            <a:r>
              <a:rPr lang="en-US" dirty="0" smtClean="0"/>
              <a:t>Associated with structural changes - </a:t>
            </a:r>
            <a:r>
              <a:rPr lang="en-US" b="1" dirty="0" smtClean="0"/>
              <a:t>EAT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075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2341979" cy="83145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OBESITY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3" y="2036276"/>
            <a:ext cx="10515600" cy="2959948"/>
          </a:xfrm>
        </p:spPr>
        <p:txBody>
          <a:bodyPr/>
          <a:lstStyle/>
          <a:p>
            <a:r>
              <a:rPr lang="en-US" dirty="0" smtClean="0"/>
              <a:t>Losing  weight can prevent or delay the onset of AF</a:t>
            </a:r>
          </a:p>
          <a:p>
            <a:r>
              <a:rPr lang="en-US" dirty="0" smtClean="0"/>
              <a:t>More effective than Ablation for PAF in long term </a:t>
            </a:r>
          </a:p>
          <a:p>
            <a:r>
              <a:rPr lang="en-US" dirty="0" smtClean="0"/>
              <a:t>Reduces other cardiovascular risk factors </a:t>
            </a:r>
            <a:r>
              <a:rPr lang="mr-IN" dirty="0" smtClean="0"/>
              <a:t>–</a:t>
            </a:r>
            <a:r>
              <a:rPr lang="en-US" dirty="0" smtClean="0"/>
              <a:t> hypertension and diabetes</a:t>
            </a:r>
          </a:p>
          <a:p>
            <a:r>
              <a:rPr lang="en-US" dirty="0" smtClean="0"/>
              <a:t>7% reduction for every 1kg/m2 weight loss </a:t>
            </a:r>
          </a:p>
          <a:p>
            <a:r>
              <a:rPr lang="en-US" dirty="0" smtClean="0"/>
              <a:t>Obvious link to many other non cardiac significant illness especially  malignancy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2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608" y="365125"/>
            <a:ext cx="6937619" cy="82095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OUTINE OF PRESENTATION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SIZE OF THE PROBLEM</a:t>
            </a:r>
          </a:p>
          <a:p>
            <a:r>
              <a:rPr lang="en-US" sz="4000" dirty="0" smtClean="0"/>
              <a:t>TYPES OF AF </a:t>
            </a:r>
          </a:p>
          <a:p>
            <a:r>
              <a:rPr lang="en-US" sz="4000" dirty="0" smtClean="0"/>
              <a:t>PATHOGENESIS OF AF </a:t>
            </a:r>
          </a:p>
          <a:p>
            <a:r>
              <a:rPr lang="en-US" sz="4000" dirty="0" smtClean="0"/>
              <a:t>RISK FACTORS FOR AF </a:t>
            </a:r>
          </a:p>
          <a:p>
            <a:r>
              <a:rPr lang="en-US" sz="4000" dirty="0" smtClean="0"/>
              <a:t>KEY PREVENTION STRATERGIES</a:t>
            </a:r>
          </a:p>
          <a:p>
            <a:r>
              <a:rPr lang="en-US" sz="4000" dirty="0" smtClean="0"/>
              <a:t>TOP TAYLOR TIPS  </a:t>
            </a:r>
            <a:endParaRPr lang="en-US" sz="4000" dirty="0"/>
          </a:p>
        </p:txBody>
      </p:sp>
      <p:pic>
        <p:nvPicPr>
          <p:cNvPr id="4" name="Picture 7" descr="images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314" y="5235553"/>
            <a:ext cx="6731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E3E717-DAB2-4E26-BFD8-FADBD1DA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6329DE-9694-46B7-8FB8-F50B11454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6E2AEE1-77C2-4F8C-80B9-3B5AE23AE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104"/>
            <a:ext cx="12192000" cy="636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478423" cy="73698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LIFESTYLE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Exercise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Modest regular exercise linked with reduction of incident AF</a:t>
            </a:r>
          </a:p>
          <a:p>
            <a:r>
              <a:rPr lang="en-US" dirty="0" smtClean="0"/>
              <a:t>Endurance exercise and HIT linked with increased risk of AF </a:t>
            </a:r>
          </a:p>
          <a:p>
            <a:r>
              <a:rPr lang="en-US" dirty="0" smtClean="0"/>
              <a:t>Beneficial for patients who develop AF</a:t>
            </a:r>
          </a:p>
          <a:p>
            <a:r>
              <a:rPr lang="en-US" dirty="0" smtClean="0"/>
              <a:t>Increasing use of personal heart rate monitors gives us opportunity for more patient empowering and early detection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63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weededs 2 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r="10805"/>
          <a:stretch>
            <a:fillRect/>
          </a:stretch>
        </p:blipFill>
        <p:spPr>
          <a:xfrm>
            <a:off x="839788" y="209926"/>
            <a:ext cx="5157787" cy="597973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flipV="1">
            <a:off x="6172200" y="304392"/>
            <a:ext cx="5183188" cy="137677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Content Placeholder 7" descr="spin.jpe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7" b="2547"/>
          <a:stretch>
            <a:fillRect/>
          </a:stretch>
        </p:blipFill>
        <p:spPr>
          <a:xfrm>
            <a:off x="6172199" y="293896"/>
            <a:ext cx="5698371" cy="5895767"/>
          </a:xfrm>
        </p:spPr>
      </p:pic>
    </p:spTree>
    <p:extLst>
      <p:ext uri="{BB962C8B-B14F-4D97-AF65-F5344CB8AC3E}">
        <p14:creationId xmlns:p14="http://schemas.microsoft.com/office/powerpoint/2010/main" val="12191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2" y="260351"/>
            <a:ext cx="11463865" cy="6477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/>
              <a:t>Physical activity and </a:t>
            </a:r>
            <a:r>
              <a:rPr lang="en-GB" dirty="0" smtClean="0"/>
              <a:t>primary care </a:t>
            </a:r>
            <a:r>
              <a:rPr lang="en-GB" dirty="0"/>
              <a:t>professionals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338" y="1511463"/>
            <a:ext cx="9696922" cy="4649847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GB" dirty="0" smtClean="0"/>
              <a:t>Recent survey of 1000 Gps showed: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/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/>
              <a:t>80% not familiar with </a:t>
            </a:r>
            <a:r>
              <a:rPr lang="en-GB" dirty="0" smtClean="0"/>
              <a:t>UK recent CMO </a:t>
            </a:r>
            <a:r>
              <a:rPr lang="en-GB" dirty="0"/>
              <a:t>guidelines</a:t>
            </a:r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/>
              <a:t>Less than half (44%) confident in raising physical activity with patients</a:t>
            </a:r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Over half (55%) had done no specific training on physical activity</a:t>
            </a:r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GB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dirty="0" smtClean="0"/>
              <a:t>Training available </a:t>
            </a:r>
          </a:p>
          <a:p>
            <a:pPr lvl="1"/>
            <a:r>
              <a:rPr lang="en-GB" dirty="0" smtClean="0"/>
              <a:t>BMJ E modules </a:t>
            </a:r>
          </a:p>
          <a:p>
            <a:pPr lvl="1"/>
            <a:r>
              <a:rPr lang="en-GB" dirty="0"/>
              <a:t>Moving Healthcare Professionals </a:t>
            </a:r>
            <a:r>
              <a:rPr lang="en-GB" dirty="0" smtClean="0"/>
              <a:t>Programme</a:t>
            </a:r>
          </a:p>
          <a:p>
            <a:pPr lvl="1"/>
            <a:r>
              <a:rPr lang="en-GB" dirty="0"/>
              <a:t>Physical Activity Clinical Champions </a:t>
            </a:r>
          </a:p>
          <a:p>
            <a:pPr lvl="1"/>
            <a:endParaRPr lang="en-GB" dirty="0"/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GB" dirty="0" smtClean="0"/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GB" dirty="0" smtClean="0"/>
          </a:p>
          <a:p>
            <a:pPr marL="380990" indent="-38099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GB" dirty="0"/>
          </a:p>
          <a:p>
            <a:pPr marL="0" indent="0">
              <a:spcBef>
                <a:spcPts val="0"/>
              </a:spcBef>
              <a:defRPr/>
            </a:pPr>
            <a:endParaRPr lang="en-GB" sz="1867" dirty="0"/>
          </a:p>
        </p:txBody>
      </p:sp>
    </p:spTree>
    <p:extLst>
      <p:ext uri="{BB962C8B-B14F-4D97-AF65-F5344CB8AC3E}">
        <p14:creationId xmlns:p14="http://schemas.microsoft.com/office/powerpoint/2010/main" val="42631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creenshot 2019-11-21 17.21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02" r="-17002"/>
          <a:stretch>
            <a:fillRect/>
          </a:stretch>
        </p:blipFill>
        <p:spPr>
          <a:xfrm>
            <a:off x="617586" y="167941"/>
            <a:ext cx="5238985" cy="63082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908466A-DDB4-417C-92F8-D6AEEF9E0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030" y="199428"/>
            <a:ext cx="3781955" cy="621379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0077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478423" cy="73698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LIFESTYLE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3" y="1479974"/>
            <a:ext cx="10515600" cy="4696989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Alcohol</a:t>
            </a:r>
            <a:endParaRPr lang="en-US" b="1" dirty="0"/>
          </a:p>
          <a:p>
            <a:r>
              <a:rPr lang="en-US" dirty="0" smtClean="0"/>
              <a:t>Binge drinking clearly related to episodes of AF </a:t>
            </a:r>
          </a:p>
          <a:p>
            <a:pPr marL="0" indent="0">
              <a:buNone/>
            </a:pPr>
            <a:r>
              <a:rPr lang="en-GB" dirty="0" smtClean="0"/>
              <a:t>   ‘’</a:t>
            </a:r>
            <a:r>
              <a:rPr lang="en-US" dirty="0" smtClean="0"/>
              <a:t>Holiday Heart Syndrome’’ [ppt by alcohol 35-62%]</a:t>
            </a:r>
          </a:p>
          <a:p>
            <a:r>
              <a:rPr lang="en-US" dirty="0" smtClean="0"/>
              <a:t>26% risk of recurrence within 12 months </a:t>
            </a:r>
          </a:p>
          <a:p>
            <a:r>
              <a:rPr lang="en-US" dirty="0" smtClean="0"/>
              <a:t>Moderate alcohol increase risk of AF in dose related manner </a:t>
            </a:r>
            <a:endParaRPr lang="en-US" dirty="0"/>
          </a:p>
          <a:p>
            <a:r>
              <a:rPr lang="en-US" dirty="0" smtClean="0"/>
              <a:t>Men and women equally affected</a:t>
            </a:r>
          </a:p>
          <a:p>
            <a:r>
              <a:rPr lang="en-US" dirty="0" smtClean="0"/>
              <a:t>Additional risk with increased risk of hypertension OSA, LVH and cardiomyopathy</a:t>
            </a:r>
          </a:p>
          <a:p>
            <a:r>
              <a:rPr lang="en-US" dirty="0" smtClean="0"/>
              <a:t>HR for heavy drinking 2.68  more important than obesity 1.72 or hypertension 1.02</a:t>
            </a:r>
          </a:p>
        </p:txBody>
      </p:sp>
      <p:pic>
        <p:nvPicPr>
          <p:cNvPr id="4" name="Picture 7" descr="imag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459" y="2926374"/>
            <a:ext cx="6731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39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coho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56" y="472333"/>
            <a:ext cx="8868818" cy="579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download (2)rab drink.jpe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7" b="2547"/>
          <a:stretch>
            <a:fillRect/>
          </a:stretch>
        </p:blipFill>
        <p:spPr>
          <a:xfrm>
            <a:off x="6172200" y="325384"/>
            <a:ext cx="5603910" cy="5864279"/>
          </a:xfrm>
        </p:spPr>
      </p:pic>
      <p:pic>
        <p:nvPicPr>
          <p:cNvPr id="12" name="Content Placeholder 11" descr="elton-john-9355335-2-402 (1).jpg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1" b="14281"/>
          <a:stretch>
            <a:fillRect/>
          </a:stretch>
        </p:blipFill>
        <p:spPr>
          <a:xfrm>
            <a:off x="839788" y="346378"/>
            <a:ext cx="5157787" cy="5843286"/>
          </a:xfrm>
        </p:spPr>
      </p:pic>
    </p:spTree>
    <p:extLst>
      <p:ext uri="{BB962C8B-B14F-4D97-AF65-F5344CB8AC3E}">
        <p14:creationId xmlns:p14="http://schemas.microsoft.com/office/powerpoint/2010/main" val="16645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86CA2B-49DD-48FF-A79F-566F29152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PHE Campaign Resource Centre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17693D8D-BB9E-424F-980F-2791EEC496E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749" y="1412875"/>
            <a:ext cx="8642251" cy="4027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309A48B-2585-4E69-8390-8B98203D6452}"/>
              </a:ext>
            </a:extLst>
          </p:cNvPr>
          <p:cNvSpPr txBox="1"/>
          <p:nvPr/>
        </p:nvSpPr>
        <p:spPr>
          <a:xfrm>
            <a:off x="460865" y="5712754"/>
            <a:ext cx="8476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4"/>
              </a:rPr>
              <a:t>https://campaignresources.phe.gov.uk/resources/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86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2793292" cy="85244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 can be prevented or at least delayed </a:t>
            </a:r>
          </a:p>
          <a:p>
            <a:r>
              <a:rPr lang="en-US" dirty="0" smtClean="0"/>
              <a:t>Weight and BP control keys</a:t>
            </a:r>
          </a:p>
          <a:p>
            <a:r>
              <a:rPr lang="en-US" dirty="0" smtClean="0"/>
              <a:t>Treat aggressively with life style interventions episodes of PAF</a:t>
            </a:r>
          </a:p>
          <a:p>
            <a:r>
              <a:rPr lang="en-US" dirty="0" smtClean="0"/>
              <a:t>Always ask about alcohol  </a:t>
            </a:r>
          </a:p>
          <a:p>
            <a:r>
              <a:rPr lang="en-US" dirty="0" smtClean="0"/>
              <a:t>Promote the proven benefits of regular exercise</a:t>
            </a:r>
          </a:p>
          <a:p>
            <a:r>
              <a:rPr lang="en-US" dirty="0" smtClean="0"/>
              <a:t>Increased patient self monitoring may well give us important early warning going forward </a:t>
            </a:r>
          </a:p>
          <a:p>
            <a:r>
              <a:rPr lang="en-US" dirty="0" smtClean="0"/>
              <a:t>Never miss opportunity to look at overall CVD risk factors especially in high risk patients in 40-60s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7" descr="imag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767" y="522728"/>
            <a:ext cx="6731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92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5"/>
          <p:cNvSpPr>
            <a:spLocks noGrp="1" noChangeArrowheads="1"/>
          </p:cNvSpPr>
          <p:nvPr>
            <p:ph type="title"/>
          </p:nvPr>
        </p:nvSpPr>
        <p:spPr>
          <a:xfrm>
            <a:off x="527051" y="374651"/>
            <a:ext cx="10566400" cy="587375"/>
          </a:xfrm>
        </p:spPr>
        <p:txBody>
          <a:bodyPr/>
          <a:lstStyle/>
          <a:p>
            <a:r>
              <a:rPr lang="en-GB" sz="2400">
                <a:latin typeface="Calibri" charset="0"/>
              </a:rPr>
              <a:t>Prevalence of AF predicted to more than double by 2050</a:t>
            </a:r>
            <a:endParaRPr lang="en-US" sz="2400">
              <a:latin typeface="Calibri" charset="0"/>
            </a:endParaRPr>
          </a:p>
        </p:txBody>
      </p:sp>
      <p:grpSp>
        <p:nvGrpSpPr>
          <p:cNvPr id="12290" name="Group 88"/>
          <p:cNvGrpSpPr>
            <a:grpSpLocks/>
          </p:cNvGrpSpPr>
          <p:nvPr/>
        </p:nvGrpSpPr>
        <p:grpSpPr bwMode="auto">
          <a:xfrm>
            <a:off x="725656" y="1093788"/>
            <a:ext cx="11131911" cy="4887909"/>
            <a:chOff x="544536" y="1474477"/>
            <a:chExt cx="8348639" cy="4887292"/>
          </a:xfrm>
        </p:grpSpPr>
        <p:sp>
          <p:nvSpPr>
            <p:cNvPr id="12291" name="Line 2"/>
            <p:cNvSpPr>
              <a:spLocks noChangeShapeType="1"/>
            </p:cNvSpPr>
            <p:nvPr/>
          </p:nvSpPr>
          <p:spPr bwMode="auto">
            <a:xfrm flipV="1">
              <a:off x="7064375" y="1658627"/>
              <a:ext cx="644525" cy="169862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2" name="Line 3"/>
            <p:cNvSpPr>
              <a:spLocks noChangeShapeType="1"/>
            </p:cNvSpPr>
            <p:nvPr/>
          </p:nvSpPr>
          <p:spPr bwMode="auto">
            <a:xfrm flipV="1">
              <a:off x="7064375" y="2612714"/>
              <a:ext cx="644525" cy="10636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3" name="Line 4"/>
            <p:cNvSpPr>
              <a:spLocks noChangeShapeType="1"/>
            </p:cNvSpPr>
            <p:nvPr/>
          </p:nvSpPr>
          <p:spPr bwMode="auto">
            <a:xfrm flipV="1">
              <a:off x="6426200" y="1828489"/>
              <a:ext cx="638175" cy="23495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4" name="Line 5"/>
            <p:cNvSpPr>
              <a:spLocks noChangeShapeType="1"/>
            </p:cNvSpPr>
            <p:nvPr/>
          </p:nvSpPr>
          <p:spPr bwMode="auto">
            <a:xfrm flipV="1">
              <a:off x="6426200" y="2720664"/>
              <a:ext cx="638175" cy="160338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5" name="Line 6"/>
            <p:cNvSpPr>
              <a:spLocks noChangeShapeType="1"/>
            </p:cNvSpPr>
            <p:nvPr/>
          </p:nvSpPr>
          <p:spPr bwMode="auto">
            <a:xfrm flipV="1">
              <a:off x="5788025" y="2063439"/>
              <a:ext cx="638175" cy="301625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6" name="Line 7"/>
            <p:cNvSpPr>
              <a:spLocks noChangeShapeType="1"/>
            </p:cNvSpPr>
            <p:nvPr/>
          </p:nvSpPr>
          <p:spPr bwMode="auto">
            <a:xfrm flipV="1">
              <a:off x="5788025" y="2881002"/>
              <a:ext cx="638175" cy="19208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7" name="Line 8"/>
            <p:cNvSpPr>
              <a:spLocks noChangeShapeType="1"/>
            </p:cNvSpPr>
            <p:nvPr/>
          </p:nvSpPr>
          <p:spPr bwMode="auto">
            <a:xfrm flipV="1">
              <a:off x="5149850" y="2365064"/>
              <a:ext cx="638175" cy="35560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8" name="Line 9"/>
            <p:cNvSpPr>
              <a:spLocks noChangeShapeType="1"/>
            </p:cNvSpPr>
            <p:nvPr/>
          </p:nvSpPr>
          <p:spPr bwMode="auto">
            <a:xfrm flipV="1">
              <a:off x="5149850" y="3073089"/>
              <a:ext cx="638175" cy="2286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299" name="Line 10"/>
            <p:cNvSpPr>
              <a:spLocks noChangeShapeType="1"/>
            </p:cNvSpPr>
            <p:nvPr/>
          </p:nvSpPr>
          <p:spPr bwMode="auto">
            <a:xfrm flipV="1">
              <a:off x="4513263" y="2720664"/>
              <a:ext cx="636587" cy="360363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0" name="Line 11"/>
            <p:cNvSpPr>
              <a:spLocks noChangeShapeType="1"/>
            </p:cNvSpPr>
            <p:nvPr/>
          </p:nvSpPr>
          <p:spPr bwMode="auto">
            <a:xfrm flipV="1">
              <a:off x="4513263" y="3301689"/>
              <a:ext cx="638175" cy="236538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1" name="Line 12"/>
            <p:cNvSpPr>
              <a:spLocks noChangeShapeType="1"/>
            </p:cNvSpPr>
            <p:nvPr/>
          </p:nvSpPr>
          <p:spPr bwMode="auto">
            <a:xfrm flipV="1">
              <a:off x="3875088" y="3081027"/>
              <a:ext cx="638175" cy="333375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2" name="Line 13"/>
            <p:cNvSpPr>
              <a:spLocks noChangeShapeType="1"/>
            </p:cNvSpPr>
            <p:nvPr/>
          </p:nvSpPr>
          <p:spPr bwMode="auto">
            <a:xfrm flipV="1">
              <a:off x="3875088" y="3538227"/>
              <a:ext cx="638175" cy="21272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3" name="Line 14"/>
            <p:cNvSpPr>
              <a:spLocks noChangeShapeType="1"/>
            </p:cNvSpPr>
            <p:nvPr/>
          </p:nvSpPr>
          <p:spPr bwMode="auto">
            <a:xfrm flipV="1">
              <a:off x="3236913" y="3414402"/>
              <a:ext cx="638175" cy="300037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4" name="Line 15"/>
            <p:cNvSpPr>
              <a:spLocks noChangeShapeType="1"/>
            </p:cNvSpPr>
            <p:nvPr/>
          </p:nvSpPr>
          <p:spPr bwMode="auto">
            <a:xfrm flipV="1">
              <a:off x="3236913" y="3750952"/>
              <a:ext cx="638175" cy="18573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5" name="Line 16"/>
            <p:cNvSpPr>
              <a:spLocks noChangeShapeType="1"/>
            </p:cNvSpPr>
            <p:nvPr/>
          </p:nvSpPr>
          <p:spPr bwMode="auto">
            <a:xfrm flipV="1">
              <a:off x="2600325" y="3714439"/>
              <a:ext cx="636588" cy="242888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6" name="Line 17"/>
            <p:cNvSpPr>
              <a:spLocks noChangeShapeType="1"/>
            </p:cNvSpPr>
            <p:nvPr/>
          </p:nvSpPr>
          <p:spPr bwMode="auto">
            <a:xfrm flipV="1">
              <a:off x="2600325" y="3936689"/>
              <a:ext cx="636588" cy="160338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7" name="Freeform 18"/>
            <p:cNvSpPr>
              <a:spLocks/>
            </p:cNvSpPr>
            <p:nvPr/>
          </p:nvSpPr>
          <p:spPr bwMode="auto">
            <a:xfrm>
              <a:off x="1320800" y="2409514"/>
              <a:ext cx="6388100" cy="1854200"/>
            </a:xfrm>
            <a:custGeom>
              <a:avLst/>
              <a:gdLst>
                <a:gd name="T0" fmla="*/ 0 w 4024"/>
                <a:gd name="T1" fmla="*/ 2147483647 h 1168"/>
                <a:gd name="T2" fmla="*/ 2147483647 w 4024"/>
                <a:gd name="T3" fmla="*/ 2147483647 h 1168"/>
                <a:gd name="T4" fmla="*/ 2147483647 w 4024"/>
                <a:gd name="T5" fmla="*/ 2147483647 h 1168"/>
                <a:gd name="T6" fmla="*/ 2147483647 w 4024"/>
                <a:gd name="T7" fmla="*/ 2147483647 h 1168"/>
                <a:gd name="T8" fmla="*/ 2147483647 w 4024"/>
                <a:gd name="T9" fmla="*/ 2147483647 h 1168"/>
                <a:gd name="T10" fmla="*/ 2147483647 w 4024"/>
                <a:gd name="T11" fmla="*/ 2147483647 h 1168"/>
                <a:gd name="T12" fmla="*/ 2147483647 w 4024"/>
                <a:gd name="T13" fmla="*/ 2147483647 h 1168"/>
                <a:gd name="T14" fmla="*/ 2147483647 w 4024"/>
                <a:gd name="T15" fmla="*/ 2147483647 h 1168"/>
                <a:gd name="T16" fmla="*/ 2147483647 w 4024"/>
                <a:gd name="T17" fmla="*/ 2147483647 h 1168"/>
                <a:gd name="T18" fmla="*/ 2147483647 w 4024"/>
                <a:gd name="T19" fmla="*/ 2147483647 h 1168"/>
                <a:gd name="T20" fmla="*/ 2147483647 w 4024"/>
                <a:gd name="T21" fmla="*/ 0 h 11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24"/>
                <a:gd name="T34" fmla="*/ 0 h 1168"/>
                <a:gd name="T35" fmla="*/ 4024 w 4024"/>
                <a:gd name="T36" fmla="*/ 1168 h 11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24" h="1168">
                  <a:moveTo>
                    <a:pt x="0" y="1168"/>
                  </a:moveTo>
                  <a:lnTo>
                    <a:pt x="404" y="1080"/>
                  </a:lnTo>
                  <a:lnTo>
                    <a:pt x="804" y="992"/>
                  </a:lnTo>
                  <a:lnTo>
                    <a:pt x="1208" y="884"/>
                  </a:lnTo>
                  <a:lnTo>
                    <a:pt x="1604" y="764"/>
                  </a:lnTo>
                  <a:lnTo>
                    <a:pt x="2012" y="616"/>
                  </a:lnTo>
                  <a:lnTo>
                    <a:pt x="2408" y="456"/>
                  </a:lnTo>
                  <a:lnTo>
                    <a:pt x="2812" y="308"/>
                  </a:lnTo>
                  <a:lnTo>
                    <a:pt x="3216" y="172"/>
                  </a:lnTo>
                  <a:lnTo>
                    <a:pt x="3616" y="76"/>
                  </a:lnTo>
                  <a:lnTo>
                    <a:pt x="40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8" name="Freeform 19"/>
            <p:cNvSpPr>
              <a:spLocks/>
            </p:cNvSpPr>
            <p:nvPr/>
          </p:nvSpPr>
          <p:spPr bwMode="auto">
            <a:xfrm>
              <a:off x="1320800" y="2803214"/>
              <a:ext cx="6388100" cy="1638300"/>
            </a:xfrm>
            <a:custGeom>
              <a:avLst/>
              <a:gdLst>
                <a:gd name="T0" fmla="*/ 0 w 4024"/>
                <a:gd name="T1" fmla="*/ 2147483647 h 1032"/>
                <a:gd name="T2" fmla="*/ 2147483647 w 4024"/>
                <a:gd name="T3" fmla="*/ 2147483647 h 1032"/>
                <a:gd name="T4" fmla="*/ 2147483647 w 4024"/>
                <a:gd name="T5" fmla="*/ 2147483647 h 1032"/>
                <a:gd name="T6" fmla="*/ 2147483647 w 4024"/>
                <a:gd name="T7" fmla="*/ 2147483647 h 1032"/>
                <a:gd name="T8" fmla="*/ 2147483647 w 4024"/>
                <a:gd name="T9" fmla="*/ 2147483647 h 1032"/>
                <a:gd name="T10" fmla="*/ 2147483647 w 4024"/>
                <a:gd name="T11" fmla="*/ 2147483647 h 1032"/>
                <a:gd name="T12" fmla="*/ 2147483647 w 4024"/>
                <a:gd name="T13" fmla="*/ 2147483647 h 1032"/>
                <a:gd name="T14" fmla="*/ 2147483647 w 4024"/>
                <a:gd name="T15" fmla="*/ 2147483647 h 1032"/>
                <a:gd name="T16" fmla="*/ 2147483647 w 4024"/>
                <a:gd name="T17" fmla="*/ 2147483647 h 1032"/>
                <a:gd name="T18" fmla="*/ 2147483647 w 4024"/>
                <a:gd name="T19" fmla="*/ 2147483647 h 1032"/>
                <a:gd name="T20" fmla="*/ 2147483647 w 4024"/>
                <a:gd name="T21" fmla="*/ 0 h 1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24"/>
                <a:gd name="T34" fmla="*/ 0 h 1032"/>
                <a:gd name="T35" fmla="*/ 4024 w 4024"/>
                <a:gd name="T36" fmla="*/ 1032 h 1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24" h="1032">
                  <a:moveTo>
                    <a:pt x="0" y="1032"/>
                  </a:moveTo>
                  <a:lnTo>
                    <a:pt x="404" y="956"/>
                  </a:lnTo>
                  <a:lnTo>
                    <a:pt x="804" y="872"/>
                  </a:lnTo>
                  <a:lnTo>
                    <a:pt x="1204" y="776"/>
                  </a:lnTo>
                  <a:lnTo>
                    <a:pt x="1608" y="664"/>
                  </a:lnTo>
                  <a:lnTo>
                    <a:pt x="2008" y="532"/>
                  </a:lnTo>
                  <a:lnTo>
                    <a:pt x="2416" y="404"/>
                  </a:lnTo>
                  <a:lnTo>
                    <a:pt x="2812" y="260"/>
                  </a:lnTo>
                  <a:lnTo>
                    <a:pt x="3216" y="148"/>
                  </a:lnTo>
                  <a:lnTo>
                    <a:pt x="3616" y="64"/>
                  </a:lnTo>
                  <a:lnTo>
                    <a:pt x="40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09" name="Line 20"/>
            <p:cNvSpPr>
              <a:spLocks noChangeShapeType="1"/>
            </p:cNvSpPr>
            <p:nvPr/>
          </p:nvSpPr>
          <p:spPr bwMode="auto">
            <a:xfrm flipV="1">
              <a:off x="1962150" y="3957327"/>
              <a:ext cx="638175" cy="204787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10" name="Line 21"/>
            <p:cNvSpPr>
              <a:spLocks noChangeShapeType="1"/>
            </p:cNvSpPr>
            <p:nvPr/>
          </p:nvSpPr>
          <p:spPr bwMode="auto">
            <a:xfrm flipV="1">
              <a:off x="1962150" y="4097027"/>
              <a:ext cx="638175" cy="14128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11" name="Oval 22"/>
            <p:cNvSpPr>
              <a:spLocks noChangeArrowheads="1"/>
            </p:cNvSpPr>
            <p:nvPr/>
          </p:nvSpPr>
          <p:spPr bwMode="auto">
            <a:xfrm>
              <a:off x="1270000" y="4308164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12" name="Line 23"/>
            <p:cNvSpPr>
              <a:spLocks noChangeShapeType="1"/>
            </p:cNvSpPr>
            <p:nvPr/>
          </p:nvSpPr>
          <p:spPr bwMode="auto">
            <a:xfrm flipV="1">
              <a:off x="1320800" y="4162114"/>
              <a:ext cx="641350" cy="200025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13" name="Line 24"/>
            <p:cNvSpPr>
              <a:spLocks noChangeShapeType="1"/>
            </p:cNvSpPr>
            <p:nvPr/>
          </p:nvSpPr>
          <p:spPr bwMode="auto">
            <a:xfrm flipV="1">
              <a:off x="1323975" y="4238314"/>
              <a:ext cx="638175" cy="12382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14" name="Rectangle 28"/>
            <p:cNvSpPr>
              <a:spLocks noChangeArrowheads="1"/>
            </p:cNvSpPr>
            <p:nvPr/>
          </p:nvSpPr>
          <p:spPr bwMode="auto">
            <a:xfrm>
              <a:off x="1039819" y="5444814"/>
              <a:ext cx="21430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0</a:t>
              </a:r>
            </a:p>
          </p:txBody>
        </p:sp>
        <p:sp>
          <p:nvSpPr>
            <p:cNvPr id="12315" name="Rectangle 29"/>
            <p:cNvSpPr>
              <a:spLocks noChangeArrowheads="1"/>
            </p:cNvSpPr>
            <p:nvPr/>
          </p:nvSpPr>
          <p:spPr bwMode="auto">
            <a:xfrm>
              <a:off x="1039819" y="3458852"/>
              <a:ext cx="21430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8</a:t>
              </a:r>
            </a:p>
          </p:txBody>
        </p:sp>
        <p:sp>
          <p:nvSpPr>
            <p:cNvPr id="12316" name="Rectangle 30"/>
            <p:cNvSpPr>
              <a:spLocks noChangeArrowheads="1"/>
            </p:cNvSpPr>
            <p:nvPr/>
          </p:nvSpPr>
          <p:spPr bwMode="auto">
            <a:xfrm>
              <a:off x="961826" y="2961964"/>
              <a:ext cx="292300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10</a:t>
              </a:r>
            </a:p>
          </p:txBody>
        </p:sp>
        <p:sp>
          <p:nvSpPr>
            <p:cNvPr id="12317" name="Rectangle 31"/>
            <p:cNvSpPr>
              <a:spLocks noChangeArrowheads="1"/>
            </p:cNvSpPr>
            <p:nvPr/>
          </p:nvSpPr>
          <p:spPr bwMode="auto">
            <a:xfrm>
              <a:off x="961826" y="2466664"/>
              <a:ext cx="292300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12</a:t>
              </a:r>
            </a:p>
          </p:txBody>
        </p:sp>
        <p:sp>
          <p:nvSpPr>
            <p:cNvPr id="12318" name="Rectangle 32"/>
            <p:cNvSpPr>
              <a:spLocks noChangeArrowheads="1"/>
            </p:cNvSpPr>
            <p:nvPr/>
          </p:nvSpPr>
          <p:spPr bwMode="auto">
            <a:xfrm>
              <a:off x="961826" y="1474477"/>
              <a:ext cx="292300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16</a:t>
              </a:r>
            </a:p>
          </p:txBody>
        </p:sp>
        <p:sp>
          <p:nvSpPr>
            <p:cNvPr id="12319" name="Rectangle 33"/>
            <p:cNvSpPr>
              <a:spLocks noChangeArrowheads="1"/>
            </p:cNvSpPr>
            <p:nvPr/>
          </p:nvSpPr>
          <p:spPr bwMode="auto">
            <a:xfrm>
              <a:off x="7391400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2050</a:t>
              </a:r>
              <a:endParaRPr lang="en-US" sz="1600"/>
            </a:p>
          </p:txBody>
        </p:sp>
        <p:sp>
          <p:nvSpPr>
            <p:cNvPr id="12320" name="Rectangle 34"/>
            <p:cNvSpPr>
              <a:spLocks noChangeArrowheads="1"/>
            </p:cNvSpPr>
            <p:nvPr/>
          </p:nvSpPr>
          <p:spPr bwMode="auto">
            <a:xfrm rot="16200000">
              <a:off x="-852015" y="3504910"/>
              <a:ext cx="3048644" cy="255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sz="1600"/>
                <a:t>People with AF in the US (millions)</a:t>
              </a:r>
            </a:p>
          </p:txBody>
        </p:sp>
        <p:sp>
          <p:nvSpPr>
            <p:cNvPr id="12321" name="Rectangle 35"/>
            <p:cNvSpPr>
              <a:spLocks noChangeArrowheads="1"/>
            </p:cNvSpPr>
            <p:nvPr/>
          </p:nvSpPr>
          <p:spPr bwMode="auto">
            <a:xfrm>
              <a:off x="4195763" y="6021077"/>
              <a:ext cx="415226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/>
                <a:t>Year</a:t>
              </a:r>
            </a:p>
          </p:txBody>
        </p:sp>
        <p:sp>
          <p:nvSpPr>
            <p:cNvPr id="12322" name="Rectangle 36"/>
            <p:cNvSpPr>
              <a:spLocks noChangeArrowheads="1"/>
            </p:cNvSpPr>
            <p:nvPr/>
          </p:nvSpPr>
          <p:spPr bwMode="auto">
            <a:xfrm>
              <a:off x="998538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2000</a:t>
              </a:r>
              <a:endParaRPr lang="en-US" sz="1600"/>
            </a:p>
          </p:txBody>
        </p:sp>
        <p:sp>
          <p:nvSpPr>
            <p:cNvPr id="12323" name="Rectangle 37"/>
            <p:cNvSpPr>
              <a:spLocks noChangeArrowheads="1"/>
            </p:cNvSpPr>
            <p:nvPr/>
          </p:nvSpPr>
          <p:spPr bwMode="auto">
            <a:xfrm>
              <a:off x="2276475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2010</a:t>
              </a:r>
              <a:endParaRPr lang="en-US" sz="1600"/>
            </a:p>
          </p:txBody>
        </p:sp>
        <p:sp>
          <p:nvSpPr>
            <p:cNvPr id="12324" name="Rectangle 38"/>
            <p:cNvSpPr>
              <a:spLocks noChangeArrowheads="1"/>
            </p:cNvSpPr>
            <p:nvPr/>
          </p:nvSpPr>
          <p:spPr bwMode="auto">
            <a:xfrm>
              <a:off x="3554413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2020</a:t>
              </a:r>
              <a:endParaRPr lang="en-US" sz="1600"/>
            </a:p>
          </p:txBody>
        </p:sp>
        <p:sp>
          <p:nvSpPr>
            <p:cNvPr id="12325" name="Rectangle 39"/>
            <p:cNvSpPr>
              <a:spLocks noChangeArrowheads="1"/>
            </p:cNvSpPr>
            <p:nvPr/>
          </p:nvSpPr>
          <p:spPr bwMode="auto">
            <a:xfrm>
              <a:off x="4833938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2030</a:t>
              </a:r>
              <a:endParaRPr lang="en-US" sz="1600"/>
            </a:p>
          </p:txBody>
        </p:sp>
        <p:sp>
          <p:nvSpPr>
            <p:cNvPr id="12326" name="Rectangle 40"/>
            <p:cNvSpPr>
              <a:spLocks noChangeArrowheads="1"/>
            </p:cNvSpPr>
            <p:nvPr/>
          </p:nvSpPr>
          <p:spPr bwMode="auto">
            <a:xfrm>
              <a:off x="6111875" y="5684527"/>
              <a:ext cx="44828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1600">
                  <a:sym typeface="Symbol" charset="0"/>
                </a:rPr>
                <a:t>2040</a:t>
              </a:r>
              <a:endParaRPr lang="en-US" sz="1600"/>
            </a:p>
          </p:txBody>
        </p:sp>
        <p:sp>
          <p:nvSpPr>
            <p:cNvPr id="12327" name="Rectangle 41"/>
            <p:cNvSpPr>
              <a:spLocks noChangeArrowheads="1"/>
            </p:cNvSpPr>
            <p:nvPr/>
          </p:nvSpPr>
          <p:spPr bwMode="auto">
            <a:xfrm>
              <a:off x="1039819" y="3955739"/>
              <a:ext cx="21430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6</a:t>
              </a:r>
            </a:p>
          </p:txBody>
        </p:sp>
        <p:sp>
          <p:nvSpPr>
            <p:cNvPr id="12328" name="Rectangle 42"/>
            <p:cNvSpPr>
              <a:spLocks noChangeArrowheads="1"/>
            </p:cNvSpPr>
            <p:nvPr/>
          </p:nvSpPr>
          <p:spPr bwMode="auto">
            <a:xfrm>
              <a:off x="1039819" y="4451039"/>
              <a:ext cx="21430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4</a:t>
              </a:r>
            </a:p>
          </p:txBody>
        </p:sp>
        <p:sp>
          <p:nvSpPr>
            <p:cNvPr id="12329" name="Rectangle 43"/>
            <p:cNvSpPr>
              <a:spLocks noChangeArrowheads="1"/>
            </p:cNvSpPr>
            <p:nvPr/>
          </p:nvSpPr>
          <p:spPr bwMode="auto">
            <a:xfrm>
              <a:off x="1039819" y="4947927"/>
              <a:ext cx="214307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2</a:t>
              </a:r>
            </a:p>
          </p:txBody>
        </p:sp>
        <p:sp>
          <p:nvSpPr>
            <p:cNvPr id="12330" name="Line 44"/>
            <p:cNvSpPr>
              <a:spLocks noChangeShapeType="1"/>
            </p:cNvSpPr>
            <p:nvPr/>
          </p:nvSpPr>
          <p:spPr bwMode="auto">
            <a:xfrm>
              <a:off x="1254125" y="1642752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1" name="Line 45"/>
            <p:cNvSpPr>
              <a:spLocks noChangeShapeType="1"/>
            </p:cNvSpPr>
            <p:nvPr/>
          </p:nvSpPr>
          <p:spPr bwMode="auto">
            <a:xfrm>
              <a:off x="7702550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2" name="Line 46"/>
            <p:cNvSpPr>
              <a:spLocks noChangeShapeType="1"/>
            </p:cNvSpPr>
            <p:nvPr/>
          </p:nvSpPr>
          <p:spPr bwMode="auto">
            <a:xfrm>
              <a:off x="1325563" y="1642752"/>
              <a:ext cx="0" cy="397510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Line 47"/>
            <p:cNvSpPr>
              <a:spLocks noChangeShapeType="1"/>
            </p:cNvSpPr>
            <p:nvPr/>
          </p:nvSpPr>
          <p:spPr bwMode="auto">
            <a:xfrm>
              <a:off x="1254125" y="2139639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4" name="Line 48"/>
            <p:cNvSpPr>
              <a:spLocks noChangeShapeType="1"/>
            </p:cNvSpPr>
            <p:nvPr/>
          </p:nvSpPr>
          <p:spPr bwMode="auto">
            <a:xfrm>
              <a:off x="1254125" y="3133414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5" name="Line 49"/>
            <p:cNvSpPr>
              <a:spLocks noChangeShapeType="1"/>
            </p:cNvSpPr>
            <p:nvPr/>
          </p:nvSpPr>
          <p:spPr bwMode="auto">
            <a:xfrm>
              <a:off x="1254125" y="3630302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6" name="Line 50"/>
            <p:cNvSpPr>
              <a:spLocks noChangeShapeType="1"/>
            </p:cNvSpPr>
            <p:nvPr/>
          </p:nvSpPr>
          <p:spPr bwMode="auto">
            <a:xfrm>
              <a:off x="1254125" y="4127189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7" name="Line 51"/>
            <p:cNvSpPr>
              <a:spLocks noChangeShapeType="1"/>
            </p:cNvSpPr>
            <p:nvPr/>
          </p:nvSpPr>
          <p:spPr bwMode="auto">
            <a:xfrm>
              <a:off x="1254125" y="4624077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8" name="Line 52"/>
            <p:cNvSpPr>
              <a:spLocks noChangeShapeType="1"/>
            </p:cNvSpPr>
            <p:nvPr/>
          </p:nvSpPr>
          <p:spPr bwMode="auto">
            <a:xfrm>
              <a:off x="1254125" y="5120964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39" name="Line 53"/>
            <p:cNvSpPr>
              <a:spLocks noChangeShapeType="1"/>
            </p:cNvSpPr>
            <p:nvPr/>
          </p:nvSpPr>
          <p:spPr bwMode="auto">
            <a:xfrm>
              <a:off x="1254125" y="5617852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0" name="Line 54"/>
            <p:cNvSpPr>
              <a:spLocks noChangeShapeType="1"/>
            </p:cNvSpPr>
            <p:nvPr/>
          </p:nvSpPr>
          <p:spPr bwMode="auto">
            <a:xfrm>
              <a:off x="1325563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1" name="Line 55"/>
            <p:cNvSpPr>
              <a:spLocks noChangeShapeType="1"/>
            </p:cNvSpPr>
            <p:nvPr/>
          </p:nvSpPr>
          <p:spPr bwMode="auto">
            <a:xfrm>
              <a:off x="2600325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2" name="Line 56"/>
            <p:cNvSpPr>
              <a:spLocks noChangeShapeType="1"/>
            </p:cNvSpPr>
            <p:nvPr/>
          </p:nvSpPr>
          <p:spPr bwMode="auto">
            <a:xfrm>
              <a:off x="3875088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3" name="Line 57"/>
            <p:cNvSpPr>
              <a:spLocks noChangeShapeType="1"/>
            </p:cNvSpPr>
            <p:nvPr/>
          </p:nvSpPr>
          <p:spPr bwMode="auto">
            <a:xfrm>
              <a:off x="5151438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4" name="Line 58"/>
            <p:cNvSpPr>
              <a:spLocks noChangeShapeType="1"/>
            </p:cNvSpPr>
            <p:nvPr/>
          </p:nvSpPr>
          <p:spPr bwMode="auto">
            <a:xfrm>
              <a:off x="6426200" y="5617852"/>
              <a:ext cx="0" cy="66675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5" name="Line 59"/>
            <p:cNvSpPr>
              <a:spLocks noChangeShapeType="1"/>
            </p:cNvSpPr>
            <p:nvPr/>
          </p:nvSpPr>
          <p:spPr bwMode="auto">
            <a:xfrm>
              <a:off x="1325563" y="5617852"/>
              <a:ext cx="6376987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6" name="Rectangle 60"/>
            <p:cNvSpPr>
              <a:spLocks noChangeArrowheads="1"/>
            </p:cNvSpPr>
            <p:nvPr/>
          </p:nvSpPr>
          <p:spPr bwMode="auto">
            <a:xfrm>
              <a:off x="4479925" y="4735202"/>
              <a:ext cx="4413250" cy="584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4" tIns="45708" rIns="91414" bIns="45708">
              <a:spAutoFit/>
            </a:bodyPr>
            <a:lstStyle/>
            <a:p>
              <a:r>
                <a:rPr lang="en-GB" sz="1600"/>
                <a:t>Projected incidence of AF assuming no further increase in age-adjusted incidence</a:t>
              </a:r>
              <a:endParaRPr lang="en-US" sz="1600"/>
            </a:p>
          </p:txBody>
        </p:sp>
        <p:sp>
          <p:nvSpPr>
            <p:cNvPr id="12347" name="Rectangle 61"/>
            <p:cNvSpPr>
              <a:spLocks noChangeArrowheads="1"/>
            </p:cNvSpPr>
            <p:nvPr/>
          </p:nvSpPr>
          <p:spPr bwMode="auto">
            <a:xfrm>
              <a:off x="4479925" y="3908114"/>
              <a:ext cx="4413250" cy="5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4" tIns="45708" rIns="91414" bIns="45708">
              <a:spAutoFit/>
            </a:bodyPr>
            <a:lstStyle/>
            <a:p>
              <a:r>
                <a:rPr lang="en-GB" sz="1600"/>
                <a:t>Projected incidence of AF assuming a continued increase in age-adjusted incidence as evident in 1980–2000</a:t>
              </a:r>
              <a:endParaRPr lang="en-US" sz="1600"/>
            </a:p>
          </p:txBody>
        </p:sp>
        <p:sp>
          <p:nvSpPr>
            <p:cNvPr id="12348" name="Line 62"/>
            <p:cNvSpPr>
              <a:spLocks noChangeShapeType="1"/>
            </p:cNvSpPr>
            <p:nvPr/>
          </p:nvSpPr>
          <p:spPr bwMode="auto">
            <a:xfrm>
              <a:off x="1254125" y="2636527"/>
              <a:ext cx="71438" cy="0"/>
            </a:xfrm>
            <a:prstGeom prst="line">
              <a:avLst/>
            </a:prstGeom>
            <a:noFill/>
            <a:ln w="19050">
              <a:solidFill>
                <a:srgbClr val="00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49" name="Rectangle 63"/>
            <p:cNvSpPr>
              <a:spLocks noChangeArrowheads="1"/>
            </p:cNvSpPr>
            <p:nvPr/>
          </p:nvSpPr>
          <p:spPr bwMode="auto">
            <a:xfrm>
              <a:off x="961827" y="1969777"/>
              <a:ext cx="292300" cy="340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en-US" sz="1600"/>
                <a:t>14</a:t>
              </a:r>
            </a:p>
          </p:txBody>
        </p:sp>
        <p:sp>
          <p:nvSpPr>
            <p:cNvPr id="12350" name="Oval 64"/>
            <p:cNvSpPr>
              <a:spLocks noChangeArrowheads="1"/>
            </p:cNvSpPr>
            <p:nvPr/>
          </p:nvSpPr>
          <p:spPr bwMode="auto">
            <a:xfrm>
              <a:off x="4156075" y="4108139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1" name="Line 65"/>
            <p:cNvSpPr>
              <a:spLocks noChangeShapeType="1"/>
            </p:cNvSpPr>
            <p:nvPr/>
          </p:nvSpPr>
          <p:spPr bwMode="auto">
            <a:xfrm>
              <a:off x="3940175" y="4989202"/>
              <a:ext cx="53975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52" name="Oval 66"/>
            <p:cNvSpPr>
              <a:spLocks noChangeArrowheads="1"/>
            </p:cNvSpPr>
            <p:nvPr/>
          </p:nvSpPr>
          <p:spPr bwMode="auto">
            <a:xfrm>
              <a:off x="4156075" y="493522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3" name="Line 67"/>
            <p:cNvSpPr>
              <a:spLocks noChangeShapeType="1"/>
            </p:cNvSpPr>
            <p:nvPr/>
          </p:nvSpPr>
          <p:spPr bwMode="auto">
            <a:xfrm>
              <a:off x="3940175" y="4162114"/>
              <a:ext cx="539750" cy="0"/>
            </a:xfrm>
            <a:prstGeom prst="line">
              <a:avLst/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14" tIns="45708" rIns="91414" bIns="45708" anchor="ctr"/>
            <a:lstStyle/>
            <a:p>
              <a:endParaRPr lang="en-US"/>
            </a:p>
          </p:txBody>
        </p:sp>
        <p:sp>
          <p:nvSpPr>
            <p:cNvPr id="12354" name="Oval 68"/>
            <p:cNvSpPr>
              <a:spLocks noChangeArrowheads="1"/>
            </p:cNvSpPr>
            <p:nvPr/>
          </p:nvSpPr>
          <p:spPr bwMode="auto">
            <a:xfrm>
              <a:off x="1270000" y="4308164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5" name="Oval 69"/>
            <p:cNvSpPr>
              <a:spLocks noChangeArrowheads="1"/>
            </p:cNvSpPr>
            <p:nvPr/>
          </p:nvSpPr>
          <p:spPr bwMode="auto">
            <a:xfrm>
              <a:off x="2546350" y="404305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6" name="Oval 70"/>
            <p:cNvSpPr>
              <a:spLocks noChangeArrowheads="1"/>
            </p:cNvSpPr>
            <p:nvPr/>
          </p:nvSpPr>
          <p:spPr bwMode="auto">
            <a:xfrm>
              <a:off x="3182938" y="3882714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7" name="Oval 71"/>
            <p:cNvSpPr>
              <a:spLocks noChangeArrowheads="1"/>
            </p:cNvSpPr>
            <p:nvPr/>
          </p:nvSpPr>
          <p:spPr bwMode="auto">
            <a:xfrm>
              <a:off x="3821113" y="369697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8" name="Oval 72"/>
            <p:cNvSpPr>
              <a:spLocks noChangeArrowheads="1"/>
            </p:cNvSpPr>
            <p:nvPr/>
          </p:nvSpPr>
          <p:spPr bwMode="auto">
            <a:xfrm>
              <a:off x="4459288" y="348425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59" name="Oval 73"/>
            <p:cNvSpPr>
              <a:spLocks noChangeArrowheads="1"/>
            </p:cNvSpPr>
            <p:nvPr/>
          </p:nvSpPr>
          <p:spPr bwMode="auto">
            <a:xfrm>
              <a:off x="5095875" y="3247714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0" name="Oval 74"/>
            <p:cNvSpPr>
              <a:spLocks noChangeArrowheads="1"/>
            </p:cNvSpPr>
            <p:nvPr/>
          </p:nvSpPr>
          <p:spPr bwMode="auto">
            <a:xfrm>
              <a:off x="5734050" y="3019114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1" name="Oval 75"/>
            <p:cNvSpPr>
              <a:spLocks noChangeArrowheads="1"/>
            </p:cNvSpPr>
            <p:nvPr/>
          </p:nvSpPr>
          <p:spPr bwMode="auto">
            <a:xfrm>
              <a:off x="6372225" y="282702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2" name="Oval 76"/>
            <p:cNvSpPr>
              <a:spLocks noChangeArrowheads="1"/>
            </p:cNvSpPr>
            <p:nvPr/>
          </p:nvSpPr>
          <p:spPr bwMode="auto">
            <a:xfrm>
              <a:off x="7010400" y="266510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3" name="Oval 77"/>
            <p:cNvSpPr>
              <a:spLocks noChangeArrowheads="1"/>
            </p:cNvSpPr>
            <p:nvPr/>
          </p:nvSpPr>
          <p:spPr bwMode="auto">
            <a:xfrm>
              <a:off x="7653338" y="2558739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4" name="Oval 78"/>
            <p:cNvSpPr>
              <a:spLocks noChangeArrowheads="1"/>
            </p:cNvSpPr>
            <p:nvPr/>
          </p:nvSpPr>
          <p:spPr bwMode="auto">
            <a:xfrm>
              <a:off x="1908175" y="4108139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5" name="Oval 79"/>
            <p:cNvSpPr>
              <a:spLocks noChangeArrowheads="1"/>
            </p:cNvSpPr>
            <p:nvPr/>
          </p:nvSpPr>
          <p:spPr bwMode="auto">
            <a:xfrm>
              <a:off x="1908175" y="4184339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6" name="Oval 80"/>
            <p:cNvSpPr>
              <a:spLocks noChangeArrowheads="1"/>
            </p:cNvSpPr>
            <p:nvPr/>
          </p:nvSpPr>
          <p:spPr bwMode="auto">
            <a:xfrm>
              <a:off x="2546350" y="3903352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7" name="Oval 81"/>
            <p:cNvSpPr>
              <a:spLocks noChangeArrowheads="1"/>
            </p:cNvSpPr>
            <p:nvPr/>
          </p:nvSpPr>
          <p:spPr bwMode="auto">
            <a:xfrm>
              <a:off x="3182938" y="3660464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8" name="Oval 82"/>
            <p:cNvSpPr>
              <a:spLocks noChangeArrowheads="1"/>
            </p:cNvSpPr>
            <p:nvPr/>
          </p:nvSpPr>
          <p:spPr bwMode="auto">
            <a:xfrm>
              <a:off x="3821113" y="3360427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69" name="Oval 83"/>
            <p:cNvSpPr>
              <a:spLocks noChangeArrowheads="1"/>
            </p:cNvSpPr>
            <p:nvPr/>
          </p:nvSpPr>
          <p:spPr bwMode="auto">
            <a:xfrm>
              <a:off x="4459288" y="3025464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70" name="Oval 84"/>
            <p:cNvSpPr>
              <a:spLocks noChangeArrowheads="1"/>
            </p:cNvSpPr>
            <p:nvPr/>
          </p:nvSpPr>
          <p:spPr bwMode="auto">
            <a:xfrm>
              <a:off x="5095875" y="2666689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71" name="Oval 85"/>
            <p:cNvSpPr>
              <a:spLocks noChangeArrowheads="1"/>
            </p:cNvSpPr>
            <p:nvPr/>
          </p:nvSpPr>
          <p:spPr bwMode="auto">
            <a:xfrm>
              <a:off x="5734050" y="2311089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72" name="Oval 86"/>
            <p:cNvSpPr>
              <a:spLocks noChangeArrowheads="1"/>
            </p:cNvSpPr>
            <p:nvPr/>
          </p:nvSpPr>
          <p:spPr bwMode="auto">
            <a:xfrm>
              <a:off x="6372225" y="2009464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73" name="Oval 87"/>
            <p:cNvSpPr>
              <a:spLocks noChangeArrowheads="1"/>
            </p:cNvSpPr>
            <p:nvPr/>
          </p:nvSpPr>
          <p:spPr bwMode="auto">
            <a:xfrm>
              <a:off x="7010400" y="1774514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74" name="Oval 88"/>
            <p:cNvSpPr>
              <a:spLocks noChangeArrowheads="1"/>
            </p:cNvSpPr>
            <p:nvPr/>
          </p:nvSpPr>
          <p:spPr bwMode="auto">
            <a:xfrm>
              <a:off x="7653338" y="1604652"/>
              <a:ext cx="107950" cy="107950"/>
            </a:xfrm>
            <a:prstGeom prst="ellipse">
              <a:avLst/>
            </a:prstGeom>
            <a:solidFill>
              <a:schemeClr val="hlink"/>
            </a:solidFill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0930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itle 1"/>
          <p:cNvSpPr>
            <a:spLocks noGrp="1"/>
          </p:cNvSpPr>
          <p:nvPr>
            <p:ph type="title"/>
          </p:nvPr>
        </p:nvSpPr>
        <p:spPr>
          <a:xfrm>
            <a:off x="609600" y="388361"/>
            <a:ext cx="3809065" cy="640273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latin typeface="Verdana" charset="0"/>
                <a:cs typeface="Verdana" charset="0"/>
              </a:rPr>
              <a:t>TYPES OF AF </a:t>
            </a:r>
            <a:endParaRPr lang="en-US" dirty="0">
              <a:latin typeface="Verdana" charset="0"/>
              <a:cs typeface="Verdana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637"/>
            <a:ext cx="10972800" cy="484863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PAROXYSMAL AF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latin typeface="Verdana"/>
                <a:ea typeface="+mn-ea"/>
                <a:cs typeface="Verdana"/>
              </a:rPr>
              <a:t>Self terminating usually within 48 hours </a:t>
            </a:r>
            <a:endParaRPr lang="en-US" sz="2400" dirty="0" smtClean="0">
              <a:solidFill>
                <a:srgbClr val="0000FF"/>
              </a:solidFill>
              <a:latin typeface="Verdana"/>
              <a:ea typeface="+mn-ea"/>
              <a:cs typeface="Verdana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PERSISTENT AF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latin typeface="Verdana"/>
                <a:ea typeface="+mn-ea"/>
                <a:cs typeface="Verdana"/>
              </a:rPr>
              <a:t>Present when an AF episode either lasts longer than 7 days or requires termination by cardioversion either with antiarrhythmic drugs or dc cardioversion</a:t>
            </a:r>
            <a:endParaRPr lang="en-US" sz="2400" dirty="0" smtClean="0">
              <a:solidFill>
                <a:srgbClr val="0000FF"/>
              </a:solidFill>
              <a:latin typeface="Verdana"/>
              <a:ea typeface="+mn-ea"/>
              <a:cs typeface="Verdana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PERMANENT AF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latin typeface="Verdana"/>
                <a:ea typeface="+mn-ea"/>
                <a:cs typeface="Verdana"/>
              </a:rPr>
              <a:t>Exists when the arrhythmia is accepted by the patient and a rhythm controlled strategy is not pursued </a:t>
            </a:r>
            <a:endParaRPr lang="en-US" sz="2400" dirty="0"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046958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latin typeface="Calibri" charset="0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>
              <a:latin typeface="Calibri" charset="0"/>
            </a:endParaRPr>
          </a:p>
        </p:txBody>
      </p:sp>
      <p:pic>
        <p:nvPicPr>
          <p:cNvPr id="8195" name="Picture 2" descr="V:\WAVE Current Projects\BI Pradaxa\LIVE projects\SPAF ACADEMY\WEBSITE\SPAF LAUNCH CONTENT BY JOB BAG\DBG1780 Pathophysiology of AF\DBG1780 - Module 2 Pathophysiology of AF and Stroke June 2013 Images\Slide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469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6234" y="5486401"/>
            <a:ext cx="9446684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Electrical remodeling i.e. AF causes more AF </a:t>
            </a:r>
          </a:p>
        </p:txBody>
      </p:sp>
      <p:pic>
        <p:nvPicPr>
          <p:cNvPr id="8197" name="Picture 4" descr="images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8500" y="5355087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7129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718661" cy="76847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Verdana" charset="0"/>
                <a:cs typeface="Verdana" charset="0"/>
              </a:rPr>
              <a:t>PATHOGENESIS </a:t>
            </a:r>
            <a:r>
              <a:rPr lang="en-US" dirty="0">
                <a:latin typeface="Verdana" charset="0"/>
                <a:cs typeface="Verdana" charset="0"/>
              </a:rPr>
              <a:t>OF AF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Abnormalities of Atrial wall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Stretch through raised atrial pressure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Fibrosis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  <a:latin typeface="Verdana"/>
                <a:cs typeface="Verdana"/>
              </a:rPr>
              <a:t>Epicardial Adipose Tissue</a:t>
            </a:r>
            <a:r>
              <a:rPr lang="en-US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latin typeface="Verdana"/>
                <a:ea typeface="+mn-ea"/>
                <a:cs typeface="Verdana"/>
              </a:rPr>
              <a:t>Abnormalities of substrate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Inflammatory conditions </a:t>
            </a: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Electrical remodeling </a:t>
            </a: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Genetic factors </a:t>
            </a:r>
            <a:endParaRPr lang="en-US" dirty="0">
              <a:solidFill>
                <a:srgbClr val="000000"/>
              </a:solidFill>
              <a:latin typeface="Verdana"/>
              <a:ea typeface="+mn-ea"/>
              <a:cs typeface="Verdana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>
              <a:ea typeface="+mn-ea"/>
              <a:cs typeface="+mn-cs"/>
            </a:endParaRPr>
          </a:p>
        </p:txBody>
      </p:sp>
      <p:pic>
        <p:nvPicPr>
          <p:cNvPr id="4" name="Picture 4" descr="images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0510" y="3245336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7614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0185"/>
          </a:xfrm>
        </p:spPr>
        <p:txBody>
          <a:bodyPr/>
          <a:lstStyle/>
          <a:p>
            <a:endParaRPr lang="en-US" dirty="0">
              <a:latin typeface="Calibri" charset="0"/>
            </a:endParaRPr>
          </a:p>
        </p:txBody>
      </p:sp>
      <p:pic>
        <p:nvPicPr>
          <p:cNvPr id="1026" name="Content Placeholder 3" descr="atrial-fibrillation-l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80" r="-15680"/>
          <a:stretch>
            <a:fillRect/>
          </a:stretch>
        </p:blipFill>
        <p:spPr>
          <a:xfrm>
            <a:off x="609600" y="1311276"/>
            <a:ext cx="10972800" cy="4525963"/>
          </a:xfrm>
        </p:spPr>
      </p:pic>
    </p:spTree>
    <p:extLst>
      <p:ext uri="{BB962C8B-B14F-4D97-AF65-F5344CB8AC3E}">
        <p14:creationId xmlns:p14="http://schemas.microsoft.com/office/powerpoint/2010/main" val="17071382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80759" cy="632021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RISK FACTORS FOR AF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79143" y="1490470"/>
            <a:ext cx="10515600" cy="4686493"/>
          </a:xfrm>
        </p:spPr>
        <p:txBody>
          <a:bodyPr/>
          <a:lstStyle/>
          <a:p>
            <a:r>
              <a:rPr lang="en-US" sz="3600" b="1" dirty="0" smtClean="0"/>
              <a:t>Increasing Age </a:t>
            </a:r>
          </a:p>
          <a:p>
            <a:r>
              <a:rPr lang="en-US" sz="3600" b="1" dirty="0" smtClean="0"/>
              <a:t>Hypertension </a:t>
            </a:r>
          </a:p>
          <a:p>
            <a:r>
              <a:rPr lang="en-US" sz="3600" b="1" dirty="0" smtClean="0"/>
              <a:t>Obesity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Cardiovascular disease</a:t>
            </a:r>
          </a:p>
          <a:p>
            <a:r>
              <a:rPr lang="en-US" dirty="0" smtClean="0"/>
              <a:t>Excessive Alcohol intake </a:t>
            </a:r>
            <a:r>
              <a:rPr lang="mr-IN" dirty="0" smtClean="0"/>
              <a:t>–</a:t>
            </a:r>
            <a:r>
              <a:rPr lang="en-US" dirty="0" smtClean="0"/>
              <a:t> binge pattern and regular excess </a:t>
            </a:r>
          </a:p>
          <a:p>
            <a:r>
              <a:rPr lang="en-US" dirty="0" smtClean="0"/>
              <a:t>Sleep Apnoea </a:t>
            </a:r>
          </a:p>
          <a:p>
            <a:r>
              <a:rPr lang="en-US" dirty="0" smtClean="0"/>
              <a:t>Endurance training and elite athletes</a:t>
            </a:r>
          </a:p>
        </p:txBody>
      </p:sp>
      <p:pic>
        <p:nvPicPr>
          <p:cNvPr id="6" name="Picture 4" descr="images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13363" y="2227199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mages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8261" y="2668042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4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6267350" cy="8419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RISK FACTORS FOR AF [2]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Thyroid disease </a:t>
            </a:r>
            <a:endParaRPr lang="en-US" dirty="0"/>
          </a:p>
          <a:p>
            <a:r>
              <a:rPr lang="en-US" dirty="0" smtClean="0"/>
              <a:t>Valvular disease </a:t>
            </a:r>
          </a:p>
          <a:p>
            <a:r>
              <a:rPr lang="en-US" dirty="0" smtClean="0"/>
              <a:t>Surgery </a:t>
            </a:r>
          </a:p>
          <a:p>
            <a:r>
              <a:rPr lang="en-US" dirty="0" smtClean="0"/>
              <a:t>Genetics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Surrogate risk markers </a:t>
            </a:r>
          </a:p>
          <a:p>
            <a:r>
              <a:rPr lang="en-US" dirty="0" smtClean="0"/>
              <a:t>Episodes of previous AF </a:t>
            </a:r>
          </a:p>
          <a:p>
            <a:r>
              <a:rPr lang="en-US" dirty="0" smtClean="0"/>
              <a:t>Echogardiographical abnormalities </a:t>
            </a:r>
            <a:endParaRPr lang="en-US" dirty="0"/>
          </a:p>
        </p:txBody>
      </p:sp>
      <p:pic>
        <p:nvPicPr>
          <p:cNvPr id="6" name="Picture 4" descr="imag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26485" y="4777791"/>
            <a:ext cx="88476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6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D" val="366"/>
  <p:tag name="PXID" val="2"/>
  <p:tag name="NAME" val="Prevalence of AF predicted to more than double by 20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D" val="351"/>
  <p:tag name="PXID" val="2"/>
  <p:tag name="NAME" val="Prevalence of AF increases with 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22195</TotalTime>
  <Words>725</Words>
  <Application>Microsoft Office PowerPoint</Application>
  <PresentationFormat>Custom</PresentationFormat>
  <Paragraphs>169</Paragraphs>
  <Slides>29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ATRIAL FIBRILLATION –Better care PREVENTION </vt:lpstr>
      <vt:lpstr>OUTINE OF PRESENTATION </vt:lpstr>
      <vt:lpstr>Prevalence of AF predicted to more than double by 2050</vt:lpstr>
      <vt:lpstr>TYPES OF AF </vt:lpstr>
      <vt:lpstr>PowerPoint Presentation</vt:lpstr>
      <vt:lpstr>PATHOGENESIS OF AF </vt:lpstr>
      <vt:lpstr>PowerPoint Presentation</vt:lpstr>
      <vt:lpstr>RISK FACTORS FOR AF </vt:lpstr>
      <vt:lpstr>RISK FACTORS FOR AF [2]</vt:lpstr>
      <vt:lpstr>Prevalence of AF increases with age</vt:lpstr>
      <vt:lpstr>AGEING </vt:lpstr>
      <vt:lpstr>HYPERTENSION</vt:lpstr>
      <vt:lpstr>PowerPoint Presentation</vt:lpstr>
      <vt:lpstr>PowerPoint Presentation</vt:lpstr>
      <vt:lpstr>PowerPoint Presentation</vt:lpstr>
      <vt:lpstr>PowerPoint Presentation</vt:lpstr>
      <vt:lpstr>OBESITY </vt:lpstr>
      <vt:lpstr>OBESITY</vt:lpstr>
      <vt:lpstr>OBESITY</vt:lpstr>
      <vt:lpstr>PowerPoint Presentation</vt:lpstr>
      <vt:lpstr>LIFESTYLE  </vt:lpstr>
      <vt:lpstr>PowerPoint Presentation</vt:lpstr>
      <vt:lpstr>Physical activity and primary care professionals</vt:lpstr>
      <vt:lpstr>PowerPoint Presentation</vt:lpstr>
      <vt:lpstr>LIFESTYLE  </vt:lpstr>
      <vt:lpstr>PowerPoint Presentation</vt:lpstr>
      <vt:lpstr>PowerPoint Presentation</vt:lpstr>
      <vt:lpstr>PHE Campaign Resource Centre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Impaired Glucose Regulation – Borderline Diabetes</dc:title>
  <dc:creator>Gustaf du Plessis</dc:creator>
  <cp:lastModifiedBy>Keats Tracie (RBQ)</cp:lastModifiedBy>
  <cp:revision>98</cp:revision>
  <cp:lastPrinted>2014-03-24T10:37:13Z</cp:lastPrinted>
  <dcterms:created xsi:type="dcterms:W3CDTF">2014-03-22T13:57:42Z</dcterms:created>
  <dcterms:modified xsi:type="dcterms:W3CDTF">2019-11-26T13:07:12Z</dcterms:modified>
</cp:coreProperties>
</file>